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309" r:id="rId3"/>
    <p:sldId id="310" r:id="rId4"/>
    <p:sldId id="311" r:id="rId5"/>
    <p:sldId id="283" r:id="rId6"/>
    <p:sldId id="300" r:id="rId7"/>
    <p:sldId id="305" r:id="rId8"/>
    <p:sldId id="304" r:id="rId9"/>
    <p:sldId id="291" r:id="rId10"/>
    <p:sldId id="293" r:id="rId11"/>
    <p:sldId id="299" r:id="rId12"/>
    <p:sldId id="257" r:id="rId13"/>
    <p:sldId id="279" r:id="rId14"/>
    <p:sldId id="292" r:id="rId15"/>
    <p:sldId id="312" r:id="rId16"/>
    <p:sldId id="297" r:id="rId17"/>
    <p:sldId id="302" r:id="rId18"/>
    <p:sldId id="298" r:id="rId19"/>
    <p:sldId id="295" r:id="rId20"/>
    <p:sldId id="306" r:id="rId21"/>
    <p:sldId id="307" r:id="rId22"/>
    <p:sldId id="308" r:id="rId23"/>
    <p:sldId id="313" r:id="rId24"/>
    <p:sldId id="277" r:id="rId25"/>
    <p:sldId id="314" r:id="rId26"/>
    <p:sldId id="284" r:id="rId2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6CC166"/>
    <a:srgbClr val="4ABCD6"/>
    <a:srgbClr val="8F9184"/>
    <a:srgbClr val="C6C6BA"/>
    <a:srgbClr val="A4A498"/>
    <a:srgbClr val="76BE6A"/>
    <a:srgbClr val="27298D"/>
    <a:srgbClr val="4F81BD"/>
    <a:srgbClr val="FF0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1" autoAdjust="0"/>
    <p:restoredTop sz="86259"/>
  </p:normalViewPr>
  <p:slideViewPr>
    <p:cSldViewPr>
      <p:cViewPr varScale="1">
        <p:scale>
          <a:sx n="110" d="100"/>
          <a:sy n="110" d="100"/>
        </p:scale>
        <p:origin x="1088" y="16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 dirty="0"/>
              <a:t>Tasso di disoccupazione in Puglia </a:t>
            </a:r>
            <a:r>
              <a:rPr lang="en-US" dirty="0" err="1"/>
              <a:t>nel</a:t>
            </a:r>
            <a:r>
              <a:rPr lang="en-US" dirty="0"/>
              <a:t>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646051847134356E-2"/>
          <c:y val="0.24498795708780668"/>
          <c:w val="0.94184386180070057"/>
          <c:h val="0.64647798052278038"/>
        </c:manualLayout>
      </c:layout>
      <c:pie3DChart>
        <c:varyColors val="1"/>
        <c:ser>
          <c:idx val="0"/>
          <c:order val="0"/>
          <c:tx>
            <c:strRef>
              <c:f>Foglio1!$B$1</c:f>
              <c:strCache>
                <c:ptCount val="1"/>
                <c:pt idx="0">
                  <c:v>Nel 2018</c:v>
                </c:pt>
              </c:strCache>
            </c:strRef>
          </c:tx>
          <c:explosion val="17"/>
          <c:dPt>
            <c:idx val="0"/>
            <c:bubble3D val="0"/>
            <c:explosion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EDC6-D346-9A9A-101DFD7AB2BB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EDC6-D346-9A9A-101DFD7AB2BB}"/>
              </c:ext>
            </c:extLst>
          </c:dPt>
          <c:dLbls>
            <c:dLbl>
              <c:idx val="0"/>
              <c:layout>
                <c:manualLayout>
                  <c:x val="-0.23109775752615908"/>
                  <c:y val="6.990726240473324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lt1">
                            <a:lumMod val="8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9E75624-1E5A-4BE1-B84F-2B649A7A28C4}" type="CATEGORYNAME">
                      <a:rPr lang="en-US">
                        <a:solidFill>
                          <a:srgbClr val="27298D"/>
                        </a:solidFill>
                      </a:rPr>
                      <a:pPr>
                        <a:defRPr/>
                      </a:pPr>
                      <a:t>[NOME CATEGORIA]</a:t>
                    </a:fld>
                    <a:r>
                      <a:rPr lang="en-US" baseline="0" dirty="0">
                        <a:solidFill>
                          <a:srgbClr val="27298D"/>
                        </a:solidFill>
                      </a:rPr>
                      <a:t>
</a:t>
                    </a:r>
                    <a:fld id="{0AAF831F-45E9-4ADB-8323-10D2F4C9EED0}" type="PERCENTAGE">
                      <a:rPr lang="en-US" baseline="0">
                        <a:solidFill>
                          <a:srgbClr val="27298D"/>
                        </a:solidFill>
                      </a:rPr>
                      <a:pPr>
                        <a:defRPr/>
                      </a:pPr>
                      <a:t>[PERCENTUALE]</a:t>
                    </a:fld>
                    <a:endParaRPr lang="en-US" baseline="0" dirty="0">
                      <a:solidFill>
                        <a:srgbClr val="27298D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lt1">
                          <a:lumMod val="8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t-IT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662804289351261"/>
                      <c:h val="0.217365809336734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DC6-D346-9A9A-101DFD7AB2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lt1">
                        <a:lumMod val="8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t-IT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lt1">
                      <a:lumMod val="95000"/>
                      <a:alpha val="54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Foglio1!$A$2:$A$3</c:f>
              <c:strCache>
                <c:ptCount val="2"/>
                <c:pt idx="0">
                  <c:v>Disoccupazione giovanile</c:v>
                </c:pt>
                <c:pt idx="1">
                  <c:v>Altro</c:v>
                </c:pt>
              </c:strCache>
            </c:strRef>
          </c:cat>
          <c:val>
            <c:numRef>
              <c:f>Foglio1!$B$2:$B$3</c:f>
              <c:numCache>
                <c:formatCode>General</c:formatCode>
                <c:ptCount val="2"/>
                <c:pt idx="0">
                  <c:v>42</c:v>
                </c:pt>
                <c:pt idx="1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DC6-D346-9A9A-101DFD7AB2BB}"/>
            </c:ext>
          </c:extLst>
        </c:ser>
        <c:dLbls>
          <c:dLblPos val="ctr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8">
  <cs:axisTitle>
    <cs:lnRef idx="0"/>
    <cs:fillRef idx="0"/>
    <cs:effectRef idx="0"/>
    <cs:fontRef idx="minor">
      <a:schemeClr val="lt1">
        <a:lumMod val="85000"/>
      </a:schemeClr>
    </cs:fontRef>
    <cs:defRPr sz="1197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330" kern="1200"/>
  </cs:chartArea>
  <cs:dataLabel>
    <cs:lnRef idx="0"/>
    <cs:fillRef idx="0"/>
    <cs:effectRef idx="0"/>
    <cs:fontRef idx="minor">
      <a:schemeClr val="lt1">
        <a:lumMod val="8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1197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2128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1197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889199-31E1-4568-8A60-D3EC91795B18}" type="datetimeFigureOut">
              <a:rPr lang="it-IT" smtClean="0"/>
              <a:t>29/03/19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298136-4267-4032-B0A3-A94382095B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4108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9BA37-1A38-4C2D-B2E5-DD7393A617C6}" type="datetime1">
              <a:rPr lang="it-IT" smtClean="0"/>
              <a:t>29/03/19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27ACF-1F04-4774-95E4-54E3424FCBFF}" type="datetime1">
              <a:rPr lang="it-IT" smtClean="0"/>
              <a:t>29/03/19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324865-A6E6-4CBC-8204-4928EA587284}" type="datetime1">
              <a:rPr lang="it-IT" smtClean="0"/>
              <a:t>29/03/19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A3AA89-DE06-4013-A266-41CBE7EE9C06}" type="datetime1">
              <a:rPr lang="it-IT" smtClean="0"/>
              <a:t>29/03/19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2B56FF-8533-4D85-B2F0-A1247411F8FD}" type="datetime1">
              <a:rPr lang="it-IT" smtClean="0"/>
              <a:t>29/03/19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FBAA93-778F-41F5-B6FB-B2C8AD5FE284}" type="datetime1">
              <a:rPr lang="it-IT" smtClean="0"/>
              <a:t>29/03/19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D0E08-E801-446E-99AD-77107DB0ED00}" type="datetime1">
              <a:rPr lang="it-IT" smtClean="0"/>
              <a:t>29/03/19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F26EC-DF00-4091-AB58-392D87F6982E}" type="datetime1">
              <a:rPr lang="it-IT" smtClean="0"/>
              <a:t>29/03/19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63D4E6-E33D-47FF-9E40-2761FAB578BA}" type="datetime1">
              <a:rPr lang="it-IT" smtClean="0"/>
              <a:t>29/03/19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419FF75D-6EE1-9945-B6A6-4DD01254769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0D2F505-8FF0-A440-9BBE-169243CCAABE}"/>
              </a:ext>
            </a:extLst>
          </p:cNvPr>
          <p:cNvSpPr txBox="1"/>
          <p:nvPr userDrawn="1"/>
        </p:nvSpPr>
        <p:spPr>
          <a:xfrm>
            <a:off x="2013868" y="24108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Rete che funziona</a:t>
            </a:r>
          </a:p>
        </p:txBody>
      </p:sp>
      <p:cxnSp>
        <p:nvCxnSpPr>
          <p:cNvPr id="7" name="Connettore 1 6">
            <a:extLst>
              <a:ext uri="{FF2B5EF4-FFF2-40B4-BE49-F238E27FC236}">
                <a16:creationId xmlns:a16="http://schemas.microsoft.com/office/drawing/2014/main" id="{BC82473C-5D2C-9E48-89D3-AAE06F6E630E}"/>
              </a:ext>
            </a:extLst>
          </p:cNvPr>
          <p:cNvCxnSpPr/>
          <p:nvPr userDrawn="1"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1 7">
            <a:extLst>
              <a:ext uri="{FF2B5EF4-FFF2-40B4-BE49-F238E27FC236}">
                <a16:creationId xmlns:a16="http://schemas.microsoft.com/office/drawing/2014/main" id="{69D9099C-43BD-FD47-8A14-DF89F973B657}"/>
              </a:ext>
            </a:extLst>
          </p:cNvPr>
          <p:cNvCxnSpPr/>
          <p:nvPr userDrawn="1"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9E91C-0189-4A3B-BE45-B093FABFA439}" type="datetime1">
              <a:rPr lang="it-IT" smtClean="0"/>
              <a:t>29/03/19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03002-CC29-4F1A-B9B4-2B0CD00A3B2A}" type="datetime1">
              <a:rPr lang="it-IT" smtClean="0"/>
              <a:t>29/03/19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21A26-B38B-4C5B-A6D9-5A26B6ED3FCB}" type="datetime1">
              <a:rPr lang="it-IT" smtClean="0"/>
              <a:t>29/03/19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3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</a:t>
            </a:fld>
            <a:endParaRPr lang="it-IT" sz="140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t="-11931" r="2949" b="16178"/>
          <a:stretch/>
        </p:blipFill>
        <p:spPr>
          <a:xfrm>
            <a:off x="1524001" y="404664"/>
            <a:ext cx="9145017" cy="5661982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3215680" y="108882"/>
            <a:ext cx="61206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>
                <a:solidFill>
                  <a:srgbClr val="FF0000"/>
                </a:solidFill>
              </a:rPr>
              <a:t>IL BAMBINO E LE CRONICITÀ  </a:t>
            </a:r>
          </a:p>
        </p:txBody>
      </p:sp>
    </p:spTree>
    <p:extLst>
      <p:ext uri="{BB962C8B-B14F-4D97-AF65-F5344CB8AC3E}">
        <p14:creationId xmlns:p14="http://schemas.microsoft.com/office/powerpoint/2010/main" val="396252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10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23864" y="188641"/>
            <a:ext cx="4776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133725" algn="l"/>
              </a:tabLst>
            </a:pPr>
            <a:r>
              <a:rPr lang="it-IT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DAL 2012 PRESENTI SUL TERRITORIO</a:t>
            </a:r>
          </a:p>
        </p:txBody>
      </p:sp>
      <p:sp>
        <p:nvSpPr>
          <p:cNvPr id="4" name="Rettangolo 3"/>
          <p:cNvSpPr/>
          <p:nvPr/>
        </p:nvSpPr>
        <p:spPr>
          <a:xfrm>
            <a:off x="2139943" y="613361"/>
            <a:ext cx="3913634" cy="66018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it-IT" altLang="x-none" b="1" dirty="0">
              <a:solidFill>
                <a:srgbClr val="27298D"/>
              </a:solidFill>
              <a:latin typeface="Calibri" charset="0"/>
            </a:endParaRP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</a:rPr>
              <a:t>Giugno 2018 </a:t>
            </a:r>
            <a:r>
              <a:rPr lang="it-IT" altLang="x-none" b="1" dirty="0">
                <a:solidFill>
                  <a:srgbClr val="00B050"/>
                </a:solidFill>
                <a:latin typeface="Calibri" charset="0"/>
              </a:rPr>
              <a:t>● </a:t>
            </a:r>
            <a:r>
              <a:rPr lang="it-IT" dirty="0"/>
              <a:t> </a:t>
            </a:r>
            <a:r>
              <a:rPr lang="it-IT" b="1" dirty="0">
                <a:solidFill>
                  <a:srgbClr val="27298D"/>
                </a:solidFill>
              </a:rPr>
              <a:t>Donazione defibrillatore pediatrico e del monitor </a:t>
            </a:r>
            <a:r>
              <a:rPr lang="it-IT" b="1" dirty="0" err="1">
                <a:solidFill>
                  <a:srgbClr val="27298D"/>
                </a:solidFill>
              </a:rPr>
              <a:t>multiparametrico</a:t>
            </a:r>
            <a:r>
              <a:rPr lang="it-IT" b="1" dirty="0">
                <a:solidFill>
                  <a:srgbClr val="27298D"/>
                </a:solidFill>
              </a:rPr>
              <a:t> pediatrico per terapia intensiva pediatrica "Vito </a:t>
            </a:r>
            <a:r>
              <a:rPr lang="it-IT" b="1" dirty="0" err="1">
                <a:solidFill>
                  <a:srgbClr val="27298D"/>
                </a:solidFill>
              </a:rPr>
              <a:t>Fazzi</a:t>
            </a:r>
            <a:r>
              <a:rPr lang="it-IT" b="1" dirty="0">
                <a:solidFill>
                  <a:srgbClr val="27298D"/>
                </a:solidFill>
              </a:rPr>
              <a:t>" Lecce;</a:t>
            </a:r>
            <a:r>
              <a:rPr lang="it-IT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 </a:t>
            </a:r>
          </a:p>
          <a:p>
            <a:pPr>
              <a:lnSpc>
                <a:spcPct val="150000"/>
              </a:lnSpc>
            </a:pPr>
            <a:endParaRPr lang="it-IT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endParaRPr lang="it-IT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endParaRPr lang="it-IT" b="1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cs typeface="Arial Unicode MS" panose="020B0604020202020204" pitchFamily="34" charset="-128"/>
            </a:endParaRPr>
          </a:p>
          <a:p>
            <a:pPr>
              <a:lnSpc>
                <a:spcPct val="150000"/>
              </a:lnSpc>
            </a:pPr>
            <a:r>
              <a:rPr lang="it-IT" b="1" dirty="0">
                <a:solidFill>
                  <a:srgbClr val="FF0000"/>
                </a:solidFill>
              </a:rPr>
              <a:t>Settembre 2018 </a:t>
            </a:r>
            <a:r>
              <a:rPr lang="it-IT" altLang="x-none" b="1" dirty="0">
                <a:solidFill>
                  <a:srgbClr val="00B050"/>
                </a:solidFill>
                <a:latin typeface="Calibri" charset="0"/>
              </a:rPr>
              <a:t>● </a:t>
            </a:r>
            <a:r>
              <a:rPr lang="it-IT" dirty="0">
                <a:solidFill>
                  <a:srgbClr val="27298D"/>
                </a:solidFill>
              </a:rPr>
              <a:t> </a:t>
            </a:r>
            <a:r>
              <a:rPr lang="it-IT" b="1" dirty="0">
                <a:solidFill>
                  <a:srgbClr val="27298D"/>
                </a:solidFill>
              </a:rPr>
              <a:t>Donazione ecografo a colori portatile e sonde/apparecchiature mediche al reparto di Pediatria di Scorrano;</a:t>
            </a:r>
          </a:p>
          <a:p>
            <a:pPr algn="just"/>
            <a:endParaRPr lang="it-IT" dirty="0"/>
          </a:p>
          <a:p>
            <a:pPr>
              <a:lnSpc>
                <a:spcPct val="150000"/>
              </a:lnSpc>
            </a:pPr>
            <a:endParaRPr lang="it-IT" dirty="0"/>
          </a:p>
          <a:p>
            <a:pPr>
              <a:lnSpc>
                <a:spcPct val="150000"/>
              </a:lnSpc>
            </a:pPr>
            <a:endParaRPr lang="it-IT" altLang="x-none" b="1" dirty="0">
              <a:solidFill>
                <a:srgbClr val="27298D"/>
              </a:solidFill>
              <a:latin typeface="Calibri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321" y="3363722"/>
            <a:ext cx="4174724" cy="285135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101188" y="1036126"/>
            <a:ext cx="275547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600" b="1" dirty="0">
                <a:solidFill>
                  <a:srgbClr val="FF0E0E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attendiamo una delibera regionale che riconosca in pianta stabile i due posti letto di terapia intensiva da noi chiesti ormai da quasi due anni.</a:t>
            </a:r>
            <a:endParaRPr lang="it-IT" sz="1600" b="1" dirty="0">
              <a:solidFill>
                <a:srgbClr val="FF0E0E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312" y="1491418"/>
            <a:ext cx="715468" cy="1397740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066" y="1491418"/>
            <a:ext cx="715468" cy="1397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91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11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823864" y="189802"/>
            <a:ext cx="4776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133725" algn="l"/>
              </a:tabLst>
            </a:pPr>
            <a:r>
              <a:rPr lang="it-IT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DAL 2012 PRESENTI SUL TERRITORIO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65" y="981508"/>
            <a:ext cx="8563181" cy="5111789"/>
          </a:xfrm>
          <a:prstGeom prst="rect">
            <a:avLst/>
          </a:prstGeom>
        </p:spPr>
      </p:pic>
      <p:sp>
        <p:nvSpPr>
          <p:cNvPr id="14" name="Rettangolo arrotondato 13"/>
          <p:cNvSpPr/>
          <p:nvPr/>
        </p:nvSpPr>
        <p:spPr>
          <a:xfrm>
            <a:off x="6456040" y="1085706"/>
            <a:ext cx="3845344" cy="129614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b="1" dirty="0">
                <a:solidFill>
                  <a:schemeClr val="bg1"/>
                </a:solidFill>
              </a:rPr>
              <a:t>Dicembre 2018</a:t>
            </a:r>
            <a:r>
              <a:rPr lang="it-IT" dirty="0">
                <a:solidFill>
                  <a:schemeClr val="bg1"/>
                </a:solidFill>
              </a:rPr>
              <a:t> </a:t>
            </a:r>
            <a:r>
              <a:rPr lang="it-IT" altLang="x-none" b="1" dirty="0">
                <a:solidFill>
                  <a:schemeClr val="bg1"/>
                </a:solidFill>
                <a:latin typeface="Calibri" charset="0"/>
              </a:rPr>
              <a:t> </a:t>
            </a:r>
          </a:p>
          <a:p>
            <a:r>
              <a:rPr lang="it-IT" altLang="x-none" b="1" dirty="0">
                <a:solidFill>
                  <a:schemeClr val="bg1"/>
                </a:solidFill>
                <a:latin typeface="Calibri" charset="0"/>
              </a:rPr>
              <a:t>Donazione elettroencefalografo pediatrico/apparecchiature mediche al reparto di pediatria di Gallipoli </a:t>
            </a:r>
            <a:endParaRPr lang="it-IT" b="1" dirty="0">
              <a:solidFill>
                <a:schemeClr val="bg1"/>
              </a:solidFill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2904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12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75520" y="188641"/>
            <a:ext cx="8640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tabLst>
                <a:tab pos="3133725" algn="l"/>
              </a:tabLst>
            </a:pPr>
            <a:r>
              <a:rPr lang="it-IT" dirty="0"/>
              <a:t>DAL 2012 PRESENTI SUL TERRITORIO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00793"/>
            <a:ext cx="5204218" cy="3019241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1971224" y="4457438"/>
            <a:ext cx="82395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b="1" dirty="0">
                <a:solidFill>
                  <a:srgbClr val="FF0000"/>
                </a:solidFill>
              </a:rPr>
              <a:t>Marzo 2019</a:t>
            </a:r>
            <a:r>
              <a:rPr lang="it-IT" b="1" dirty="0">
                <a:solidFill>
                  <a:srgbClr val="0070C0"/>
                </a:solidFill>
              </a:rPr>
              <a:t> ● Parte "</a:t>
            </a:r>
            <a:r>
              <a:rPr lang="it-IT" b="1" dirty="0" err="1">
                <a:solidFill>
                  <a:srgbClr val="0070C0"/>
                </a:solidFill>
              </a:rPr>
              <a:t>eSCO</a:t>
            </a:r>
            <a:r>
              <a:rPr lang="it-IT" b="1" dirty="0">
                <a:solidFill>
                  <a:srgbClr val="0070C0"/>
                </a:solidFill>
              </a:rPr>
              <a:t>: Scuola a Casa e in Ospedale"</a:t>
            </a:r>
            <a:r>
              <a:rPr lang="it-IT" dirty="0"/>
              <a:t>, in collaborazione con il "Centro di Ricerca Interdipartimentale in Digital </a:t>
            </a:r>
            <a:r>
              <a:rPr lang="it-IT" dirty="0" err="1"/>
              <a:t>Humanities</a:t>
            </a:r>
            <a:r>
              <a:rPr lang="it-IT" dirty="0"/>
              <a:t> – Dipartimento di Studi Umanistici – Università del Salento", con Asl/Lecce, grazie al sostegno della " Fondazione Banca Popolare Pugliese Giorgio Primiceri - Onlus" e in accordo con i comuni salentini di Lecce, Scorrano, Galatina, Tricase e Gallipoli, che ospitano centri pediatrici di cura. 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ttangolo arrotondato 13"/>
          <p:cNvSpPr/>
          <p:nvPr/>
        </p:nvSpPr>
        <p:spPr>
          <a:xfrm>
            <a:off x="6512729" y="953312"/>
            <a:ext cx="3845344" cy="3371732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/>
              <a:t>Il Progetto intende promuovere la realizzazione di un servizio "Hospital and Home </a:t>
            </a:r>
            <a:r>
              <a:rPr lang="it-IT" dirty="0" err="1"/>
              <a:t>Education</a:t>
            </a:r>
            <a:r>
              <a:rPr lang="it-IT" dirty="0"/>
              <a:t>" stabile, avanzato ed innovativo di supporto ai pazienti pediatrici, che consenta loro di mantenere il contatto con la propria classe di appartenenza, anche durante i periodi di lungo degenza e riabilitazione a casa e in ospedale.</a:t>
            </a:r>
          </a:p>
        </p:txBody>
      </p:sp>
    </p:spTree>
    <p:extLst>
      <p:ext uri="{BB962C8B-B14F-4D97-AF65-F5344CB8AC3E}">
        <p14:creationId xmlns:p14="http://schemas.microsoft.com/office/powerpoint/2010/main" val="28239138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567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>
          <a:xfrm>
            <a:off x="6349008" y="5420247"/>
            <a:ext cx="2133600" cy="365125"/>
          </a:xfrm>
        </p:spPr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13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1775520" y="188641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NUOVO PROGETTO TRIA CORDA ONLUS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asellaDiTesto 12"/>
          <p:cNvSpPr txBox="1"/>
          <p:nvPr/>
        </p:nvSpPr>
        <p:spPr>
          <a:xfrm>
            <a:off x="1624638" y="3722255"/>
            <a:ext cx="5752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4ABCD6"/>
                </a:solidFill>
              </a:rPr>
              <a:t>Pediatria – Ospedale “Vito </a:t>
            </a:r>
            <a:r>
              <a:rPr lang="it-IT" sz="1600" dirty="0" err="1">
                <a:solidFill>
                  <a:srgbClr val="4ABCD6"/>
                </a:solidFill>
              </a:rPr>
              <a:t>Fazzi</a:t>
            </a:r>
            <a:r>
              <a:rPr lang="it-IT" sz="1600" dirty="0">
                <a:solidFill>
                  <a:srgbClr val="4ABCD6"/>
                </a:solidFill>
              </a:rPr>
              <a:t>” di Lecce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 err="1">
                <a:solidFill>
                  <a:srgbClr val="4ABCD6"/>
                </a:solidFill>
              </a:rPr>
              <a:t>Oncoematologia</a:t>
            </a:r>
            <a:r>
              <a:rPr lang="it-IT" sz="1600" dirty="0">
                <a:solidFill>
                  <a:srgbClr val="4ABCD6"/>
                </a:solidFill>
              </a:rPr>
              <a:t> pediatrica  - Ospedale “Vito </a:t>
            </a:r>
            <a:r>
              <a:rPr lang="it-IT" sz="1600" dirty="0" err="1">
                <a:solidFill>
                  <a:srgbClr val="4ABCD6"/>
                </a:solidFill>
              </a:rPr>
              <a:t>Fazzi</a:t>
            </a:r>
            <a:r>
              <a:rPr lang="it-IT" sz="1600" dirty="0">
                <a:solidFill>
                  <a:srgbClr val="4ABCD6"/>
                </a:solidFill>
              </a:rPr>
              <a:t>” (LE)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4ABCD6"/>
                </a:solidFill>
              </a:rPr>
              <a:t>Pediatria – Ospedale “</a:t>
            </a:r>
            <a:r>
              <a:rPr lang="it-IT" sz="1600" dirty="0" err="1">
                <a:solidFill>
                  <a:srgbClr val="4ABCD6"/>
                </a:solidFill>
              </a:rPr>
              <a:t>Veris</a:t>
            </a:r>
            <a:r>
              <a:rPr lang="it-IT" sz="1600" dirty="0">
                <a:solidFill>
                  <a:srgbClr val="4ABCD6"/>
                </a:solidFill>
              </a:rPr>
              <a:t> Delli Ponti” di Scorrano (LE)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4ABCD6"/>
                </a:solidFill>
              </a:rPr>
              <a:t>Pediatria – Ospedale “Sacro Cuore di Gesù” di Gallipoli (LE)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4ABCD6"/>
                </a:solidFill>
              </a:rPr>
              <a:t>Pediatria – Ospedale “Cardinale G. Panico” di Tricase (LE)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sz="1600" dirty="0">
                <a:solidFill>
                  <a:srgbClr val="4ABCD6"/>
                </a:solidFill>
              </a:rPr>
              <a:t>Pediatria – Ospedale “ Santa Caterina Novella ” di Galatina (LE)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6298955" y="1201976"/>
            <a:ext cx="4036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600" b="1" dirty="0">
                <a:solidFill>
                  <a:srgbClr val="558ED5"/>
                </a:solidFill>
              </a:rPr>
              <a:t>DOVE? </a:t>
            </a:r>
          </a:p>
          <a:p>
            <a:pPr algn="just">
              <a:lnSpc>
                <a:spcPct val="150000"/>
              </a:lnSpc>
            </a:pPr>
            <a:r>
              <a:rPr lang="it-IT" sz="1600" dirty="0">
                <a:solidFill>
                  <a:srgbClr val="4ABCD6"/>
                </a:solidFill>
              </a:rPr>
              <a:t>Nel primo anno di sperimentazione, in accordo con il personale dirigente ospedaliero,  il servizio sarà attivo in 6 reparti in Provincia di Lecce.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096" y="3457162"/>
            <a:ext cx="3220201" cy="248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780" y="1034544"/>
            <a:ext cx="3648948" cy="232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339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14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75520" y="188641"/>
            <a:ext cx="4776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133725" algn="l"/>
              </a:tabLst>
            </a:pPr>
            <a:r>
              <a:rPr lang="it-IT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DAL 2012 PRESENTI SUL TERRITORIO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981200" y="108626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endParaRPr lang="it-IT" dirty="0"/>
          </a:p>
          <a:p>
            <a:pPr>
              <a:lnSpc>
                <a:spcPct val="150000"/>
              </a:lnSpc>
            </a:pPr>
            <a:endParaRPr lang="it-IT" dirty="0"/>
          </a:p>
          <a:p>
            <a:pPr>
              <a:lnSpc>
                <a:spcPct val="150000"/>
              </a:lnSpc>
            </a:pPr>
            <a:endParaRPr lang="it-IT" altLang="x-none" b="1" dirty="0">
              <a:solidFill>
                <a:srgbClr val="27298D"/>
              </a:solidFill>
              <a:latin typeface="Calibri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775520" y="908721"/>
            <a:ext cx="8611525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600" b="1" dirty="0">
                <a:solidFill>
                  <a:srgbClr val="FF0000"/>
                </a:solidFill>
              </a:rPr>
              <a:t>Febbraio 2019</a:t>
            </a:r>
            <a:r>
              <a:rPr lang="it-IT" sz="1600" b="1" dirty="0"/>
              <a:t> </a:t>
            </a:r>
            <a:r>
              <a:rPr lang="it-IT" altLang="x-none" sz="1600" b="1" dirty="0">
                <a:solidFill>
                  <a:srgbClr val="00B050"/>
                </a:solidFill>
                <a:latin typeface="Calibri" charset="0"/>
              </a:rPr>
              <a:t> ●</a:t>
            </a:r>
            <a:r>
              <a:rPr lang="it-IT" sz="1600" b="1" dirty="0"/>
              <a:t> </a:t>
            </a:r>
            <a:r>
              <a:rPr lang="it-IT" altLang="x-none" sz="1600" dirty="0"/>
              <a:t>Parte il Master per la Formazione degli Operatori, dedicata al personale medico, che è stata programmata con strutture nazionali, già esperte nel settore. Si propone una durata iniziale del progetto di 1 anno, eventualmente rinnovabile.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x-none" sz="1600" dirty="0"/>
              <a:t>I costi preventivati sono pari a circa 15.000 Euro a carico di Tria Corda </a:t>
            </a:r>
            <a:r>
              <a:rPr lang="it-IT" altLang="x-none" sz="1600" dirty="0" err="1"/>
              <a:t>Onlus</a:t>
            </a:r>
            <a:r>
              <a:rPr lang="it-IT" altLang="x-none" sz="1600" dirty="0"/>
              <a:t> </a:t>
            </a:r>
          </a:p>
          <a:p>
            <a:pPr marL="742950" lvl="1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altLang="x-none" sz="1600" dirty="0"/>
              <a:t>Tria Corda ha già impiegato € 9.000 per finanziare la formazione a 3 medici.</a:t>
            </a:r>
          </a:p>
          <a:p>
            <a:pPr algn="just"/>
            <a:endParaRPr lang="it-IT" altLang="x-none" b="1" dirty="0">
              <a:solidFill>
                <a:srgbClr val="0070C0"/>
              </a:solidFill>
            </a:endParaRPr>
          </a:p>
        </p:txBody>
      </p:sp>
      <p:pic>
        <p:nvPicPr>
          <p:cNvPr id="2050" name="Picture 2" descr="Risultati immagini per formazione medic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549" y="2820798"/>
            <a:ext cx="5978902" cy="341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CasellaDiTesto 14"/>
          <p:cNvSpPr txBox="1"/>
          <p:nvPr/>
        </p:nvSpPr>
        <p:spPr>
          <a:xfrm>
            <a:off x="3623978" y="2313752"/>
            <a:ext cx="49685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bg1"/>
                </a:solidFill>
              </a:rPr>
              <a:t>Tria Corda ha già impiegato € 9.000 per finanziare la formazione a 3 medici.</a:t>
            </a:r>
          </a:p>
        </p:txBody>
      </p:sp>
    </p:spTree>
    <p:extLst>
      <p:ext uri="{BB962C8B-B14F-4D97-AF65-F5344CB8AC3E}">
        <p14:creationId xmlns:p14="http://schemas.microsoft.com/office/powerpoint/2010/main" val="3644437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0618178-4B5C-46A4-9E68-052C31FA6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olo 9">
            <a:extLst>
              <a:ext uri="{FF2B5EF4-FFF2-40B4-BE49-F238E27FC236}">
                <a16:creationId xmlns:a16="http://schemas.microsoft.com/office/drawing/2014/main" id="{966B0ACC-0DAB-5E46-95B2-B97DD0D80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>
              <a:lnSpc>
                <a:spcPct val="90000"/>
              </a:lnSpc>
              <a:spcAft>
                <a:spcPts val="600"/>
              </a:spcAft>
            </a:pPr>
            <a:r>
              <a:rPr lang="en-US" sz="4800" b="1">
                <a:solidFill>
                  <a:srgbClr val="FFFFFF"/>
                </a:solidFill>
              </a:rPr>
              <a:t>Rete che funziona</a:t>
            </a:r>
          </a:p>
        </p:txBody>
      </p:sp>
      <p:pic>
        <p:nvPicPr>
          <p:cNvPr id="7" name="Immagine 6" descr="Immagine che contiene pavimento, interni, rosso, soffitto&#10;&#10;Descrizione generata automaticamente">
            <a:extLst>
              <a:ext uri="{FF2B5EF4-FFF2-40B4-BE49-F238E27FC236}">
                <a16:creationId xmlns:a16="http://schemas.microsoft.com/office/drawing/2014/main" id="{E40CA074-E001-DD4E-B67B-1CB6F60F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5" y="712929"/>
            <a:ext cx="4160452" cy="2184237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62D7D9BC-3C39-9A4E-A912-CEAF379B5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789" y="371072"/>
            <a:ext cx="2775313" cy="2826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 descr="Immagine che contiene albero, esterni, cielo, segnale&#10;&#10;Descrizione generata automaticamente">
            <a:extLst>
              <a:ext uri="{FF2B5EF4-FFF2-40B4-BE49-F238E27FC236}">
                <a16:creationId xmlns:a16="http://schemas.microsoft.com/office/drawing/2014/main" id="{3820E2D2-345C-A44D-BEFF-2AF6B5879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805" y="704742"/>
            <a:ext cx="4308687" cy="219743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36FD40B-09C1-46D7-9E32-CC9BD7629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BBB0520-C1CC-8146-B596-848668BB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17635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663D4E6-E33D-47FF-9E40-2761FAB578BA}" type="datetime1">
              <a:rPr lang="en-US" smtClean="0"/>
              <a:pPr>
                <a:spcAft>
                  <a:spcPts val="600"/>
                </a:spcAft>
              </a:pPr>
              <a:t>3/29/19</a:t>
            </a:fld>
            <a:endParaRPr lang="en-US"/>
          </a:p>
        </p:txBody>
      </p:sp>
      <p:pic>
        <p:nvPicPr>
          <p:cNvPr id="8" name="Immagine 7" descr="Immagine che contiene interni, soffitto&#10;&#10;Descrizione generata automaticamente">
            <a:extLst>
              <a:ext uri="{FF2B5EF4-FFF2-40B4-BE49-F238E27FC236}">
                <a16:creationId xmlns:a16="http://schemas.microsoft.com/office/drawing/2014/main" id="{E58F3AF3-3643-404F-B71D-532739912A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635" y="3863389"/>
            <a:ext cx="4160452" cy="2319451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ECD7838-EF64-A84B-9AC4-2D2FE159B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7A41E1B-4F70-4964-A407-84C68BE8251C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227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16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136784" y="139462"/>
            <a:ext cx="60486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r>
              <a:rPr lang="it-IT" dirty="0"/>
              <a:t>Tria Corda Onlus e il Regina Margherita uniti per il </a:t>
            </a:r>
          </a:p>
          <a:p>
            <a:pPr algn="ctr"/>
            <a:r>
              <a:rPr lang="it-IT" dirty="0"/>
              <a:t>Polo Pediatrico del Salento</a:t>
            </a:r>
          </a:p>
          <a:p>
            <a:pPr algn="ctr"/>
            <a:endParaRPr lang="it-IT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ttore 1 13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2306872" y="1497558"/>
            <a:ext cx="75711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4F81BD"/>
                </a:solidFill>
              </a:rPr>
              <a:t>Torino, oltre 120mila firme per salvare il Regina Margherita, primo ospedale pediatrico d’Italia: «Vogliamo struttura che si occupi solo dei bambini»</a:t>
            </a:r>
          </a:p>
          <a:p>
            <a:endParaRPr lang="it-IT" b="1" dirty="0">
              <a:solidFill>
                <a:srgbClr val="202020"/>
              </a:solidFill>
            </a:endParaRPr>
          </a:p>
        </p:txBody>
      </p:sp>
      <p:sp>
        <p:nvSpPr>
          <p:cNvPr id="16" name="Rettangolo 15"/>
          <p:cNvSpPr/>
          <p:nvPr/>
        </p:nvSpPr>
        <p:spPr>
          <a:xfrm>
            <a:off x="3665934" y="1043135"/>
            <a:ext cx="48530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>
                <a:solidFill>
                  <a:srgbClr val="FF0E0E"/>
                </a:solidFill>
              </a:rPr>
              <a:t>!!STOP AI VIAGGI DELLA SPERANZA!!</a:t>
            </a:r>
          </a:p>
        </p:txBody>
      </p:sp>
      <p:sp>
        <p:nvSpPr>
          <p:cNvPr id="17" name="Rettangolo arrotondato 16"/>
          <p:cNvSpPr/>
          <p:nvPr/>
        </p:nvSpPr>
        <p:spPr>
          <a:xfrm>
            <a:off x="1887980" y="2467299"/>
            <a:ext cx="8539836" cy="254666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73050">
              <a:buFont typeface="Wingdings" panose="05000000000000000000" pitchFamily="2" charset="2"/>
              <a:buChar char="ü"/>
            </a:pPr>
            <a:r>
              <a:rPr lang="it-IT" altLang="x-none" dirty="0">
                <a:solidFill>
                  <a:schemeClr val="bg1"/>
                </a:solidFill>
              </a:rPr>
              <a:t>In tutta l’area salentina (Lecce, Brindisi, Taranto)  non ci sono strutture di terapia intensiva pediatrica e non esiste un pronto soccorso pediatrico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altLang="x-none" dirty="0">
                <a:solidFill>
                  <a:schemeClr val="bg1"/>
                </a:solidFill>
              </a:rPr>
              <a:t>Molte famiglie  sono costrette a trasferirsi e a intraprendere  i tristemente noti “viaggi della speranza”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altLang="x-none" dirty="0">
                <a:solidFill>
                  <a:schemeClr val="bg1"/>
                </a:solidFill>
              </a:rPr>
              <a:t>Non esiste un luogo a misura di bambino, ma solo ambienti generici e «ostili»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altLang="x-none" dirty="0" err="1">
                <a:solidFill>
                  <a:schemeClr val="bg1"/>
                </a:solidFill>
              </a:rPr>
              <a:t>Lla</a:t>
            </a:r>
            <a:r>
              <a:rPr lang="it-IT" altLang="x-none" dirty="0">
                <a:solidFill>
                  <a:schemeClr val="bg1"/>
                </a:solidFill>
              </a:rPr>
              <a:t> multidisciplinarietà, oggi fondamentale nell’approccio a standard curativi di qualità è solo all’inizio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dirty="0">
                <a:solidFill>
                  <a:schemeClr val="bg1"/>
                </a:solidFill>
              </a:rPr>
              <a:t>Al Sud non esistono Poli Pediatrici con tutte le caratteristiche  e gli standard di qualità previsti dalla Joint </a:t>
            </a:r>
            <a:r>
              <a:rPr lang="it-IT" dirty="0" err="1">
                <a:solidFill>
                  <a:schemeClr val="bg1"/>
                </a:solidFill>
              </a:rPr>
              <a:t>Commission</a:t>
            </a:r>
            <a:r>
              <a:rPr lang="it-IT" dirty="0">
                <a:solidFill>
                  <a:schemeClr val="bg1"/>
                </a:solidFill>
              </a:rPr>
              <a:t> International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03512" y="5271303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it-IT" sz="2400" b="1" dirty="0">
                <a:solidFill>
                  <a:srgbClr val="0070C0"/>
                </a:solidFill>
              </a:rPr>
              <a:t>Polo Pediatrico del Salento può diventare un primo esempio per la tutela dei diritti dei bambini in ospedale per tutto il Sud Italia</a:t>
            </a:r>
          </a:p>
        </p:txBody>
      </p:sp>
    </p:spTree>
    <p:extLst>
      <p:ext uri="{BB962C8B-B14F-4D97-AF65-F5344CB8AC3E}">
        <p14:creationId xmlns:p14="http://schemas.microsoft.com/office/powerpoint/2010/main" val="22926267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17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954312" y="203732"/>
            <a:ext cx="6048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Diritti dei bambini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Connettore 1 13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2207568" y="1014116"/>
            <a:ext cx="80032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Lo sguardo al futuro nel nostro caso è rappresentato anche dall’attenzione e dal rispetto per i Diritti del Bambino e dell’adolescente in Ospedale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6589116" y="4540706"/>
            <a:ext cx="389937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Gemellaggio tra il Polo Pediatrico del Salento e il Regina Margherita di Torino</a:t>
            </a:r>
          </a:p>
          <a:p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endParaRPr lang="it-IT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/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adottare la Carta dei diritti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646192" y="2179301"/>
            <a:ext cx="3770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E’ fondamentale realizzare il Polo a 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misura di bambino, con personale </a:t>
            </a: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</a:rPr>
              <a:t>dedicato e specializzato, ma anche con strutture ambientali dedicate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8" y="1865532"/>
            <a:ext cx="5000625" cy="3914775"/>
          </a:xfrm>
          <a:prstGeom prst="rect">
            <a:avLst/>
          </a:prstGeom>
        </p:spPr>
      </p:pic>
      <p:sp>
        <p:nvSpPr>
          <p:cNvPr id="8" name="Freccia in giù 7"/>
          <p:cNvSpPr/>
          <p:nvPr/>
        </p:nvSpPr>
        <p:spPr>
          <a:xfrm>
            <a:off x="8419752" y="5229818"/>
            <a:ext cx="216024" cy="36004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787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18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75520" y="122990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pPr algn="ctr"/>
            <a:r>
              <a:rPr lang="it-IT" dirty="0"/>
              <a:t>Architetto Giuseppe </a:t>
            </a:r>
            <a:r>
              <a:rPr lang="it-IT" dirty="0" err="1"/>
              <a:t>Lacanna</a:t>
            </a:r>
            <a:r>
              <a:rPr lang="it-IT" dirty="0"/>
              <a:t>- componente del </a:t>
            </a:r>
          </a:p>
          <a:p>
            <a:pPr algn="ctr"/>
            <a:r>
              <a:rPr lang="it-IT" dirty="0"/>
              <a:t>Comitato Tecnico Asl/ Tria Corda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607046" y="2738363"/>
            <a:ext cx="4464495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Il Polo Pediatrico del Salento offre l’opportunità unica di poter creare qualcosa che nel Sud d’Italia ancora non esiste. L’ambizione è quella di progettare il nuovo polo pensando ad ogni esigenza del bambino in ospedale.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it-IT" sz="1400" dirty="0"/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Si avvierà un processo di revisione generale delle strutture sanitarie italiane. </a:t>
            </a:r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endParaRPr lang="it-IT" sz="1400" dirty="0"/>
          </a:p>
          <a:p>
            <a:pPr marL="285750" indent="-285750" algn="just">
              <a:buClr>
                <a:schemeClr val="accent1">
                  <a:lumMod val="75000"/>
                </a:schemeClr>
              </a:buClr>
              <a:buFont typeface="Wingdings" panose="05000000000000000000" pitchFamily="2" charset="2"/>
              <a:buChar char="ü"/>
            </a:pPr>
            <a:r>
              <a:rPr lang="it-IT" sz="1400" dirty="0"/>
              <a:t>Fondamentali digitalizzazione ed interattività, spazi verdi, ambienti ampi e luminosi, che dominano oramai il panorama sanitario nord europeo ed hanno un impatto notevole anche su come i processi terapeutici vengono gestiti. </a:t>
            </a:r>
          </a:p>
        </p:txBody>
      </p:sp>
      <p:pic>
        <p:nvPicPr>
          <p:cNvPr id="4098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8" y="2780928"/>
            <a:ext cx="4292892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8296744" y="6013998"/>
            <a:ext cx="211973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latin typeface="+mj-lt"/>
              </a:rPr>
              <a:t>Emma </a:t>
            </a:r>
            <a:r>
              <a:rPr lang="it-IT" sz="1100" dirty="0" err="1">
                <a:latin typeface="+mj-lt"/>
              </a:rPr>
              <a:t>Children’s</a:t>
            </a:r>
            <a:r>
              <a:rPr lang="it-IT" sz="1100" dirty="0">
                <a:latin typeface="+mj-lt"/>
              </a:rPr>
              <a:t> Hospital- Olanda</a:t>
            </a:r>
          </a:p>
        </p:txBody>
      </p:sp>
      <p:sp>
        <p:nvSpPr>
          <p:cNvPr id="12" name="Rettangolo arrotondato 11"/>
          <p:cNvSpPr/>
          <p:nvPr/>
        </p:nvSpPr>
        <p:spPr>
          <a:xfrm>
            <a:off x="3443811" y="980729"/>
            <a:ext cx="5280861" cy="830853"/>
          </a:xfrm>
          <a:prstGeom prst="roundRect">
            <a:avLst>
              <a:gd name="adj" fmla="val 35010"/>
            </a:avLst>
          </a:prstGeom>
          <a:solidFill>
            <a:schemeClr val="accent1"/>
          </a:solidFill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b="1" dirty="0"/>
              <a:t>PROGETTAZIONE DEL POLO PEDIATRICO DEL SALENTO</a:t>
            </a:r>
          </a:p>
          <a:p>
            <a:pPr algn="ctr"/>
            <a:r>
              <a:rPr lang="it-IT" sz="1600" b="1" dirty="0"/>
              <a:t>Qual è la tua idea di Polo Pediatrico del Salento?</a:t>
            </a:r>
          </a:p>
        </p:txBody>
      </p:sp>
      <p:grpSp>
        <p:nvGrpSpPr>
          <p:cNvPr id="13" name="Gruppo 12"/>
          <p:cNvGrpSpPr/>
          <p:nvPr/>
        </p:nvGrpSpPr>
        <p:grpSpPr>
          <a:xfrm rot="5400000">
            <a:off x="5882182" y="486574"/>
            <a:ext cx="451850" cy="3600401"/>
            <a:chOff x="324784" y="1671124"/>
            <a:chExt cx="451850" cy="3600401"/>
          </a:xfrm>
        </p:grpSpPr>
        <p:sp>
          <p:nvSpPr>
            <p:cNvPr id="14" name="Freccia a destra 13"/>
            <p:cNvSpPr/>
            <p:nvPr/>
          </p:nvSpPr>
          <p:spPr>
            <a:xfrm>
              <a:off x="328596" y="1671124"/>
              <a:ext cx="448038" cy="3600400"/>
            </a:xfrm>
            <a:prstGeom prst="rightArrow">
              <a:avLst>
                <a:gd name="adj1" fmla="val 50000"/>
                <a:gd name="adj2" fmla="val 1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6" name="CasellaDiTesto 15"/>
            <p:cNvSpPr txBox="1"/>
            <p:nvPr/>
          </p:nvSpPr>
          <p:spPr>
            <a:xfrm rot="16200000">
              <a:off x="-1306139" y="3302048"/>
              <a:ext cx="36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I nostri obiettivi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687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19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75520" y="364005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Studio del Prof. F. Pollice</a:t>
            </a:r>
          </a:p>
          <a:p>
            <a:endParaRPr lang="it-IT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873567" y="992604"/>
            <a:ext cx="84352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Un recente studio del Prof. Pollice, Ordinario di Geografia Economico-Politica e Direttore del Dipartimento di Storia, Società e Studi sull'Uomo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algn="just">
              <a:lnSpc>
                <a:spcPct val="150000"/>
              </a:lnSpc>
            </a:pPr>
            <a:r>
              <a:rPr lang="it-IT" dirty="0"/>
              <a:t>La provincia di Lecce ha il 20% della popolazione pugliese e con Brindisi e Taranto arriva al 43%. </a:t>
            </a:r>
          </a:p>
          <a:p>
            <a:pPr algn="just">
              <a:lnSpc>
                <a:spcPct val="150000"/>
              </a:lnSpc>
            </a:pPr>
            <a:r>
              <a:rPr lang="it-IT" dirty="0"/>
              <a:t>Purtroppo stiamo assistendo a: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4F81BD"/>
                </a:solidFill>
              </a:rPr>
              <a:t>migrazione sempre più consistente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4F81BD"/>
                </a:solidFill>
              </a:rPr>
              <a:t> riduzione della natalità e dei nuclei familiari 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rgbClr val="4F81BD"/>
                </a:solidFill>
              </a:rPr>
              <a:t> invecchiamento della popolazione </a:t>
            </a:r>
          </a:p>
          <a:p>
            <a:pPr algn="just">
              <a:lnSpc>
                <a:spcPct val="150000"/>
              </a:lnSpc>
            </a:pPr>
            <a:endParaRPr lang="it-IT" dirty="0"/>
          </a:p>
          <a:p>
            <a:pPr algn="r">
              <a:lnSpc>
                <a:spcPct val="150000"/>
              </a:lnSpc>
            </a:pPr>
            <a:r>
              <a:rPr lang="it-IT" sz="1200" dirty="0"/>
              <a:t>I dati sono in un’attenta ricerca sul Salento realizzata dal prof. Pollice</a:t>
            </a:r>
          </a:p>
          <a:p>
            <a:pPr algn="just">
              <a:lnSpc>
                <a:spcPct val="150000"/>
              </a:lnSpc>
            </a:pPr>
            <a:endParaRPr lang="it-IT" dirty="0"/>
          </a:p>
        </p:txBody>
      </p:sp>
      <p:grpSp>
        <p:nvGrpSpPr>
          <p:cNvPr id="12" name="Gruppo 11"/>
          <p:cNvGrpSpPr/>
          <p:nvPr/>
        </p:nvGrpSpPr>
        <p:grpSpPr>
          <a:xfrm rot="5400000">
            <a:off x="5867959" y="140763"/>
            <a:ext cx="480304" cy="3600401"/>
            <a:chOff x="-159471" y="1671124"/>
            <a:chExt cx="480304" cy="3600401"/>
          </a:xfrm>
        </p:grpSpPr>
        <p:sp>
          <p:nvSpPr>
            <p:cNvPr id="13" name="Freccia a destra 12"/>
            <p:cNvSpPr/>
            <p:nvPr/>
          </p:nvSpPr>
          <p:spPr>
            <a:xfrm>
              <a:off x="-127205" y="1671124"/>
              <a:ext cx="448038" cy="3600400"/>
            </a:xfrm>
            <a:prstGeom prst="rightArrow">
              <a:avLst>
                <a:gd name="adj1" fmla="val 50000"/>
                <a:gd name="adj2" fmla="val 1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14" name="CasellaDiTesto 13"/>
            <p:cNvSpPr txBox="1"/>
            <p:nvPr/>
          </p:nvSpPr>
          <p:spPr>
            <a:xfrm rot="16200000">
              <a:off x="-1790394" y="3302048"/>
              <a:ext cx="3600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>
                  <a:solidFill>
                    <a:schemeClr val="bg1"/>
                  </a:solidFill>
                </a:rPr>
                <a:t>Situazione allarmante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9320342" y="1384900"/>
            <a:ext cx="7360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>
                <a:solidFill>
                  <a:srgbClr val="C00000"/>
                </a:solidFill>
              </a:rPr>
              <a:t>!!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2123686" y="1389026"/>
            <a:ext cx="73609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6600" dirty="0">
                <a:solidFill>
                  <a:srgbClr val="C00000"/>
                </a:solidFill>
              </a:rPr>
              <a:t>!!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7424" y="3153352"/>
            <a:ext cx="3383868" cy="225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367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Immagine che contiene erba, screenshot, esterni, cielo&#10;&#10;Descrizione generata automaticamente">
            <a:extLst>
              <a:ext uri="{FF2B5EF4-FFF2-40B4-BE49-F238E27FC236}">
                <a16:creationId xmlns:a16="http://schemas.microsoft.com/office/drawing/2014/main" id="{CAC65B39-FBE2-504F-9AC8-FA3F399B0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8443E56-8CAF-8448-AEE7-9C3A5D9ED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A3AA89-DE06-4013-A266-41CBE7EE9C06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3/29/19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870615-22CE-EF43-91B7-D93973E3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7A41E1B-4F70-4964-A407-84C68BE8251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4146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20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75520" y="364005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Piano strategico</a:t>
            </a:r>
          </a:p>
          <a:p>
            <a:endParaRPr lang="it-IT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1775520" y="916411"/>
            <a:ext cx="8640960" cy="5197320"/>
          </a:xfrm>
          <a:prstGeom prst="rect">
            <a:avLst/>
          </a:prstGeom>
          <a:solidFill>
            <a:srgbClr val="4ABCD6"/>
          </a:solidFill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Nel Salento abbiamo il 42% di disoccupazione giovanile e siamo di fronte ad un processo di scarsa fiducia nel futuro</a:t>
            </a:r>
            <a:endParaRPr lang="it-IT" sz="16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endParaRPr lang="it-IT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Abbiamo poche aziende e scarse risorse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Non riusciamo ad attrarre investimenti, se non nel settore turistico</a:t>
            </a:r>
            <a:endParaRPr lang="it-IT" sz="16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it-IT" b="1" dirty="0">
                <a:solidFill>
                  <a:schemeClr val="bg1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Senza un piano strategico il territorio è condannato ad un declino irreversibile</a:t>
            </a:r>
            <a:endParaRPr lang="it-IT" sz="1600" b="1" dirty="0">
              <a:solidFill>
                <a:schemeClr val="bg1"/>
              </a:solidFill>
              <a:uFill>
                <a:solidFill>
                  <a:srgbClr val="000000"/>
                </a:solidFill>
              </a:u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aphicFrame>
        <p:nvGraphicFramePr>
          <p:cNvPr id="25" name="Grafico 24"/>
          <p:cNvGraphicFramePr/>
          <p:nvPr>
            <p:extLst>
              <p:ext uri="{D42A27DB-BD31-4B8C-83A1-F6EECF244321}">
                <p14:modId xmlns:p14="http://schemas.microsoft.com/office/powerpoint/2010/main" val="1059103981"/>
              </p:ext>
            </p:extLst>
          </p:nvPr>
        </p:nvGraphicFramePr>
        <p:xfrm>
          <a:off x="3539716" y="1709403"/>
          <a:ext cx="5112568" cy="29980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0271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21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75520" y="364005"/>
            <a:ext cx="86409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Piano strategico</a:t>
            </a:r>
          </a:p>
          <a:p>
            <a:endParaRPr lang="it-IT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ttangolo arrotondato 12"/>
          <p:cNvSpPr/>
          <p:nvPr/>
        </p:nvSpPr>
        <p:spPr>
          <a:xfrm>
            <a:off x="2135560" y="3933056"/>
            <a:ext cx="828092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Rettangolo arrotondato 13"/>
          <p:cNvSpPr/>
          <p:nvPr/>
        </p:nvSpPr>
        <p:spPr>
          <a:xfrm>
            <a:off x="2135560" y="5373216"/>
            <a:ext cx="8280920" cy="8720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2135560" y="908720"/>
            <a:ext cx="8280920" cy="538609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it-IT" sz="2000" b="1" dirty="0">
                <a:solidFill>
                  <a:srgbClr val="4F81BD"/>
                </a:solidFill>
              </a:rPr>
              <a:t>MA NOI NON VOGLIAMO ARRENDERCI: PER QUESTO A GRAN VOCE </a:t>
            </a:r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endParaRPr lang="it-IT" dirty="0"/>
          </a:p>
          <a:p>
            <a:pPr algn="ctr"/>
            <a:r>
              <a:rPr lang="it-IT" b="1" dirty="0">
                <a:solidFill>
                  <a:srgbClr val="FF0000"/>
                </a:solidFill>
              </a:rPr>
              <a:t>CHIEDIAMO </a:t>
            </a:r>
          </a:p>
          <a:p>
            <a:pPr algn="just"/>
            <a:endParaRPr lang="it-IT" dirty="0"/>
          </a:p>
          <a:p>
            <a:pPr marL="285750" indent="-285750" algn="just">
              <a:buFont typeface="Wingdings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L’istituzione di un tavolo di lavoro regionale, dove Bari svolga giustamente un ruolo di coordinamento, ma non </a:t>
            </a:r>
            <a:r>
              <a:rPr lang="it-IT" b="1" u="sng" dirty="0">
                <a:solidFill>
                  <a:schemeClr val="bg1"/>
                </a:solidFill>
              </a:rPr>
              <a:t>di accentramento </a:t>
            </a:r>
            <a:r>
              <a:rPr lang="it-IT" dirty="0">
                <a:solidFill>
                  <a:schemeClr val="bg1"/>
                </a:solidFill>
              </a:rPr>
              <a:t>delle risorse, e che coinvolga tutti coloro che ogni giorno si occupano della salute dei bambini, </a:t>
            </a:r>
            <a:r>
              <a:rPr lang="it-IT" b="1" u="sng" dirty="0">
                <a:solidFill>
                  <a:schemeClr val="bg1"/>
                </a:solidFill>
              </a:rPr>
              <a:t>comprese le associazioni</a:t>
            </a:r>
          </a:p>
          <a:p>
            <a:endParaRPr lang="it-IT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dirty="0">
                <a:solidFill>
                  <a:schemeClr val="bg1"/>
                </a:solidFill>
              </a:rPr>
              <a:t>Un piano strategico per la Puglia, perché Bari debba avere chiaro che se si svuota il territorio, essere leader in un contesto di rovina è come avere una cattedrale in un deserto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3"/>
          <a:srcRect l="388" t="34214" r="821" b="1681"/>
          <a:stretch/>
        </p:blipFill>
        <p:spPr>
          <a:xfrm>
            <a:off x="1487488" y="1844766"/>
            <a:ext cx="3553710" cy="155296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0" y="3356992"/>
            <a:ext cx="216024" cy="422025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3356992"/>
            <a:ext cx="216024" cy="422025"/>
          </a:xfrm>
          <a:prstGeom prst="rect">
            <a:avLst/>
          </a:prstGeom>
        </p:spPr>
      </p:pic>
      <p:pic>
        <p:nvPicPr>
          <p:cNvPr id="18" name="Picture 2" descr="Risultati immagini per tria corda">
            <a:extLst>
              <a:ext uri="{FF2B5EF4-FFF2-40B4-BE49-F238E27FC236}">
                <a16:creationId xmlns:a16="http://schemas.microsoft.com/office/drawing/2014/main" id="{46C86543-E94F-F74A-B83E-53D20183A4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11" y="1577677"/>
            <a:ext cx="2698769" cy="202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36577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22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775520" y="364005"/>
            <a:ext cx="8640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Stop ai viaggi della speranza</a:t>
            </a: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886139"/>
            <a:ext cx="5880754" cy="5355833"/>
          </a:xfrm>
          <a:prstGeom prst="rect">
            <a:avLst/>
          </a:prstGeom>
        </p:spPr>
      </p:pic>
      <p:sp>
        <p:nvSpPr>
          <p:cNvPr id="13" name="Rettangolo arrotondato 12"/>
          <p:cNvSpPr/>
          <p:nvPr/>
        </p:nvSpPr>
        <p:spPr>
          <a:xfrm>
            <a:off x="7608168" y="1772816"/>
            <a:ext cx="2602632" cy="36724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7608168" y="1900860"/>
            <a:ext cx="25545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</a:rPr>
              <a:t>Il rapporto del Ministero evidenzia l’alta </a:t>
            </a:r>
          </a:p>
          <a:p>
            <a:pPr algn="ctr"/>
            <a:r>
              <a:rPr lang="it-IT" b="1" dirty="0">
                <a:solidFill>
                  <a:schemeClr val="bg1"/>
                </a:solidFill>
              </a:rPr>
              <a:t>mobilità passiva 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pPr algn="just"/>
            <a:endParaRPr lang="it-IT" b="1" dirty="0">
              <a:solidFill>
                <a:schemeClr val="bg1"/>
              </a:solidFill>
            </a:endParaRPr>
          </a:p>
          <a:p>
            <a:pPr algn="just"/>
            <a:r>
              <a:rPr lang="it-IT" b="1" dirty="0">
                <a:solidFill>
                  <a:schemeClr val="bg1"/>
                </a:solidFill>
              </a:rPr>
              <a:t>Prosegue l’esodo di 40mila pazienti pugliesi verso tre regioni: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bg1"/>
                </a:solidFill>
              </a:rPr>
              <a:t>Lombardia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bg1"/>
                </a:solidFill>
              </a:rPr>
              <a:t>Emilia Romagna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b="1" dirty="0">
                <a:solidFill>
                  <a:schemeClr val="bg1"/>
                </a:solidFill>
              </a:rPr>
              <a:t>Lazio</a:t>
            </a:r>
          </a:p>
        </p:txBody>
      </p:sp>
    </p:spTree>
    <p:extLst>
      <p:ext uri="{BB962C8B-B14F-4D97-AF65-F5344CB8AC3E}">
        <p14:creationId xmlns:p14="http://schemas.microsoft.com/office/powerpoint/2010/main" val="10840158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4F9F79B-A093-478E-96B5-EE02BC93A8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50FB0E-F8B3-C045-92A3-48BB0FF51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595293"/>
            <a:ext cx="5676637" cy="3463951"/>
          </a:xfrm>
        </p:spPr>
        <p:txBody>
          <a:bodyPr anchor="ctr">
            <a:normAutofit/>
          </a:bodyPr>
          <a:lstStyle/>
          <a:p>
            <a:endParaRPr lang="it-IT" sz="1800" dirty="0"/>
          </a:p>
          <a:p>
            <a:endParaRPr lang="it-IT" sz="18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4C22394-EBC2-4FAF-A555-6C02D589E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1508760" y="3431556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olo 1">
            <a:extLst>
              <a:ext uri="{FF2B5EF4-FFF2-40B4-BE49-F238E27FC236}">
                <a16:creationId xmlns:a16="http://schemas.microsoft.com/office/drawing/2014/main" id="{2BB2BEC4-4F00-DA4E-9A33-85A4CE70F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317" y="4787984"/>
            <a:ext cx="7410681" cy="1737360"/>
          </a:xfrm>
          <a:solidFill>
            <a:srgbClr val="558ED5"/>
          </a:solidFill>
        </p:spPr>
        <p:txBody>
          <a:bodyPr>
            <a:normAutofit/>
          </a:bodyPr>
          <a:lstStyle/>
          <a:p>
            <a:r>
              <a:rPr lang="it-IT" sz="4800" b="1" dirty="0">
                <a:solidFill>
                  <a:schemeClr val="bg1"/>
                </a:solidFill>
              </a:rPr>
              <a:t>MASTER PUGLIA PEDIATRIA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F7194F93-1F71-4A70-9DF1-28F1837711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01147" y="5004581"/>
            <a:ext cx="962395" cy="962395"/>
          </a:xfrm>
          <a:prstGeom prst="ellipse">
            <a:avLst/>
          </a:prstGeom>
          <a:solidFill>
            <a:srgbClr val="5E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BBC0C84-DC2A-43AE-9576-0A44295E8B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63725" y="4865965"/>
            <a:ext cx="293695" cy="293695"/>
          </a:xfrm>
          <a:prstGeom prst="ellipse">
            <a:avLst/>
          </a:prstGeom>
          <a:solidFill>
            <a:srgbClr val="7FDBD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670D42-29BC-E643-B0C2-0DA88C1E66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050761" y="6350238"/>
            <a:ext cx="2685819" cy="365125"/>
          </a:xfrm>
        </p:spPr>
        <p:txBody>
          <a:bodyPr>
            <a:normAutofit/>
          </a:bodyPr>
          <a:lstStyle/>
          <a:p>
            <a:pPr algn="r">
              <a:spcAft>
                <a:spcPts val="600"/>
              </a:spcAft>
            </a:pPr>
            <a:fld id="{FAA3AA89-DE06-4013-A266-41CBE7EE9C06}" type="datetime1">
              <a:rPr lang="it-IT" smtClean="0"/>
              <a:pPr algn="r">
                <a:spcAft>
                  <a:spcPts val="600"/>
                </a:spcAft>
              </a:pPr>
              <a:t>29/03/19</a:t>
            </a:fld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D7E2FF4-DB55-5F43-BBE8-E26E8E6B3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84767" y="6350238"/>
            <a:ext cx="365760" cy="365125"/>
          </a:xfrm>
          <a:prstGeom prst="ellipse">
            <a:avLst/>
          </a:prstGeom>
          <a:solidFill>
            <a:srgbClr val="4C4C4C"/>
          </a:solidFill>
        </p:spPr>
        <p:txBody>
          <a:bodyPr>
            <a:normAutofit fontScale="55000" lnSpcReduction="20000"/>
          </a:bodyPr>
          <a:lstStyle/>
          <a:p>
            <a:pPr algn="ctr">
              <a:spcAft>
                <a:spcPts val="600"/>
              </a:spcAft>
            </a:pPr>
            <a:fld id="{E7A41E1B-4F70-4964-A407-84C68BE8251C}" type="slidenum">
              <a:rPr lang="it-IT" sz="1050">
                <a:solidFill>
                  <a:srgbClr val="FFFFFF"/>
                </a:solidFill>
              </a:rPr>
              <a:pPr algn="ctr">
                <a:spcAft>
                  <a:spcPts val="600"/>
                </a:spcAft>
              </a:pPr>
              <a:t>23</a:t>
            </a:fld>
            <a:endParaRPr lang="it-IT" sz="1050">
              <a:solidFill>
                <a:srgbClr val="FFFFFF"/>
              </a:solidFill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B5E3E382-B7EC-614E-9424-4C45EFFCD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5227" y="1135914"/>
            <a:ext cx="5059809" cy="33732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06877FF-67D6-F44F-AD6A-19B8AFB9C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78" y="548680"/>
            <a:ext cx="5059809" cy="421650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848533C0-A91D-704B-BEAD-863AC78B67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r="5214" b="12609"/>
          <a:stretch/>
        </p:blipFill>
        <p:spPr>
          <a:xfrm>
            <a:off x="2102731" y="1707995"/>
            <a:ext cx="2913149" cy="230852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4BC86C-93CF-AE4B-A445-0E54F3FFB6D2}"/>
              </a:ext>
            </a:extLst>
          </p:cNvPr>
          <p:cNvSpPr txBox="1"/>
          <p:nvPr/>
        </p:nvSpPr>
        <p:spPr>
          <a:xfrm>
            <a:off x="1775520" y="231703"/>
            <a:ext cx="86409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2200" b="1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it-IT" dirty="0"/>
              <a:t>Stop ai viaggi della speranza</a:t>
            </a:r>
          </a:p>
        </p:txBody>
      </p:sp>
      <p:pic>
        <p:nvPicPr>
          <p:cNvPr id="18" name="Picture 5">
            <a:extLst>
              <a:ext uri="{FF2B5EF4-FFF2-40B4-BE49-F238E27FC236}">
                <a16:creationId xmlns:a16="http://schemas.microsoft.com/office/drawing/2014/main" id="{B7853B70-55F2-0D4F-ADDB-556BAA664E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Connettore 1 18">
            <a:extLst>
              <a:ext uri="{FF2B5EF4-FFF2-40B4-BE49-F238E27FC236}">
                <a16:creationId xmlns:a16="http://schemas.microsoft.com/office/drawing/2014/main" id="{CDC45C34-E717-504A-80A7-7098C6A5A592}"/>
              </a:ext>
            </a:extLst>
          </p:cNvPr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26157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65995" y="630932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24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47342" y="5134341"/>
            <a:ext cx="7284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«Da qualche parte, qualcosa di incredibile è in attesa di essere scoperto»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183868B9-868D-304A-9E9F-C56D4DCD1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1704" y="1021828"/>
            <a:ext cx="5333396" cy="377532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B66146-A9F1-D242-9A69-CC143FC2A001}"/>
              </a:ext>
            </a:extLst>
          </p:cNvPr>
          <p:cNvSpPr txBox="1"/>
          <p:nvPr/>
        </p:nvSpPr>
        <p:spPr>
          <a:xfrm>
            <a:off x="8760296" y="6056914"/>
            <a:ext cx="255550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900" i="1" dirty="0"/>
              <a:t>Carl </a:t>
            </a:r>
            <a:r>
              <a:rPr lang="it-IT" sz="900" i="1" dirty="0" err="1"/>
              <a:t>Sagan</a:t>
            </a:r>
            <a:r>
              <a:rPr lang="it-IT" sz="900" i="1" dirty="0"/>
              <a:t> – astronomo, astrofisico e astrochimico</a:t>
            </a:r>
          </a:p>
          <a:p>
            <a:endParaRPr lang="it-IT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1 12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09465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65995" y="630932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25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447342" y="5134341"/>
            <a:ext cx="7284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«Umanesimo a misura di bambino»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8B66146-A9F1-D242-9A69-CC143FC2A001}"/>
              </a:ext>
            </a:extLst>
          </p:cNvPr>
          <p:cNvSpPr txBox="1"/>
          <p:nvPr/>
        </p:nvSpPr>
        <p:spPr>
          <a:xfrm>
            <a:off x="1778790" y="5651956"/>
            <a:ext cx="9129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Janusz</a:t>
            </a:r>
            <a:r>
              <a:rPr lang="it-IT" dirty="0"/>
              <a:t> </a:t>
            </a:r>
            <a:r>
              <a:rPr lang="it-IT" dirty="0" err="1"/>
              <a:t>Korczak</a:t>
            </a:r>
            <a:r>
              <a:rPr lang="it-IT" dirty="0"/>
              <a:t> </a:t>
            </a:r>
            <a:r>
              <a:rPr lang="it-IT" dirty="0">
                <a:solidFill>
                  <a:srgbClr val="333333"/>
                </a:solidFill>
                <a:latin typeface="Arial" panose="020B0604020202020204" pitchFamily="34" charset="0"/>
              </a:rPr>
              <a:t>– pedagogista - ispiratore della Dichiarazione dei diritti dell'infanzia </a:t>
            </a:r>
            <a:endParaRPr lang="it-IT" dirty="0"/>
          </a:p>
        </p:txBody>
      </p:sp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Connettore 1 12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A8907D63-C3A7-F64D-BCA5-EB9AD707D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136" y="1367259"/>
            <a:ext cx="4550339" cy="3028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185B46D-D262-2746-85E0-A8C83FE8FE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8048" y="2050315"/>
            <a:ext cx="4871475" cy="1870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53850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65995" y="630932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54868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26</a:t>
            </a:fld>
            <a:endParaRPr lang="it-IT" sz="1400">
              <a:solidFill>
                <a:schemeClr val="tx1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693" y="680207"/>
            <a:ext cx="5355565" cy="549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212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gnaposto contenuto 10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A23890D1-3CC9-C445-8F15-DA6DDF9413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EB25E9-9B33-814A-9EDD-954EB470FA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A3AA89-DE06-4013-A266-41CBE7EE9C06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3/29/19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54FE20C-6EB4-D04E-8F90-0A3F7A134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7A41E1B-4F70-4964-A407-84C68BE8251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77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egnaposto contenuto 9" descr="Immagine che contiene screenshot&#10;&#10;Descrizione generata automaticamente">
            <a:extLst>
              <a:ext uri="{FF2B5EF4-FFF2-40B4-BE49-F238E27FC236}">
                <a16:creationId xmlns:a16="http://schemas.microsoft.com/office/drawing/2014/main" id="{F553B488-E0A2-1C47-B9D5-1B5597A705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3" b="305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B57F708-4471-4848-AD6F-AE14C3F993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FAA3AA89-DE06-4013-A266-41CBE7EE9C06}" type="datetime1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3/29/19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2D5E9A4-EA35-144B-84E5-51FDC31C8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E7A41E1B-4F70-4964-A407-84C68BE8251C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0221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5</a:t>
            </a:fld>
            <a:endParaRPr lang="it-IT" sz="1400">
              <a:solidFill>
                <a:schemeClr val="tx1"/>
              </a:solidFill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703513" y="116633"/>
            <a:ext cx="80040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UN CONVEGNO MEDICO </a:t>
            </a:r>
          </a:p>
          <a:p>
            <a:pPr algn="ctr"/>
            <a:r>
              <a:rPr lang="it-IT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DEDICATO ALLE PATOLOGIE PEDIATRICHE</a:t>
            </a:r>
          </a:p>
        </p:txBody>
      </p:sp>
      <p:sp>
        <p:nvSpPr>
          <p:cNvPr id="13" name="Rettangolo 5"/>
          <p:cNvSpPr>
            <a:spLocks noChangeArrowheads="1"/>
          </p:cNvSpPr>
          <p:nvPr/>
        </p:nvSpPr>
        <p:spPr bwMode="auto">
          <a:xfrm>
            <a:off x="5410357" y="1227228"/>
            <a:ext cx="4968552" cy="563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</a:defRPr>
            </a:lvl9pPr>
          </a:lstStyle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00B050"/>
                </a:solidFill>
              </a:rPr>
              <a:t>   ● 14 Novembre 201</a:t>
            </a: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27298D"/>
                </a:solidFill>
              </a:rPr>
              <a:t>“Bambini e assistenza pediatrica nel Salento”</a:t>
            </a: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endParaRPr lang="it-IT" altLang="x-none" sz="2000" b="1" dirty="0">
              <a:solidFill>
                <a:srgbClr val="27298D"/>
              </a:solidFill>
            </a:endParaRP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endParaRPr lang="it-IT" altLang="x-none" sz="2000" b="1" dirty="0">
              <a:solidFill>
                <a:srgbClr val="27298D"/>
              </a:solidFill>
            </a:endParaRP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00B050"/>
                </a:solidFill>
              </a:rPr>
              <a:t>   ● 29-30 Aprile 2016</a:t>
            </a: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27298D"/>
                </a:solidFill>
              </a:rPr>
              <a:t>    “I percorsi e i servizi di emergenza-urgenza per bambini e adolescenti”</a:t>
            </a: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endParaRPr lang="it-IT" altLang="x-none" sz="2000" b="1" dirty="0">
              <a:solidFill>
                <a:srgbClr val="27298D"/>
              </a:solidFill>
            </a:endParaRP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endParaRPr lang="it-IT" altLang="x-none" sz="2000" b="1" dirty="0">
              <a:solidFill>
                <a:srgbClr val="27298D"/>
              </a:solidFill>
            </a:endParaRP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00B050"/>
                </a:solidFill>
              </a:rPr>
              <a:t>     ● 16-17 Marzo 2018</a:t>
            </a: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00B050"/>
                </a:solidFill>
              </a:rPr>
              <a:t>       </a:t>
            </a:r>
            <a:r>
              <a:rPr lang="it-IT" altLang="x-none" sz="2000" b="1" dirty="0">
                <a:solidFill>
                  <a:srgbClr val="27298D"/>
                </a:solidFill>
              </a:rPr>
              <a:t>“Le disabilità neuropsichiche dell’età evolutiva”</a:t>
            </a: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endParaRPr lang="it-IT" altLang="x-none" sz="2000" b="1" dirty="0">
              <a:solidFill>
                <a:srgbClr val="27298D"/>
              </a:solidFill>
            </a:endParaRP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endParaRPr lang="it-IT" altLang="x-none" sz="2000" b="1" dirty="0">
              <a:solidFill>
                <a:srgbClr val="27298D"/>
              </a:solidFill>
            </a:endParaRP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00B050"/>
                </a:solidFill>
              </a:rPr>
              <a:t>       ● 29-30 Marzo 2019</a:t>
            </a: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r>
              <a:rPr lang="it-IT" altLang="x-none" sz="2000" b="1" dirty="0">
                <a:solidFill>
                  <a:srgbClr val="27298D"/>
                </a:solidFill>
              </a:rPr>
              <a:t>        “Il bambino e le cronicità”</a:t>
            </a:r>
            <a:r>
              <a:rPr lang="it-IT" sz="2000" dirty="0"/>
              <a:t> </a:t>
            </a:r>
          </a:p>
          <a:p>
            <a:pPr>
              <a:buNone/>
            </a:pPr>
            <a:endParaRPr lang="it-IT" sz="1600" dirty="0"/>
          </a:p>
          <a:p>
            <a:pPr>
              <a:buNone/>
            </a:pPr>
            <a:endParaRPr lang="it-IT" sz="1800" b="1" dirty="0">
              <a:solidFill>
                <a:srgbClr val="19B861"/>
              </a:solidFill>
            </a:endParaRPr>
          </a:p>
          <a:p>
            <a:pPr>
              <a:buNone/>
            </a:pPr>
            <a:endParaRPr lang="it-IT" sz="1800" b="1" dirty="0">
              <a:solidFill>
                <a:srgbClr val="19B861"/>
              </a:solidFill>
            </a:endParaRPr>
          </a:p>
          <a:p>
            <a:pPr>
              <a:lnSpc>
                <a:spcPts val="2056"/>
              </a:lnSpc>
              <a:spcBef>
                <a:spcPct val="0"/>
              </a:spcBef>
              <a:buNone/>
            </a:pPr>
            <a:endParaRPr lang="it-IT" altLang="x-none" sz="2800" b="1" dirty="0">
              <a:solidFill>
                <a:srgbClr val="27298D"/>
              </a:solidFill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421" y="1124745"/>
            <a:ext cx="3356271" cy="46094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5182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6</a:t>
            </a:fld>
            <a:endParaRPr lang="it-IT" sz="1400">
              <a:solidFill>
                <a:schemeClr val="tx1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775520" y="911531"/>
            <a:ext cx="5688632" cy="5325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Se da una parte è migliorato lo stato di salute dei bambini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migliori condizioni di vita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diagnosi prenatale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prevenzione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Calibri" panose="020F0502020204030204" pitchFamily="34" charset="0"/>
              <a:cs typeface="Arial Unicode MS" panose="020B0604020202020204" pitchFamily="34" charset="-128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it-IT" b="1" dirty="0">
                <a:solidFill>
                  <a:srgbClr val="0070C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dall’altro siamo di fronte a nuovi problemi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stili di vita sbagliati (obesità, sedentarietà)  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incremento del disagio psichico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denatalità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invecchiamento della popolazione</a:t>
            </a: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aumento delle malattie rare pediatriche</a:t>
            </a:r>
            <a:endParaRPr lang="it-IT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0500" y="3630371"/>
            <a:ext cx="2667000" cy="1600200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4"/>
          <a:srcRect l="12055" t="4491" r="8731"/>
          <a:stretch/>
        </p:blipFill>
        <p:spPr>
          <a:xfrm>
            <a:off x="6096000" y="4361678"/>
            <a:ext cx="2304256" cy="1852164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3728" y="1369619"/>
            <a:ext cx="4099756" cy="214553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1621160" y="235159"/>
            <a:ext cx="87953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Cambiamento nei parametri demografici sta mutando anche i servizi sanitari</a:t>
            </a:r>
          </a:p>
        </p:txBody>
      </p:sp>
    </p:spTree>
    <p:extLst>
      <p:ext uri="{BB962C8B-B14F-4D97-AF65-F5344CB8AC3E}">
        <p14:creationId xmlns:p14="http://schemas.microsoft.com/office/powerpoint/2010/main" val="3176555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7</a:t>
            </a:fld>
            <a:endParaRPr lang="it-IT" sz="1400">
              <a:solidFill>
                <a:schemeClr val="tx1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7"/>
          <p:cNvSpPr/>
          <p:nvPr/>
        </p:nvSpPr>
        <p:spPr>
          <a:xfrm>
            <a:off x="1957536" y="4989254"/>
            <a:ext cx="8075240" cy="1141968"/>
          </a:xfrm>
          <a:prstGeom prst="ellipse">
            <a:avLst/>
          </a:prstGeom>
          <a:solidFill>
            <a:srgbClr val="6CC1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CON LA COSTRUZIONE CONCRETA DI QUELLA RETE PEDIATRICA PREVISTA ORMAI A TUTTI GLI EFFETTI TRA LE RETI ASSISTENZIALI DAL D.M. 70/2015. </a:t>
            </a:r>
            <a:endParaRPr lang="it-IT" sz="1600" dirty="0">
              <a:solidFill>
                <a:srgbClr val="000000"/>
              </a:solidFill>
              <a:uFill>
                <a:solidFill>
                  <a:srgbClr val="000000"/>
                </a:solidFill>
              </a:u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994148" y="3689068"/>
            <a:ext cx="8003232" cy="893065"/>
          </a:xfrm>
          <a:prstGeom prst="rect">
            <a:avLst/>
          </a:prstGeom>
          <a:ln>
            <a:solidFill>
              <a:srgbClr val="6CC166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2000" b="1" dirty="0">
                <a:solidFill>
                  <a:srgbClr val="6CC166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Questa sfida si vince con la condivisione di risorse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TECNOLOGICHE               DI PERSONALE            ECONOMICHE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3"/>
          <a:srcRect l="155" t="6263" r="-155" b="-6263"/>
          <a:stretch/>
        </p:blipFill>
        <p:spPr>
          <a:xfrm>
            <a:off x="2637091" y="931898"/>
            <a:ext cx="7099949" cy="2699980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2063552" y="260648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B050"/>
                </a:solidFill>
              </a:rPr>
              <a:t>Come vincere la sfida?</a:t>
            </a:r>
          </a:p>
        </p:txBody>
      </p:sp>
    </p:spTree>
    <p:extLst>
      <p:ext uri="{BB962C8B-B14F-4D97-AF65-F5344CB8AC3E}">
        <p14:creationId xmlns:p14="http://schemas.microsoft.com/office/powerpoint/2010/main" val="41118739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8</a:t>
            </a:fld>
            <a:endParaRPr lang="it-IT" sz="1400">
              <a:solidFill>
                <a:schemeClr val="tx1"/>
              </a:solidFill>
            </a:endParaRP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040" y="9905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14932" y="5078623"/>
            <a:ext cx="739388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it-IT" sz="1600" b="1" dirty="0">
                <a:solidFill>
                  <a:srgbClr val="4ABCD6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Una sorta di Ospedale diffuso che miri a far girare le equipe di professionisti e grazie alle tecnologie permetta l’interscambio di dati, consentendo alle famiglie ed ai pazienti di ridurre al minimo gli spostamenti per curarsi</a:t>
            </a:r>
            <a:endParaRPr lang="it-IT" sz="1600" b="1" dirty="0">
              <a:solidFill>
                <a:srgbClr val="4ABCD6"/>
              </a:solidFill>
              <a:uFill>
                <a:solidFill>
                  <a:srgbClr val="000000"/>
                </a:solidFill>
              </a:uFill>
              <a:latin typeface="Helvetica" panose="020B0604020202020204" pitchFamily="34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013868" y="241082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0070C0"/>
                </a:solidFill>
              </a:rPr>
              <a:t>Rete che funziona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1188" y="2916036"/>
            <a:ext cx="6469624" cy="1963993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>
            <a:off x="1631504" y="975949"/>
            <a:ext cx="4572000" cy="587853"/>
          </a:xfrm>
          <a:prstGeom prst="rect">
            <a:avLst/>
          </a:prstGeom>
          <a:ln>
            <a:solidFill>
              <a:srgbClr val="4ABCD6"/>
            </a:solidFill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it-IT" sz="1400" b="1" dirty="0">
                <a:solidFill>
                  <a:srgbClr val="4ABCD6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interscambio e continuità assistenziale fra i vari nodi della rete e tra Ospedali e territorio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2464172" y="1797543"/>
            <a:ext cx="4572000" cy="325538"/>
          </a:xfrm>
          <a:prstGeom prst="rect">
            <a:avLst/>
          </a:prstGeom>
          <a:ln>
            <a:solidFill>
              <a:srgbClr val="4ABCD6"/>
            </a:solidFill>
          </a:ln>
        </p:spPr>
        <p:txBody>
          <a:bodyPr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ü"/>
            </a:pPr>
            <a:r>
              <a:rPr lang="it-IT" sz="1400" b="1" dirty="0">
                <a:solidFill>
                  <a:srgbClr val="4ABCD6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lavoro di equipe multi-professionali e multidisciplinari</a:t>
            </a:r>
            <a:r>
              <a:rPr lang="it-IT" sz="1400" b="1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 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696792" y="2332328"/>
            <a:ext cx="5423544" cy="523220"/>
          </a:xfrm>
          <a:prstGeom prst="rect">
            <a:avLst/>
          </a:prstGeom>
          <a:ln>
            <a:solidFill>
              <a:srgbClr val="4ABCD6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it-IT" sz="1400" b="1" dirty="0">
                <a:solidFill>
                  <a:srgbClr val="4ABCD6"/>
                </a:solidFill>
                <a:uFill>
                  <a:solidFill>
                    <a:srgbClr val="000000"/>
                  </a:solidFill>
                </a:uFill>
                <a:latin typeface="Calibri" panose="020F0502020204030204" pitchFamily="34" charset="0"/>
                <a:ea typeface="Calibri" panose="020F0502020204030204" pitchFamily="34" charset="0"/>
                <a:cs typeface="Arial Unicode MS" panose="020B0604020202020204" pitchFamily="34" charset="-128"/>
              </a:rPr>
              <a:t>rete fondata sul rispetto dei diritti dei Bambini e degli adolescenti, come previsto dalla Convenzione internazionale del 1989</a:t>
            </a:r>
            <a:endParaRPr lang="it-IT" sz="1400" b="1" dirty="0">
              <a:solidFill>
                <a:srgbClr val="4ABC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41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1 4"/>
          <p:cNvCxnSpPr/>
          <p:nvPr/>
        </p:nvCxnSpPr>
        <p:spPr>
          <a:xfrm>
            <a:off x="1775520" y="6299160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1 6"/>
          <p:cNvCxnSpPr/>
          <p:nvPr/>
        </p:nvCxnSpPr>
        <p:spPr>
          <a:xfrm>
            <a:off x="1775520" y="836712"/>
            <a:ext cx="864096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>
                <a:solidFill>
                  <a:schemeClr val="tx1"/>
                </a:solidFill>
              </a:rPr>
              <a:t>Lecce </a:t>
            </a:r>
            <a:fld id="{9CC973EB-B017-4736-835F-02E3F83E118D}" type="datetime1">
              <a:rPr lang="it-IT" sz="1400">
                <a:solidFill>
                  <a:schemeClr val="tx1"/>
                </a:solidFill>
              </a:rPr>
              <a:t>29/03/19</a:t>
            </a:fld>
            <a:endParaRPr lang="it-IT" sz="1400" dirty="0">
              <a:solidFill>
                <a:schemeClr val="tx1"/>
              </a:solidFill>
            </a:endParaRPr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z="1400">
                <a:solidFill>
                  <a:schemeClr val="tx1"/>
                </a:solidFill>
              </a:rPr>
              <a:t>9</a:t>
            </a:fld>
            <a:endParaRPr lang="it-IT" sz="1400">
              <a:solidFill>
                <a:schemeClr val="tx1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775520" y="189802"/>
            <a:ext cx="477619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133725" algn="l"/>
              </a:tabLst>
            </a:pPr>
            <a:r>
              <a:rPr lang="it-IT" sz="2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DAL 2012 PRESENTI SUL TERRITORIO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55552" y="1951186"/>
            <a:ext cx="3456384" cy="792088"/>
          </a:xfrm>
          <a:prstGeom prst="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altLang="x-none" sz="1600" b="1" dirty="0"/>
              <a:t>Gennaio 2018  - Donazione arredi e inaugurazione Chirurgia pediatrica - </a:t>
            </a:r>
          </a:p>
        </p:txBody>
      </p:sp>
      <p:pic>
        <p:nvPicPr>
          <p:cNvPr id="13" name="Picture 2" descr="Risultati immagini per 5 FEBBRAIO INAUGURAZIONE CHIRURGIA PEDIATRICA LEC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279" y="1006202"/>
            <a:ext cx="5069839" cy="276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DD0F3E50-3B15-7347-9322-70070A4B0F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287"/>
          <a:stretch/>
        </p:blipFill>
        <p:spPr>
          <a:xfrm>
            <a:off x="1596724" y="3485147"/>
            <a:ext cx="3774040" cy="259798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5586283" y="4695019"/>
            <a:ext cx="4981834" cy="678389"/>
          </a:xfrm>
          <a:prstGeom prst="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t-IT"/>
            </a:defPPr>
            <a:lvl1pPr algn="ctr">
              <a:defRPr sz="1600"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t-IT" altLang="x-none" dirty="0"/>
              <a:t>Febbraio 2018 ● Inaugurazione Chirurgia Pediatrica</a:t>
            </a:r>
          </a:p>
        </p:txBody>
      </p:sp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605" y="72444"/>
            <a:ext cx="679440" cy="692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6575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620</TotalTime>
  <Words>1144</Words>
  <Application>Microsoft Macintosh PowerPoint</Application>
  <PresentationFormat>Widescreen</PresentationFormat>
  <Paragraphs>219</Paragraphs>
  <Slides>26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1" baseType="lpstr">
      <vt:lpstr>Arial</vt:lpstr>
      <vt:lpstr>Calibri</vt:lpstr>
      <vt:lpstr>Helvetica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Rete che funziona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MASTER PUGLIA PEDIATRIA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Aguglia Antonio 0000107182</dc:creator>
  <cp:lastModifiedBy>Aguglia Antonio 0000107182</cp:lastModifiedBy>
  <cp:revision>15</cp:revision>
  <cp:lastPrinted>2019-03-29T12:05:36Z</cp:lastPrinted>
  <dcterms:created xsi:type="dcterms:W3CDTF">2019-03-27T19:34:29Z</dcterms:created>
  <dcterms:modified xsi:type="dcterms:W3CDTF">2019-03-29T12:06:52Z</dcterms:modified>
</cp:coreProperties>
</file>