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444" r:id="rId3"/>
    <p:sldId id="513" r:id="rId4"/>
    <p:sldId id="514" r:id="rId5"/>
    <p:sldId id="515" r:id="rId6"/>
    <p:sldId id="361" r:id="rId7"/>
    <p:sldId id="384" r:id="rId8"/>
    <p:sldId id="389" r:id="rId9"/>
    <p:sldId id="517" r:id="rId10"/>
    <p:sldId id="390" r:id="rId11"/>
    <p:sldId id="429" r:id="rId12"/>
    <p:sldId id="430" r:id="rId13"/>
    <p:sldId id="432" r:id="rId14"/>
    <p:sldId id="436" r:id="rId15"/>
    <p:sldId id="437" r:id="rId16"/>
    <p:sldId id="439" r:id="rId17"/>
    <p:sldId id="433" r:id="rId18"/>
    <p:sldId id="434" r:id="rId19"/>
    <p:sldId id="443" r:id="rId20"/>
    <p:sldId id="442" r:id="rId21"/>
    <p:sldId id="440" r:id="rId22"/>
    <p:sldId id="492" r:id="rId23"/>
    <p:sldId id="493" r:id="rId24"/>
    <p:sldId id="494" r:id="rId25"/>
    <p:sldId id="495" r:id="rId26"/>
    <p:sldId id="496" r:id="rId27"/>
    <p:sldId id="497" r:id="rId28"/>
    <p:sldId id="498" r:id="rId29"/>
    <p:sldId id="499" r:id="rId30"/>
    <p:sldId id="501" r:id="rId31"/>
    <p:sldId id="510" r:id="rId32"/>
    <p:sldId id="503" r:id="rId33"/>
    <p:sldId id="504" r:id="rId34"/>
    <p:sldId id="505" r:id="rId35"/>
    <p:sldId id="507" r:id="rId36"/>
    <p:sldId id="509" r:id="rId37"/>
    <p:sldId id="511" r:id="rId38"/>
    <p:sldId id="512" r:id="rId39"/>
    <p:sldId id="516" r:id="rId40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D5D5D5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326" autoAdjust="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177481-0C81-4D73-B4F0-D2D141F0294F}" type="doc">
      <dgm:prSet loTypeId="urn:microsoft.com/office/officeart/2005/8/layout/chevron2" loCatId="list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it-IT"/>
        </a:p>
      </dgm:t>
    </dgm:pt>
    <dgm:pt modelId="{50321417-FBBA-4086-A656-44F9309C6A8C}">
      <dgm:prSet phldrT="[Testo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it-IT" sz="1600" b="1" dirty="0" smtClean="0">
              <a:latin typeface="Arial Rounded MT Bold" pitchFamily="34" charset="0"/>
            </a:rPr>
            <a:t>Fase </a:t>
          </a:r>
        </a:p>
        <a:p>
          <a:r>
            <a:rPr lang="it-IT" sz="1600" b="1" dirty="0" smtClean="0">
              <a:latin typeface="Arial Rounded MT Bold" pitchFamily="34" charset="0"/>
            </a:rPr>
            <a:t>acuta</a:t>
          </a:r>
          <a:endParaRPr lang="it-IT" sz="1600" b="1" dirty="0">
            <a:latin typeface="Arial Rounded MT Bold" pitchFamily="34" charset="0"/>
          </a:endParaRPr>
        </a:p>
      </dgm:t>
    </dgm:pt>
    <dgm:pt modelId="{CC76F5B3-F248-43E9-A791-48FB620EBAAB}" type="parTrans" cxnId="{5B762CE9-01CF-4535-AF27-5ECAF91EE521}">
      <dgm:prSet/>
      <dgm:spPr/>
      <dgm:t>
        <a:bodyPr/>
        <a:lstStyle/>
        <a:p>
          <a:endParaRPr lang="it-IT"/>
        </a:p>
      </dgm:t>
    </dgm:pt>
    <dgm:pt modelId="{F4B2944F-2091-4FCF-BDA1-4E9054A0F96D}" type="sibTrans" cxnId="{5B762CE9-01CF-4535-AF27-5ECAF91EE521}">
      <dgm:prSet/>
      <dgm:spPr/>
      <dgm:t>
        <a:bodyPr/>
        <a:lstStyle/>
        <a:p>
          <a:endParaRPr lang="it-IT"/>
        </a:p>
      </dgm:t>
    </dgm:pt>
    <dgm:pt modelId="{08600456-52B0-437B-9563-5AED9D45D3AD}">
      <dgm:prSet phldrT="[Testo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it-IT" sz="1600" dirty="0" smtClean="0">
              <a:latin typeface="Arial Rounded MT Bold" pitchFamily="34" charset="0"/>
            </a:rPr>
            <a:t>Fase post-operatoria</a:t>
          </a:r>
          <a:endParaRPr lang="it-IT" sz="1600" dirty="0">
            <a:latin typeface="Arial Rounded MT Bold" pitchFamily="34" charset="0"/>
          </a:endParaRPr>
        </a:p>
      </dgm:t>
    </dgm:pt>
    <dgm:pt modelId="{B69C9D27-0947-4661-8C81-DEA9D6878149}" type="parTrans" cxnId="{D9EA2B69-F37C-44E3-9325-74126F7A7FB9}">
      <dgm:prSet/>
      <dgm:spPr/>
      <dgm:t>
        <a:bodyPr/>
        <a:lstStyle/>
        <a:p>
          <a:endParaRPr lang="it-IT"/>
        </a:p>
      </dgm:t>
    </dgm:pt>
    <dgm:pt modelId="{0AD9D916-AF82-4DA1-96F0-A6D171DA13FD}" type="sibTrans" cxnId="{D9EA2B69-F37C-44E3-9325-74126F7A7FB9}">
      <dgm:prSet/>
      <dgm:spPr/>
      <dgm:t>
        <a:bodyPr/>
        <a:lstStyle/>
        <a:p>
          <a:endParaRPr lang="it-IT"/>
        </a:p>
      </dgm:t>
    </dgm:pt>
    <dgm:pt modelId="{048BE3EA-369B-41ED-8188-412F7D722E2B}">
      <dgm:prSet phldrT="[Testo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it-IT" sz="1600" dirty="0" smtClean="0">
              <a:latin typeface="Arial Rounded MT Bold" pitchFamily="34" charset="0"/>
            </a:rPr>
            <a:t>Goal: stabilizzazione clinica </a:t>
          </a:r>
          <a:r>
            <a:rPr lang="it-IT" sz="1600" dirty="0" smtClean="0">
              <a:latin typeface="Arial Rounded MT Bold" pitchFamily="34" charset="0"/>
              <a:sym typeface="Wingdings" panose="05000000000000000000" pitchFamily="2" charset="2"/>
            </a:rPr>
            <a:t> GUT PRIMING (4% del target)</a:t>
          </a:r>
          <a:endParaRPr lang="it-IT" sz="1600" dirty="0">
            <a:latin typeface="Arial Rounded MT Bold" pitchFamily="34" charset="0"/>
          </a:endParaRPr>
        </a:p>
      </dgm:t>
    </dgm:pt>
    <dgm:pt modelId="{094EB20C-8B24-4153-979C-57886B015777}" type="parTrans" cxnId="{AB3F1926-82EA-41EA-91A3-0F749B7EE259}">
      <dgm:prSet/>
      <dgm:spPr/>
      <dgm:t>
        <a:bodyPr/>
        <a:lstStyle/>
        <a:p>
          <a:endParaRPr lang="it-IT"/>
        </a:p>
      </dgm:t>
    </dgm:pt>
    <dgm:pt modelId="{AAC6A410-21C5-4FBD-A04D-0203674615B1}" type="sibTrans" cxnId="{AB3F1926-82EA-41EA-91A3-0F749B7EE259}">
      <dgm:prSet/>
      <dgm:spPr/>
      <dgm:t>
        <a:bodyPr/>
        <a:lstStyle/>
        <a:p>
          <a:endParaRPr lang="it-IT"/>
        </a:p>
      </dgm:t>
    </dgm:pt>
    <dgm:pt modelId="{016E3032-2B11-4B97-9B38-03F5BD2CCB58}">
      <dgm:prSet phldrT="[Testo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it-IT" sz="1600" b="1" dirty="0" smtClean="0">
              <a:latin typeface="Arial Rounded MT Bold" pitchFamily="34" charset="0"/>
            </a:rPr>
            <a:t>Fase intermedia</a:t>
          </a:r>
          <a:endParaRPr lang="it-IT" sz="1600" b="1" dirty="0">
            <a:latin typeface="Arial Rounded MT Bold" pitchFamily="34" charset="0"/>
          </a:endParaRPr>
        </a:p>
      </dgm:t>
    </dgm:pt>
    <dgm:pt modelId="{C6235CA2-C0F4-46F8-9A98-3D1B00C3C3C8}" type="parTrans" cxnId="{15F68093-CFE8-4F5C-904B-CD878BCC6EF9}">
      <dgm:prSet/>
      <dgm:spPr/>
      <dgm:t>
        <a:bodyPr/>
        <a:lstStyle/>
        <a:p>
          <a:endParaRPr lang="it-IT"/>
        </a:p>
      </dgm:t>
    </dgm:pt>
    <dgm:pt modelId="{3E714F7D-50F7-43F4-B565-D6E68EB43959}" type="sibTrans" cxnId="{15F68093-CFE8-4F5C-904B-CD878BCC6EF9}">
      <dgm:prSet/>
      <dgm:spPr/>
      <dgm:t>
        <a:bodyPr/>
        <a:lstStyle/>
        <a:p>
          <a:endParaRPr lang="it-IT"/>
        </a:p>
      </dgm:t>
    </dgm:pt>
    <dgm:pt modelId="{D1129388-210E-48F3-90DD-31E4F2195B7E}">
      <dgm:prSet phldrT="[Testo]" custT="1"/>
      <dgm:spPr>
        <a:ln w="38100">
          <a:solidFill>
            <a:srgbClr val="FFC000"/>
          </a:solidFill>
        </a:ln>
      </dgm:spPr>
      <dgm:t>
        <a:bodyPr/>
        <a:lstStyle/>
        <a:p>
          <a:r>
            <a:rPr lang="it-IT" sz="1600" dirty="0" smtClean="0">
              <a:latin typeface="Arial Rounded MT Bold" pitchFamily="34" charset="0"/>
            </a:rPr>
            <a:t>Progressione nutrizione enterale, NP ancora prevalente </a:t>
          </a:r>
          <a:endParaRPr lang="it-IT" sz="1600" dirty="0">
            <a:latin typeface="Arial Rounded MT Bold" pitchFamily="34" charset="0"/>
          </a:endParaRPr>
        </a:p>
      </dgm:t>
    </dgm:pt>
    <dgm:pt modelId="{D934D16D-34F1-42BE-846F-6CA33ADDF3FB}" type="parTrans" cxnId="{27CC57EF-1CFD-4F38-8109-A1CDABC07330}">
      <dgm:prSet/>
      <dgm:spPr/>
      <dgm:t>
        <a:bodyPr/>
        <a:lstStyle/>
        <a:p>
          <a:endParaRPr lang="it-IT"/>
        </a:p>
      </dgm:t>
    </dgm:pt>
    <dgm:pt modelId="{39814EAD-A131-435A-84DB-7533A0D05B85}" type="sibTrans" cxnId="{27CC57EF-1CFD-4F38-8109-A1CDABC07330}">
      <dgm:prSet/>
      <dgm:spPr/>
      <dgm:t>
        <a:bodyPr/>
        <a:lstStyle/>
        <a:p>
          <a:endParaRPr lang="it-IT"/>
        </a:p>
      </dgm:t>
    </dgm:pt>
    <dgm:pt modelId="{E625E549-E3FA-4E4D-82DE-BA450CC24B85}">
      <dgm:prSet phldrT="[Testo]" custT="1"/>
      <dgm:spPr>
        <a:ln w="38100">
          <a:solidFill>
            <a:srgbClr val="FFC000"/>
          </a:solidFill>
        </a:ln>
      </dgm:spPr>
      <dgm:t>
        <a:bodyPr/>
        <a:lstStyle/>
        <a:p>
          <a:r>
            <a:rPr lang="it-IT" sz="1600" dirty="0" smtClean="0">
              <a:solidFill>
                <a:srgbClr val="FF0000"/>
              </a:solidFill>
              <a:latin typeface="Arial Rounded MT Bold" pitchFamily="34" charset="0"/>
            </a:rPr>
            <a:t>Controllo output </a:t>
          </a:r>
          <a:r>
            <a:rPr lang="it-IT" sz="1600" dirty="0" err="1" smtClean="0">
              <a:solidFill>
                <a:srgbClr val="FF0000"/>
              </a:solidFill>
              <a:latin typeface="Arial Rounded MT Bold" pitchFamily="34" charset="0"/>
            </a:rPr>
            <a:t>stomia</a:t>
          </a:r>
          <a:r>
            <a:rPr lang="it-IT" sz="1600" dirty="0" smtClean="0">
              <a:solidFill>
                <a:srgbClr val="FF0000"/>
              </a:solidFill>
              <a:latin typeface="Arial Rounded MT Bold" pitchFamily="34" charset="0"/>
            </a:rPr>
            <a:t>: &lt; 20 ml/kg/die </a:t>
          </a:r>
          <a:r>
            <a:rPr lang="it-IT" sz="1600" dirty="0" smtClean="0">
              <a:latin typeface="Arial Rounded MT Bold" pitchFamily="34" charset="0"/>
            </a:rPr>
            <a:t>con paziente a Full </a:t>
          </a:r>
          <a:r>
            <a:rPr lang="it-IT" sz="1600" dirty="0" err="1" smtClean="0">
              <a:latin typeface="Arial Rounded MT Bold" pitchFamily="34" charset="0"/>
            </a:rPr>
            <a:t>Feeding</a:t>
          </a:r>
          <a:r>
            <a:rPr lang="it-IT" sz="1600" dirty="0" smtClean="0">
              <a:latin typeface="Arial Rounded MT Bold" pitchFamily="34" charset="0"/>
            </a:rPr>
            <a:t> (150 ml/kg/die)</a:t>
          </a:r>
          <a:endParaRPr lang="it-IT" sz="1600" dirty="0">
            <a:solidFill>
              <a:srgbClr val="FF0000"/>
            </a:solidFill>
            <a:latin typeface="Arial Rounded MT Bold" pitchFamily="34" charset="0"/>
          </a:endParaRPr>
        </a:p>
      </dgm:t>
    </dgm:pt>
    <dgm:pt modelId="{4F822DD9-DE89-4E65-A513-D77C52F0E8FA}" type="parTrans" cxnId="{EA7ECE82-A2F4-4556-81A3-6FB7075B3920}">
      <dgm:prSet/>
      <dgm:spPr/>
      <dgm:t>
        <a:bodyPr/>
        <a:lstStyle/>
        <a:p>
          <a:endParaRPr lang="it-IT"/>
        </a:p>
      </dgm:t>
    </dgm:pt>
    <dgm:pt modelId="{B1AC3A22-2D4A-46F5-992D-E292BCD7FD2F}" type="sibTrans" cxnId="{EA7ECE82-A2F4-4556-81A3-6FB7075B3920}">
      <dgm:prSet/>
      <dgm:spPr/>
      <dgm:t>
        <a:bodyPr/>
        <a:lstStyle/>
        <a:p>
          <a:endParaRPr lang="it-IT"/>
        </a:p>
      </dgm:t>
    </dgm:pt>
    <dgm:pt modelId="{01DCD38F-04D0-4632-88D5-8579E6524C66}">
      <dgm:prSet phldrT="[Tes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it-IT" sz="1600" b="1" dirty="0" smtClean="0">
              <a:latin typeface="Arial Rounded MT Bold" pitchFamily="34" charset="0"/>
            </a:rPr>
            <a:t>Fase </a:t>
          </a:r>
        </a:p>
        <a:p>
          <a:r>
            <a:rPr lang="it-IT" sz="1600" b="1" dirty="0" smtClean="0">
              <a:latin typeface="Arial Rounded MT Bold" pitchFamily="34" charset="0"/>
            </a:rPr>
            <a:t>tardiva</a:t>
          </a:r>
          <a:endParaRPr lang="it-IT" sz="1600" b="1" dirty="0">
            <a:latin typeface="Arial Rounded MT Bold" pitchFamily="34" charset="0"/>
          </a:endParaRPr>
        </a:p>
      </dgm:t>
    </dgm:pt>
    <dgm:pt modelId="{C4D291FA-8B42-475B-8B20-C25EC35E424E}" type="parTrans" cxnId="{F69B7C6C-CD2A-4906-8588-3F1F11B669E4}">
      <dgm:prSet/>
      <dgm:spPr/>
      <dgm:t>
        <a:bodyPr/>
        <a:lstStyle/>
        <a:p>
          <a:endParaRPr lang="it-IT"/>
        </a:p>
      </dgm:t>
    </dgm:pt>
    <dgm:pt modelId="{B1D51409-1535-4889-93C4-4739021B899C}" type="sibTrans" cxnId="{F69B7C6C-CD2A-4906-8588-3F1F11B669E4}">
      <dgm:prSet/>
      <dgm:spPr/>
      <dgm:t>
        <a:bodyPr/>
        <a:lstStyle/>
        <a:p>
          <a:endParaRPr lang="it-IT"/>
        </a:p>
      </dgm:t>
    </dgm:pt>
    <dgm:pt modelId="{752A6314-1461-43E3-89E0-285A67D606F4}">
      <dgm:prSet phldrT="[Testo]" custT="1"/>
      <dgm:spPr>
        <a:ln w="38100">
          <a:solidFill>
            <a:srgbClr val="00B050"/>
          </a:solidFill>
        </a:ln>
      </dgm:spPr>
      <dgm:t>
        <a:bodyPr/>
        <a:lstStyle/>
        <a:p>
          <a:r>
            <a:rPr lang="it-IT" sz="1600" dirty="0" smtClean="0">
              <a:latin typeface="Arial Rounded MT Bold" pitchFamily="34" charset="0"/>
            </a:rPr>
            <a:t>Progressivo svezzamento da NP per ridurre epatotossicità</a:t>
          </a:r>
          <a:endParaRPr lang="it-IT" sz="1600" dirty="0">
            <a:latin typeface="Arial Rounded MT Bold" pitchFamily="34" charset="0"/>
          </a:endParaRPr>
        </a:p>
      </dgm:t>
    </dgm:pt>
    <dgm:pt modelId="{70601EF9-2763-4001-A99D-5C2C03CDA1A4}" type="parTrans" cxnId="{714CCE3D-BF6C-47E2-9EFC-7FB25B536095}">
      <dgm:prSet/>
      <dgm:spPr/>
      <dgm:t>
        <a:bodyPr/>
        <a:lstStyle/>
        <a:p>
          <a:endParaRPr lang="it-IT"/>
        </a:p>
      </dgm:t>
    </dgm:pt>
    <dgm:pt modelId="{192052B8-A388-41A0-8F84-195605A2AA74}" type="sibTrans" cxnId="{714CCE3D-BF6C-47E2-9EFC-7FB25B536095}">
      <dgm:prSet/>
      <dgm:spPr/>
      <dgm:t>
        <a:bodyPr/>
        <a:lstStyle/>
        <a:p>
          <a:endParaRPr lang="it-IT"/>
        </a:p>
      </dgm:t>
    </dgm:pt>
    <dgm:pt modelId="{FBBE3E94-35CD-4725-BAB6-76F6745AC244}">
      <dgm:prSet phldrT="[Testo]" custT="1"/>
      <dgm:spPr>
        <a:ln w="38100">
          <a:solidFill>
            <a:srgbClr val="00B050"/>
          </a:solidFill>
        </a:ln>
      </dgm:spPr>
      <dgm:t>
        <a:bodyPr/>
        <a:lstStyle/>
        <a:p>
          <a:r>
            <a:rPr lang="it-IT" sz="1600" dirty="0" smtClean="0">
              <a:solidFill>
                <a:srgbClr val="FF0000"/>
              </a:solidFill>
              <a:latin typeface="Arial Rounded MT Bold" pitchFamily="34" charset="0"/>
            </a:rPr>
            <a:t>Massimizzazione volume, assorbimento e tolleranza NE</a:t>
          </a:r>
          <a:endParaRPr lang="it-IT" sz="1600" dirty="0">
            <a:solidFill>
              <a:srgbClr val="FF0000"/>
            </a:solidFill>
            <a:latin typeface="Arial Rounded MT Bold" pitchFamily="34" charset="0"/>
          </a:endParaRPr>
        </a:p>
      </dgm:t>
    </dgm:pt>
    <dgm:pt modelId="{7A890371-BEBC-4A5E-93A5-1914DE2AACDA}" type="parTrans" cxnId="{0E102B3B-68AD-4E45-BB0D-D4334C11BC1A}">
      <dgm:prSet/>
      <dgm:spPr/>
      <dgm:t>
        <a:bodyPr/>
        <a:lstStyle/>
        <a:p>
          <a:endParaRPr lang="it-IT"/>
        </a:p>
      </dgm:t>
    </dgm:pt>
    <dgm:pt modelId="{2AE87166-2705-4AD5-BF20-3715C20A0A66}" type="sibTrans" cxnId="{0E102B3B-68AD-4E45-BB0D-D4334C11BC1A}">
      <dgm:prSet/>
      <dgm:spPr/>
      <dgm:t>
        <a:bodyPr/>
        <a:lstStyle/>
        <a:p>
          <a:endParaRPr lang="it-IT"/>
        </a:p>
      </dgm:t>
    </dgm:pt>
    <dgm:pt modelId="{8AF120BC-D007-45B4-94F2-077AD35D7CCB}">
      <dgm:prSet phldrT="[Testo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it-IT" sz="1600" dirty="0" smtClean="0">
              <a:latin typeface="Arial Rounded MT Bold" pitchFamily="34" charset="0"/>
            </a:rPr>
            <a:t>Nutrizione parenterale totale (immediato), </a:t>
          </a:r>
          <a:r>
            <a:rPr lang="it-IT" sz="1600" dirty="0" smtClean="0">
              <a:solidFill>
                <a:srgbClr val="FF0000"/>
              </a:solidFill>
              <a:latin typeface="Arial Rounded MT Bold" pitchFamily="34" charset="0"/>
            </a:rPr>
            <a:t>fluttuazioni fluidi ed elettroliti</a:t>
          </a:r>
          <a:endParaRPr lang="it-IT" sz="1600" dirty="0">
            <a:solidFill>
              <a:srgbClr val="FF0000"/>
            </a:solidFill>
            <a:latin typeface="Arial Rounded MT Bold" pitchFamily="34" charset="0"/>
          </a:endParaRPr>
        </a:p>
      </dgm:t>
    </dgm:pt>
    <dgm:pt modelId="{0210C0CC-7760-4316-A177-DE92C53B9718}" type="parTrans" cxnId="{1D7EDF54-4562-41A6-B080-72B8FEA63F15}">
      <dgm:prSet/>
      <dgm:spPr/>
      <dgm:t>
        <a:bodyPr/>
        <a:lstStyle/>
        <a:p>
          <a:endParaRPr lang="it-IT"/>
        </a:p>
      </dgm:t>
    </dgm:pt>
    <dgm:pt modelId="{091E324B-0964-4B61-B9FA-4B5F38D648D8}" type="sibTrans" cxnId="{1D7EDF54-4562-41A6-B080-72B8FEA63F15}">
      <dgm:prSet/>
      <dgm:spPr/>
      <dgm:t>
        <a:bodyPr/>
        <a:lstStyle/>
        <a:p>
          <a:endParaRPr lang="it-IT"/>
        </a:p>
      </dgm:t>
    </dgm:pt>
    <dgm:pt modelId="{2F940209-836F-41FF-8726-6FF64B6A2057}">
      <dgm:prSet phldrT="[Testo]" custT="1"/>
      <dgm:spPr>
        <a:ln w="38100">
          <a:solidFill>
            <a:srgbClr val="00B050"/>
          </a:solidFill>
        </a:ln>
      </dgm:spPr>
      <dgm:t>
        <a:bodyPr/>
        <a:lstStyle/>
        <a:p>
          <a:r>
            <a:rPr lang="it-IT" sz="1600" dirty="0" smtClean="0">
              <a:latin typeface="Arial Rounded MT Bold" pitchFamily="34" charset="0"/>
            </a:rPr>
            <a:t>Promozione crescita e neurosviluppo, prevenzione deficit nutrizionali</a:t>
          </a:r>
          <a:endParaRPr lang="it-IT" sz="1600" dirty="0">
            <a:latin typeface="Arial Rounded MT Bold" pitchFamily="34" charset="0"/>
          </a:endParaRPr>
        </a:p>
      </dgm:t>
    </dgm:pt>
    <dgm:pt modelId="{26602838-A62D-43AC-8969-23784D66388E}" type="parTrans" cxnId="{141A80A0-8539-4395-8C0E-7068304108C7}">
      <dgm:prSet/>
      <dgm:spPr/>
      <dgm:t>
        <a:bodyPr/>
        <a:lstStyle/>
        <a:p>
          <a:endParaRPr lang="it-IT"/>
        </a:p>
      </dgm:t>
    </dgm:pt>
    <dgm:pt modelId="{AEA01E31-3075-4CEF-8FBA-F152D33EB116}" type="sibTrans" cxnId="{141A80A0-8539-4395-8C0E-7068304108C7}">
      <dgm:prSet/>
      <dgm:spPr/>
      <dgm:t>
        <a:bodyPr/>
        <a:lstStyle/>
        <a:p>
          <a:endParaRPr lang="it-IT"/>
        </a:p>
      </dgm:t>
    </dgm:pt>
    <dgm:pt modelId="{98BDBDD8-E79D-4466-99D4-466EF1AA71E7}">
      <dgm:prSet phldrT="[Testo]" custT="1"/>
      <dgm:spPr>
        <a:ln w="38100">
          <a:solidFill>
            <a:srgbClr val="FFC000"/>
          </a:solidFill>
        </a:ln>
      </dgm:spPr>
      <dgm:t>
        <a:bodyPr/>
        <a:lstStyle/>
        <a:p>
          <a:r>
            <a:rPr lang="it-IT" sz="1600" dirty="0" err="1" smtClean="0">
              <a:latin typeface="Arial Rounded MT Bold" pitchFamily="34" charset="0"/>
            </a:rPr>
            <a:t>Intakes</a:t>
          </a:r>
          <a:r>
            <a:rPr lang="it-IT" sz="1600" dirty="0" smtClean="0">
              <a:latin typeface="Arial Rounded MT Bold" pitchFamily="34" charset="0"/>
            </a:rPr>
            <a:t> adeguati vs. complicanze metaboliche</a:t>
          </a:r>
          <a:endParaRPr lang="it-IT" sz="1600" dirty="0">
            <a:latin typeface="Arial Rounded MT Bold" pitchFamily="34" charset="0"/>
          </a:endParaRPr>
        </a:p>
      </dgm:t>
    </dgm:pt>
    <dgm:pt modelId="{C5D5B3E8-B4A1-455E-A35A-88F5A6473573}" type="parTrans" cxnId="{058E665E-7461-4472-AF4F-1C3711F790FC}">
      <dgm:prSet/>
      <dgm:spPr/>
      <dgm:t>
        <a:bodyPr/>
        <a:lstStyle/>
        <a:p>
          <a:endParaRPr lang="en-US"/>
        </a:p>
      </dgm:t>
    </dgm:pt>
    <dgm:pt modelId="{66C3AE7C-313D-4520-815D-8F1A80A5BC56}" type="sibTrans" cxnId="{058E665E-7461-4472-AF4F-1C3711F790FC}">
      <dgm:prSet/>
      <dgm:spPr/>
      <dgm:t>
        <a:bodyPr/>
        <a:lstStyle/>
        <a:p>
          <a:endParaRPr lang="en-US"/>
        </a:p>
      </dgm:t>
    </dgm:pt>
    <dgm:pt modelId="{74141682-53AC-49CF-8446-5A4B34DF72D4}" type="pres">
      <dgm:prSet presAssocID="{C1177481-0C81-4D73-B4F0-D2D141F0294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A38A21C-6D6C-48B2-8C06-228986A3BFE3}" type="pres">
      <dgm:prSet presAssocID="{50321417-FBBA-4086-A656-44F9309C6A8C}" presName="composite" presStyleCnt="0"/>
      <dgm:spPr/>
    </dgm:pt>
    <dgm:pt modelId="{558BFB40-AFDF-4D18-94DD-A35A4045E9B0}" type="pres">
      <dgm:prSet presAssocID="{50321417-FBBA-4086-A656-44F9309C6A8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3391D11-8383-4FB1-9457-F5F97778364A}" type="pres">
      <dgm:prSet presAssocID="{50321417-FBBA-4086-A656-44F9309C6A8C}" presName="descendantText" presStyleLbl="alignAcc1" presStyleIdx="0" presStyleCnt="3" custLinFactNeighborY="8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FE0043-E1C9-4D05-80ED-6C8CB36E4B65}" type="pres">
      <dgm:prSet presAssocID="{F4B2944F-2091-4FCF-BDA1-4E9054A0F96D}" presName="sp" presStyleCnt="0"/>
      <dgm:spPr/>
    </dgm:pt>
    <dgm:pt modelId="{E0C7EDD7-D372-416D-8848-29BEFC292341}" type="pres">
      <dgm:prSet presAssocID="{016E3032-2B11-4B97-9B38-03F5BD2CCB58}" presName="composite" presStyleCnt="0"/>
      <dgm:spPr/>
    </dgm:pt>
    <dgm:pt modelId="{71D4AE17-5B6B-4C65-A28B-F2A8309D72B1}" type="pres">
      <dgm:prSet presAssocID="{016E3032-2B11-4B97-9B38-03F5BD2CCB5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497CE48-A0A9-45FD-891E-593A0E4EA606}" type="pres">
      <dgm:prSet presAssocID="{016E3032-2B11-4B97-9B38-03F5BD2CCB58}" presName="descendantText" presStyleLbl="alignAcc1" presStyleIdx="1" presStyleCnt="3" custLinFactNeighborY="88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D961DFA-3C8E-4734-B660-DD50F9D14140}" type="pres">
      <dgm:prSet presAssocID="{3E714F7D-50F7-43F4-B565-D6E68EB43959}" presName="sp" presStyleCnt="0"/>
      <dgm:spPr/>
    </dgm:pt>
    <dgm:pt modelId="{541C6404-0090-41B9-9AC4-FA1B73F07119}" type="pres">
      <dgm:prSet presAssocID="{01DCD38F-04D0-4632-88D5-8579E6524C66}" presName="composite" presStyleCnt="0"/>
      <dgm:spPr/>
    </dgm:pt>
    <dgm:pt modelId="{D8AF7C2B-93C5-468E-99F6-23F7C9CB52AE}" type="pres">
      <dgm:prSet presAssocID="{01DCD38F-04D0-4632-88D5-8579E6524C6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4A485A-6855-452B-A158-77163B48342E}" type="pres">
      <dgm:prSet presAssocID="{01DCD38F-04D0-4632-88D5-8579E6524C66}" presName="descendantText" presStyleLbl="alignAcc1" presStyleIdx="2" presStyleCnt="3" custLinFactNeighborY="127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8078123-CD00-4192-898C-C9EA3EB939F2}" type="presOf" srcId="{8AF120BC-D007-45B4-94F2-077AD35D7CCB}" destId="{23391D11-8383-4FB1-9457-F5F97778364A}" srcOrd="0" destOrd="2" presId="urn:microsoft.com/office/officeart/2005/8/layout/chevron2"/>
    <dgm:cxn modelId="{1BCDAE85-F42C-4134-984F-978CA92E4988}" type="presOf" srcId="{2F940209-836F-41FF-8726-6FF64B6A2057}" destId="{294A485A-6855-452B-A158-77163B48342E}" srcOrd="0" destOrd="2" presId="urn:microsoft.com/office/officeart/2005/8/layout/chevron2"/>
    <dgm:cxn modelId="{9CAF5D32-6510-4873-A9F3-1227AFFAC423}" type="presOf" srcId="{048BE3EA-369B-41ED-8188-412F7D722E2B}" destId="{23391D11-8383-4FB1-9457-F5F97778364A}" srcOrd="0" destOrd="1" presId="urn:microsoft.com/office/officeart/2005/8/layout/chevron2"/>
    <dgm:cxn modelId="{C559029A-D734-4BAF-AAF0-2C417BAAE48A}" type="presOf" srcId="{E625E549-E3FA-4E4D-82DE-BA450CC24B85}" destId="{C497CE48-A0A9-45FD-891E-593A0E4EA606}" srcOrd="0" destOrd="1" presId="urn:microsoft.com/office/officeart/2005/8/layout/chevron2"/>
    <dgm:cxn modelId="{804B45E2-59F3-499D-9E1B-47006D1455B2}" type="presOf" srcId="{D1129388-210E-48F3-90DD-31E4F2195B7E}" destId="{C497CE48-A0A9-45FD-891E-593A0E4EA606}" srcOrd="0" destOrd="0" presId="urn:microsoft.com/office/officeart/2005/8/layout/chevron2"/>
    <dgm:cxn modelId="{27CC57EF-1CFD-4F38-8109-A1CDABC07330}" srcId="{016E3032-2B11-4B97-9B38-03F5BD2CCB58}" destId="{D1129388-210E-48F3-90DD-31E4F2195B7E}" srcOrd="0" destOrd="0" parTransId="{D934D16D-34F1-42BE-846F-6CA33ADDF3FB}" sibTransId="{39814EAD-A131-435A-84DB-7533A0D05B85}"/>
    <dgm:cxn modelId="{75F82A26-71D4-46C7-960E-10708D445E16}" type="presOf" srcId="{016E3032-2B11-4B97-9B38-03F5BD2CCB58}" destId="{71D4AE17-5B6B-4C65-A28B-F2A8309D72B1}" srcOrd="0" destOrd="0" presId="urn:microsoft.com/office/officeart/2005/8/layout/chevron2"/>
    <dgm:cxn modelId="{0E102B3B-68AD-4E45-BB0D-D4334C11BC1A}" srcId="{01DCD38F-04D0-4632-88D5-8579E6524C66}" destId="{FBBE3E94-35CD-4725-BAB6-76F6745AC244}" srcOrd="1" destOrd="0" parTransId="{7A890371-BEBC-4A5E-93A5-1914DE2AACDA}" sibTransId="{2AE87166-2705-4AD5-BF20-3715C20A0A66}"/>
    <dgm:cxn modelId="{F69B7C6C-CD2A-4906-8588-3F1F11B669E4}" srcId="{C1177481-0C81-4D73-B4F0-D2D141F0294F}" destId="{01DCD38F-04D0-4632-88D5-8579E6524C66}" srcOrd="2" destOrd="0" parTransId="{C4D291FA-8B42-475B-8B20-C25EC35E424E}" sibTransId="{B1D51409-1535-4889-93C4-4739021B899C}"/>
    <dgm:cxn modelId="{1FE1CDF9-9539-4E9E-959F-93806CB7FDE3}" type="presOf" srcId="{98BDBDD8-E79D-4466-99D4-466EF1AA71E7}" destId="{C497CE48-A0A9-45FD-891E-593A0E4EA606}" srcOrd="0" destOrd="2" presId="urn:microsoft.com/office/officeart/2005/8/layout/chevron2"/>
    <dgm:cxn modelId="{5B762CE9-01CF-4535-AF27-5ECAF91EE521}" srcId="{C1177481-0C81-4D73-B4F0-D2D141F0294F}" destId="{50321417-FBBA-4086-A656-44F9309C6A8C}" srcOrd="0" destOrd="0" parTransId="{CC76F5B3-F248-43E9-A791-48FB620EBAAB}" sibTransId="{F4B2944F-2091-4FCF-BDA1-4E9054A0F96D}"/>
    <dgm:cxn modelId="{15F68093-CFE8-4F5C-904B-CD878BCC6EF9}" srcId="{C1177481-0C81-4D73-B4F0-D2D141F0294F}" destId="{016E3032-2B11-4B97-9B38-03F5BD2CCB58}" srcOrd="1" destOrd="0" parTransId="{C6235CA2-C0F4-46F8-9A98-3D1B00C3C3C8}" sibTransId="{3E714F7D-50F7-43F4-B565-D6E68EB43959}"/>
    <dgm:cxn modelId="{015E6BA6-E391-4F06-8AA6-7B19D2E59116}" type="presOf" srcId="{FBBE3E94-35CD-4725-BAB6-76F6745AC244}" destId="{294A485A-6855-452B-A158-77163B48342E}" srcOrd="0" destOrd="1" presId="urn:microsoft.com/office/officeart/2005/8/layout/chevron2"/>
    <dgm:cxn modelId="{141A80A0-8539-4395-8C0E-7068304108C7}" srcId="{01DCD38F-04D0-4632-88D5-8579E6524C66}" destId="{2F940209-836F-41FF-8726-6FF64B6A2057}" srcOrd="2" destOrd="0" parTransId="{26602838-A62D-43AC-8969-23784D66388E}" sibTransId="{AEA01E31-3075-4CEF-8FBA-F152D33EB116}"/>
    <dgm:cxn modelId="{3186CFF8-9F7C-41CE-AF62-6075F7B298DE}" type="presOf" srcId="{752A6314-1461-43E3-89E0-285A67D606F4}" destId="{294A485A-6855-452B-A158-77163B48342E}" srcOrd="0" destOrd="0" presId="urn:microsoft.com/office/officeart/2005/8/layout/chevron2"/>
    <dgm:cxn modelId="{EA7ECE82-A2F4-4556-81A3-6FB7075B3920}" srcId="{016E3032-2B11-4B97-9B38-03F5BD2CCB58}" destId="{E625E549-E3FA-4E4D-82DE-BA450CC24B85}" srcOrd="1" destOrd="0" parTransId="{4F822DD9-DE89-4E65-A513-D77C52F0E8FA}" sibTransId="{B1AC3A22-2D4A-46F5-992D-E292BCD7FD2F}"/>
    <dgm:cxn modelId="{058E665E-7461-4472-AF4F-1C3711F790FC}" srcId="{016E3032-2B11-4B97-9B38-03F5BD2CCB58}" destId="{98BDBDD8-E79D-4466-99D4-466EF1AA71E7}" srcOrd="2" destOrd="0" parTransId="{C5D5B3E8-B4A1-455E-A35A-88F5A6473573}" sibTransId="{66C3AE7C-313D-4520-815D-8F1A80A5BC56}"/>
    <dgm:cxn modelId="{AB3F1926-82EA-41EA-91A3-0F749B7EE259}" srcId="{50321417-FBBA-4086-A656-44F9309C6A8C}" destId="{048BE3EA-369B-41ED-8188-412F7D722E2B}" srcOrd="1" destOrd="0" parTransId="{094EB20C-8B24-4153-979C-57886B015777}" sibTransId="{AAC6A410-21C5-4FBD-A04D-0203674615B1}"/>
    <dgm:cxn modelId="{3C988759-1A59-4CCE-9267-42409C61F0A0}" type="presOf" srcId="{50321417-FBBA-4086-A656-44F9309C6A8C}" destId="{558BFB40-AFDF-4D18-94DD-A35A4045E9B0}" srcOrd="0" destOrd="0" presId="urn:microsoft.com/office/officeart/2005/8/layout/chevron2"/>
    <dgm:cxn modelId="{CB5B5253-DD0D-4BD3-9521-E25A9036B324}" type="presOf" srcId="{C1177481-0C81-4D73-B4F0-D2D141F0294F}" destId="{74141682-53AC-49CF-8446-5A4B34DF72D4}" srcOrd="0" destOrd="0" presId="urn:microsoft.com/office/officeart/2005/8/layout/chevron2"/>
    <dgm:cxn modelId="{D9EA2B69-F37C-44E3-9325-74126F7A7FB9}" srcId="{50321417-FBBA-4086-A656-44F9309C6A8C}" destId="{08600456-52B0-437B-9563-5AED9D45D3AD}" srcOrd="0" destOrd="0" parTransId="{B69C9D27-0947-4661-8C81-DEA9D6878149}" sibTransId="{0AD9D916-AF82-4DA1-96F0-A6D171DA13FD}"/>
    <dgm:cxn modelId="{B3BD6D1B-201A-40EA-AFF4-2832333CB48C}" type="presOf" srcId="{08600456-52B0-437B-9563-5AED9D45D3AD}" destId="{23391D11-8383-4FB1-9457-F5F97778364A}" srcOrd="0" destOrd="0" presId="urn:microsoft.com/office/officeart/2005/8/layout/chevron2"/>
    <dgm:cxn modelId="{714CCE3D-BF6C-47E2-9EFC-7FB25B536095}" srcId="{01DCD38F-04D0-4632-88D5-8579E6524C66}" destId="{752A6314-1461-43E3-89E0-285A67D606F4}" srcOrd="0" destOrd="0" parTransId="{70601EF9-2763-4001-A99D-5C2C03CDA1A4}" sibTransId="{192052B8-A388-41A0-8F84-195605A2AA74}"/>
    <dgm:cxn modelId="{1D7EDF54-4562-41A6-B080-72B8FEA63F15}" srcId="{50321417-FBBA-4086-A656-44F9309C6A8C}" destId="{8AF120BC-D007-45B4-94F2-077AD35D7CCB}" srcOrd="2" destOrd="0" parTransId="{0210C0CC-7760-4316-A177-DE92C53B9718}" sibTransId="{091E324B-0964-4B61-B9FA-4B5F38D648D8}"/>
    <dgm:cxn modelId="{8CED4963-DC8C-4095-B85D-D11023485AFB}" type="presOf" srcId="{01DCD38F-04D0-4632-88D5-8579E6524C66}" destId="{D8AF7C2B-93C5-468E-99F6-23F7C9CB52AE}" srcOrd="0" destOrd="0" presId="urn:microsoft.com/office/officeart/2005/8/layout/chevron2"/>
    <dgm:cxn modelId="{298A906D-3DFF-4E3E-9D2E-726B9981BE6D}" type="presParOf" srcId="{74141682-53AC-49CF-8446-5A4B34DF72D4}" destId="{EA38A21C-6D6C-48B2-8C06-228986A3BFE3}" srcOrd="0" destOrd="0" presId="urn:microsoft.com/office/officeart/2005/8/layout/chevron2"/>
    <dgm:cxn modelId="{70A50677-4584-499D-8C02-2BCF7ECF3430}" type="presParOf" srcId="{EA38A21C-6D6C-48B2-8C06-228986A3BFE3}" destId="{558BFB40-AFDF-4D18-94DD-A35A4045E9B0}" srcOrd="0" destOrd="0" presId="urn:microsoft.com/office/officeart/2005/8/layout/chevron2"/>
    <dgm:cxn modelId="{9E24E602-72B5-48DD-B299-4BD5A44DCAC5}" type="presParOf" srcId="{EA38A21C-6D6C-48B2-8C06-228986A3BFE3}" destId="{23391D11-8383-4FB1-9457-F5F97778364A}" srcOrd="1" destOrd="0" presId="urn:microsoft.com/office/officeart/2005/8/layout/chevron2"/>
    <dgm:cxn modelId="{3804D537-713D-468A-A98C-65D4FC632B09}" type="presParOf" srcId="{74141682-53AC-49CF-8446-5A4B34DF72D4}" destId="{AAFE0043-E1C9-4D05-80ED-6C8CB36E4B65}" srcOrd="1" destOrd="0" presId="urn:microsoft.com/office/officeart/2005/8/layout/chevron2"/>
    <dgm:cxn modelId="{6B49C5DC-2D15-45EF-A851-202A933216E5}" type="presParOf" srcId="{74141682-53AC-49CF-8446-5A4B34DF72D4}" destId="{E0C7EDD7-D372-416D-8848-29BEFC292341}" srcOrd="2" destOrd="0" presId="urn:microsoft.com/office/officeart/2005/8/layout/chevron2"/>
    <dgm:cxn modelId="{865F7E46-6FFD-44C8-99CA-A44767EDEE70}" type="presParOf" srcId="{E0C7EDD7-D372-416D-8848-29BEFC292341}" destId="{71D4AE17-5B6B-4C65-A28B-F2A8309D72B1}" srcOrd="0" destOrd="0" presId="urn:microsoft.com/office/officeart/2005/8/layout/chevron2"/>
    <dgm:cxn modelId="{23B48969-B36F-4F2D-80CF-40CE565EA988}" type="presParOf" srcId="{E0C7EDD7-D372-416D-8848-29BEFC292341}" destId="{C497CE48-A0A9-45FD-891E-593A0E4EA606}" srcOrd="1" destOrd="0" presId="urn:microsoft.com/office/officeart/2005/8/layout/chevron2"/>
    <dgm:cxn modelId="{687C42AC-1855-4A1A-9B33-CD09B7B4FD6D}" type="presParOf" srcId="{74141682-53AC-49CF-8446-5A4B34DF72D4}" destId="{3D961DFA-3C8E-4734-B660-DD50F9D14140}" srcOrd="3" destOrd="0" presId="urn:microsoft.com/office/officeart/2005/8/layout/chevron2"/>
    <dgm:cxn modelId="{8866C6EC-71A7-4664-9B5D-5AF3232ED660}" type="presParOf" srcId="{74141682-53AC-49CF-8446-5A4B34DF72D4}" destId="{541C6404-0090-41B9-9AC4-FA1B73F07119}" srcOrd="4" destOrd="0" presId="urn:microsoft.com/office/officeart/2005/8/layout/chevron2"/>
    <dgm:cxn modelId="{C82D6810-0B12-431D-8476-B18644254375}" type="presParOf" srcId="{541C6404-0090-41B9-9AC4-FA1B73F07119}" destId="{D8AF7C2B-93C5-468E-99F6-23F7C9CB52AE}" srcOrd="0" destOrd="0" presId="urn:microsoft.com/office/officeart/2005/8/layout/chevron2"/>
    <dgm:cxn modelId="{4F2DF4A4-ACD3-4657-B859-5D0C4B22CA0F}" type="presParOf" srcId="{541C6404-0090-41B9-9AC4-FA1B73F07119}" destId="{294A485A-6855-452B-A158-77163B48342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8BFB40-AFDF-4D18-94DD-A35A4045E9B0}">
      <dsp:nvSpPr>
        <dsp:cNvPr id="0" name=""/>
        <dsp:cNvSpPr/>
      </dsp:nvSpPr>
      <dsp:spPr>
        <a:xfrm rot="5400000">
          <a:off x="-253599" y="258594"/>
          <a:ext cx="1690664" cy="1183465"/>
        </a:xfrm>
        <a:prstGeom prst="chevron">
          <a:avLst/>
        </a:prstGeom>
        <a:solidFill>
          <a:srgbClr val="FF000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 Rounded MT Bold" pitchFamily="34" charset="0"/>
            </a:rPr>
            <a:t>Fase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 Rounded MT Bold" pitchFamily="34" charset="0"/>
            </a:rPr>
            <a:t>acuta</a:t>
          </a:r>
          <a:endParaRPr lang="it-IT" sz="1600" b="1" kern="1200" dirty="0">
            <a:latin typeface="Arial Rounded MT Bold" pitchFamily="34" charset="0"/>
          </a:endParaRPr>
        </a:p>
      </dsp:txBody>
      <dsp:txXfrm rot="-5400000">
        <a:off x="1" y="596728"/>
        <a:ext cx="1183465" cy="507199"/>
      </dsp:txXfrm>
    </dsp:sp>
    <dsp:sp modelId="{23391D11-8383-4FB1-9457-F5F97778364A}">
      <dsp:nvSpPr>
        <dsp:cNvPr id="0" name=""/>
        <dsp:cNvSpPr/>
      </dsp:nvSpPr>
      <dsp:spPr>
        <a:xfrm rot="5400000">
          <a:off x="4326453" y="-3128262"/>
          <a:ext cx="1099510" cy="73854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 Rounded MT Bold" pitchFamily="34" charset="0"/>
            </a:rPr>
            <a:t>Fase post-operatoria</a:t>
          </a:r>
          <a:endParaRPr lang="it-IT" sz="1600" kern="1200" dirty="0">
            <a:latin typeface="Arial Rounded MT Bold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 Rounded MT Bold" pitchFamily="34" charset="0"/>
            </a:rPr>
            <a:t>Goal: stabilizzazione clinica </a:t>
          </a:r>
          <a:r>
            <a:rPr lang="it-IT" sz="1600" kern="1200" dirty="0" smtClean="0">
              <a:latin typeface="Arial Rounded MT Bold" pitchFamily="34" charset="0"/>
              <a:sym typeface="Wingdings" panose="05000000000000000000" pitchFamily="2" charset="2"/>
            </a:rPr>
            <a:t> GUT PRIMING (4% del target)</a:t>
          </a:r>
          <a:endParaRPr lang="it-IT" sz="1600" kern="1200" dirty="0">
            <a:latin typeface="Arial Rounded MT Bold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 Rounded MT Bold" pitchFamily="34" charset="0"/>
            </a:rPr>
            <a:t>Nutrizione parenterale totale (immediato), </a:t>
          </a:r>
          <a:r>
            <a:rPr lang="it-IT" sz="1600" kern="1200" dirty="0" smtClean="0">
              <a:solidFill>
                <a:srgbClr val="FF0000"/>
              </a:solidFill>
              <a:latin typeface="Arial Rounded MT Bold" pitchFamily="34" charset="0"/>
            </a:rPr>
            <a:t>fluttuazioni fluidi ed elettroliti</a:t>
          </a:r>
          <a:endParaRPr lang="it-IT" sz="1600" kern="1200" dirty="0">
            <a:solidFill>
              <a:srgbClr val="FF0000"/>
            </a:solidFill>
            <a:latin typeface="Arial Rounded MT Bold" pitchFamily="34" charset="0"/>
          </a:endParaRPr>
        </a:p>
      </dsp:txBody>
      <dsp:txXfrm rot="-5400000">
        <a:off x="1183465" y="68400"/>
        <a:ext cx="7331812" cy="992162"/>
      </dsp:txXfrm>
    </dsp:sp>
    <dsp:sp modelId="{71D4AE17-5B6B-4C65-A28B-F2A8309D72B1}">
      <dsp:nvSpPr>
        <dsp:cNvPr id="0" name=""/>
        <dsp:cNvSpPr/>
      </dsp:nvSpPr>
      <dsp:spPr>
        <a:xfrm rot="5400000">
          <a:off x="-253599" y="1756415"/>
          <a:ext cx="1690664" cy="1183465"/>
        </a:xfrm>
        <a:prstGeom prst="chevron">
          <a:avLst/>
        </a:prstGeom>
        <a:solidFill>
          <a:srgbClr val="FFC00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 Rounded MT Bold" pitchFamily="34" charset="0"/>
            </a:rPr>
            <a:t>Fase intermedia</a:t>
          </a:r>
          <a:endParaRPr lang="it-IT" sz="1600" b="1" kern="1200" dirty="0">
            <a:latin typeface="Arial Rounded MT Bold" pitchFamily="34" charset="0"/>
          </a:endParaRPr>
        </a:p>
      </dsp:txBody>
      <dsp:txXfrm rot="-5400000">
        <a:off x="1" y="2094549"/>
        <a:ext cx="1183465" cy="507199"/>
      </dsp:txXfrm>
    </dsp:sp>
    <dsp:sp modelId="{C497CE48-A0A9-45FD-891E-593A0E4EA606}">
      <dsp:nvSpPr>
        <dsp:cNvPr id="0" name=""/>
        <dsp:cNvSpPr/>
      </dsp:nvSpPr>
      <dsp:spPr>
        <a:xfrm rot="5400000">
          <a:off x="4326742" y="-1630736"/>
          <a:ext cx="1098932" cy="73854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 Rounded MT Bold" pitchFamily="34" charset="0"/>
            </a:rPr>
            <a:t>Progressione nutrizione enterale, NP ancora prevalente </a:t>
          </a:r>
          <a:endParaRPr lang="it-IT" sz="1600" kern="1200" dirty="0">
            <a:latin typeface="Arial Rounded MT Bold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solidFill>
                <a:srgbClr val="FF0000"/>
              </a:solidFill>
              <a:latin typeface="Arial Rounded MT Bold" pitchFamily="34" charset="0"/>
            </a:rPr>
            <a:t>Controllo output </a:t>
          </a:r>
          <a:r>
            <a:rPr lang="it-IT" sz="1600" kern="1200" dirty="0" err="1" smtClean="0">
              <a:solidFill>
                <a:srgbClr val="FF0000"/>
              </a:solidFill>
              <a:latin typeface="Arial Rounded MT Bold" pitchFamily="34" charset="0"/>
            </a:rPr>
            <a:t>stomia</a:t>
          </a:r>
          <a:r>
            <a:rPr lang="it-IT" sz="1600" kern="1200" dirty="0" smtClean="0">
              <a:solidFill>
                <a:srgbClr val="FF0000"/>
              </a:solidFill>
              <a:latin typeface="Arial Rounded MT Bold" pitchFamily="34" charset="0"/>
            </a:rPr>
            <a:t>: &lt; 20 ml/kg/die </a:t>
          </a:r>
          <a:r>
            <a:rPr lang="it-IT" sz="1600" kern="1200" dirty="0" smtClean="0">
              <a:latin typeface="Arial Rounded MT Bold" pitchFamily="34" charset="0"/>
            </a:rPr>
            <a:t>con paziente a Full </a:t>
          </a:r>
          <a:r>
            <a:rPr lang="it-IT" sz="1600" kern="1200" dirty="0" err="1" smtClean="0">
              <a:latin typeface="Arial Rounded MT Bold" pitchFamily="34" charset="0"/>
            </a:rPr>
            <a:t>Feeding</a:t>
          </a:r>
          <a:r>
            <a:rPr lang="it-IT" sz="1600" kern="1200" dirty="0" smtClean="0">
              <a:latin typeface="Arial Rounded MT Bold" pitchFamily="34" charset="0"/>
            </a:rPr>
            <a:t> (150 ml/kg/die)</a:t>
          </a:r>
          <a:endParaRPr lang="it-IT" sz="1600" kern="1200" dirty="0">
            <a:solidFill>
              <a:srgbClr val="FF0000"/>
            </a:solidFill>
            <a:latin typeface="Arial Rounded MT Bold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err="1" smtClean="0">
              <a:latin typeface="Arial Rounded MT Bold" pitchFamily="34" charset="0"/>
            </a:rPr>
            <a:t>Intakes</a:t>
          </a:r>
          <a:r>
            <a:rPr lang="it-IT" sz="1600" kern="1200" dirty="0" smtClean="0">
              <a:latin typeface="Arial Rounded MT Bold" pitchFamily="34" charset="0"/>
            </a:rPr>
            <a:t> adeguati vs. complicanze metaboliche</a:t>
          </a:r>
          <a:endParaRPr lang="it-IT" sz="1600" kern="1200" dirty="0">
            <a:latin typeface="Arial Rounded MT Bold" pitchFamily="34" charset="0"/>
          </a:endParaRPr>
        </a:p>
      </dsp:txBody>
      <dsp:txXfrm rot="-5400000">
        <a:off x="1183466" y="1566185"/>
        <a:ext cx="7331841" cy="991642"/>
      </dsp:txXfrm>
    </dsp:sp>
    <dsp:sp modelId="{D8AF7C2B-93C5-468E-99F6-23F7C9CB52AE}">
      <dsp:nvSpPr>
        <dsp:cNvPr id="0" name=""/>
        <dsp:cNvSpPr/>
      </dsp:nvSpPr>
      <dsp:spPr>
        <a:xfrm rot="5400000">
          <a:off x="-253599" y="3254235"/>
          <a:ext cx="1690664" cy="1183465"/>
        </a:xfrm>
        <a:prstGeom prst="chevron">
          <a:avLst/>
        </a:prstGeom>
        <a:solidFill>
          <a:srgbClr val="00B050"/>
        </a:solidFill>
        <a:ln w="6350" cap="flat" cmpd="sng" algn="ctr">
          <a:noFill/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 Rounded MT Bold" pitchFamily="34" charset="0"/>
            </a:rPr>
            <a:t>Fase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>
              <a:latin typeface="Arial Rounded MT Bold" pitchFamily="34" charset="0"/>
            </a:rPr>
            <a:t>tardiva</a:t>
          </a:r>
          <a:endParaRPr lang="it-IT" sz="1600" b="1" kern="1200" dirty="0">
            <a:latin typeface="Arial Rounded MT Bold" pitchFamily="34" charset="0"/>
          </a:endParaRPr>
        </a:p>
      </dsp:txBody>
      <dsp:txXfrm rot="-5400000">
        <a:off x="1" y="3592369"/>
        <a:ext cx="1183465" cy="507199"/>
      </dsp:txXfrm>
    </dsp:sp>
    <dsp:sp modelId="{294A485A-6855-452B-A158-77163B48342E}">
      <dsp:nvSpPr>
        <dsp:cNvPr id="0" name=""/>
        <dsp:cNvSpPr/>
      </dsp:nvSpPr>
      <dsp:spPr>
        <a:xfrm rot="5400000">
          <a:off x="4326742" y="-128662"/>
          <a:ext cx="1098932" cy="73854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 Rounded MT Bold" pitchFamily="34" charset="0"/>
            </a:rPr>
            <a:t>Progressivo svezzamento da NP per ridurre epatotossicità</a:t>
          </a:r>
          <a:endParaRPr lang="it-IT" sz="1600" kern="1200" dirty="0">
            <a:latin typeface="Arial Rounded MT Bold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solidFill>
                <a:srgbClr val="FF0000"/>
              </a:solidFill>
              <a:latin typeface="Arial Rounded MT Bold" pitchFamily="34" charset="0"/>
            </a:rPr>
            <a:t>Massimizzazione volume, assorbimento e tolleranza NE</a:t>
          </a:r>
          <a:endParaRPr lang="it-IT" sz="1600" kern="1200" dirty="0">
            <a:solidFill>
              <a:srgbClr val="FF0000"/>
            </a:solidFill>
            <a:latin typeface="Arial Rounded MT Bold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600" kern="1200" dirty="0" smtClean="0">
              <a:latin typeface="Arial Rounded MT Bold" pitchFamily="34" charset="0"/>
            </a:rPr>
            <a:t>Promozione crescita e neurosviluppo, prevenzione deficit nutrizionali</a:t>
          </a:r>
          <a:endParaRPr lang="it-IT" sz="1600" kern="1200" dirty="0">
            <a:latin typeface="Arial Rounded MT Bold" pitchFamily="34" charset="0"/>
          </a:endParaRPr>
        </a:p>
      </dsp:txBody>
      <dsp:txXfrm rot="-5400000">
        <a:off x="1183466" y="3068259"/>
        <a:ext cx="7331841" cy="991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C2D574-F2C9-49FE-BF69-DCB5FA382358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6D7C12-D09D-4550-89ED-9F4AA67E1D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115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7648745-8369-4637-8016-23E7FEBD7EA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56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smtClean="0"/>
              <a:t>In funzione di ciò possiamo trovarci di fronte a problematiche fisiopatologiche e nutrizionali abbastanza differenti da gestire</a:t>
            </a:r>
            <a:endParaRPr lang="en-US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6A6C67-9B83-44CA-82DD-769A4078459E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94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7648745-8369-4637-8016-23E7FEBD7EA2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5DE6562-F861-499C-B3F7-A76DA63035C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60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D823C43-0EA7-4B90-A39E-61C609EBF581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  <a:defRPr/>
              </a:pPr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DDEA2F-C45D-497B-AD75-845D0C52826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58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FB77D1-1797-49A2-BFE7-52C82BBC59E1}" type="slidenum">
              <a:rPr lang="it-IT" altLang="it-IT" smtClean="0">
                <a:solidFill>
                  <a:srgbClr val="000000"/>
                </a:solidFill>
              </a:rPr>
              <a:pPr/>
              <a:t>22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37891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6477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DF9E799-EE5D-45F0-AB82-4C1B43A478B5}" type="slidenum">
              <a:rPr lang="it-IT" altLang="it-IT" smtClean="0">
                <a:solidFill>
                  <a:srgbClr val="000000"/>
                </a:solidFill>
              </a:rPr>
              <a:pPr/>
              <a:t>23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39939" name="Text Box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6211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2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6C9C25-8591-4016-988F-97D70E08C8F4}" type="slidenum">
              <a:rPr lang="en-US" altLang="en-US" smtClean="0"/>
              <a:pPr/>
              <a:t>38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7888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AA963-E4C6-4896-AA2E-E3FF7BBC7254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8B71F-2D64-4D88-BD72-43EC072A25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DF89E-38B9-4D43-9261-27F674980214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7E1C6-C483-41BA-8DF3-262B92B1FE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506D7-FA42-436A-93DE-C3BC07E2B63D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75BA1-DC12-4A07-94FD-591010E3A9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282BD-DE95-4B7C-9113-1BC5DD52AEDC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33EBD-861F-4AE2-80B1-BAC2E57602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B3765-DD86-488A-9E3D-AF2FFE41F904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0763C-41EA-4A47-B676-9E4C2E3C0E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6E22F-AE89-435B-9079-EB44280B815A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3F9A5-776A-489F-B459-129903F2B0E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72888-5048-4F74-84EC-7AD2CD6F8CBC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32C8-981B-4463-A375-C36C00127A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FE436-ACCD-4A00-B95B-A93AD5E50693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842FC-FC12-488F-AC25-844AEBF59A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27854-B418-4C27-85F9-EB836813C0FD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3846D-9B8F-44EE-BB41-09B94E82EC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042FA-FF13-4AC9-BF8A-9E340EA5419C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4454C-E75E-4A51-9866-875FB784E8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87EDA-A36D-46C1-A2B9-64AAFA2091DC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2B82D-A346-47A0-BC4F-1128520197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CCA502-5A91-419A-BF29-79F5E9294991}" type="datetimeFigureOut">
              <a:rPr lang="it-IT"/>
              <a:pPr>
                <a:defRPr/>
              </a:pPr>
              <a:t>29/03/2019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488A8E-7E75-418E-A37D-3F9682BDA7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5" r:id="rId3"/>
    <p:sldLayoutId id="2147483714" r:id="rId4"/>
    <p:sldLayoutId id="2147483713" r:id="rId5"/>
    <p:sldLayoutId id="2147483712" r:id="rId6"/>
    <p:sldLayoutId id="2147483711" r:id="rId7"/>
    <p:sldLayoutId id="2147483710" r:id="rId8"/>
    <p:sldLayoutId id="2147483709" r:id="rId9"/>
    <p:sldLayoutId id="2147483708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454775"/>
            <a:ext cx="121920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5250" y="103188"/>
            <a:ext cx="1128713" cy="1087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109538" y="0"/>
            <a:ext cx="3175" cy="1184275"/>
          </a:xfrm>
          <a:prstGeom prst="line">
            <a:avLst/>
          </a:prstGeom>
          <a:noFill/>
          <a:ln w="171360" cap="sq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0" y="1182688"/>
            <a:ext cx="11022013" cy="1587"/>
          </a:xfrm>
          <a:prstGeom prst="line">
            <a:avLst/>
          </a:prstGeom>
          <a:noFill/>
          <a:ln w="19080" cap="sq">
            <a:solidFill>
              <a:srgbClr val="5F5F5F"/>
            </a:solidFill>
            <a:miter lim="800000"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1030" name="Line 5"/>
          <p:cNvSpPr>
            <a:spLocks noChangeShapeType="1"/>
          </p:cNvSpPr>
          <p:nvPr/>
        </p:nvSpPr>
        <p:spPr bwMode="auto">
          <a:xfrm>
            <a:off x="11088688" y="6424613"/>
            <a:ext cx="3175" cy="352425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  <p:sp>
        <p:nvSpPr>
          <p:cNvPr id="1031" name="Line 6"/>
          <p:cNvSpPr>
            <a:spLocks noChangeShapeType="1"/>
          </p:cNvSpPr>
          <p:nvPr/>
        </p:nvSpPr>
        <p:spPr bwMode="auto">
          <a:xfrm>
            <a:off x="11088688" y="6092825"/>
            <a:ext cx="3175" cy="360363"/>
          </a:xfrm>
          <a:prstGeom prst="line">
            <a:avLst/>
          </a:prstGeom>
          <a:noFill/>
          <a:ln w="38160" cap="sq">
            <a:solidFill>
              <a:srgbClr val="5F5F5F"/>
            </a:solidFill>
            <a:miter lim="800000"/>
            <a:headEnd/>
            <a:tailEnd/>
          </a:ln>
        </p:spPr>
        <p:txBody>
          <a:bodyPr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>
              <a:solidFill>
                <a:srgbClr val="FFFFFF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7" r:id="rId2"/>
    <p:sldLayoutId id="2147483726" r:id="rId3"/>
    <p:sldLayoutId id="2147483725" r:id="rId4"/>
    <p:sldLayoutId id="2147483724" r:id="rId5"/>
    <p:sldLayoutId id="2147483723" r:id="rId6"/>
    <p:sldLayoutId id="2147483722" r:id="rId7"/>
    <p:sldLayoutId id="2147483721" r:id="rId8"/>
    <p:sldLayoutId id="2147483720" r:id="rId9"/>
    <p:sldLayoutId id="2147483719" r:id="rId10"/>
    <p:sldLayoutId id="214748371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73" y="1219200"/>
            <a:ext cx="3613221" cy="5094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63" y="2855973"/>
            <a:ext cx="5497800" cy="79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4850" y="0"/>
            <a:ext cx="8242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47625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4" name="CasellaDiTesto 4"/>
          <p:cNvSpPr txBox="1">
            <a:spLocks noChangeArrowheads="1"/>
          </p:cNvSpPr>
          <p:nvPr/>
        </p:nvSpPr>
        <p:spPr bwMode="auto">
          <a:xfrm>
            <a:off x="5443538" y="2935288"/>
            <a:ext cx="1995487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14373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118786" name="CasellaDiTesto 4"/>
          <p:cNvSpPr txBox="1">
            <a:spLocks noChangeArrowheads="1"/>
          </p:cNvSpPr>
          <p:nvPr/>
        </p:nvSpPr>
        <p:spPr bwMode="auto">
          <a:xfrm>
            <a:off x="5286375" y="800955"/>
            <a:ext cx="1993900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01613" y="2103423"/>
            <a:ext cx="11658600" cy="415448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Quando? Inizio precoce 4-</a:t>
            </a:r>
            <a:r>
              <a:rPr lang="it-IT" sz="2400" b="1" u="sng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7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 giorni migliora l’adattamento intestinale</a:t>
            </a:r>
          </a:p>
          <a:p>
            <a:pPr marL="457200" indent="-457200"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Come? 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it-IT" sz="2400" b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Oral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feeding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vs Tube </a:t>
            </a:r>
            <a:r>
              <a:rPr lang="it-IT" sz="2400" b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feeding</a:t>
            </a:r>
            <a:endParaRPr lang="it-IT" sz="2400" b="1" dirty="0">
              <a:solidFill>
                <a:srgbClr val="FF0000"/>
              </a:solidFill>
              <a:latin typeface="Arial Rounded MT Bold"/>
              <a:ea typeface="Microsoft YaHei" pitchFamily="34" charset="-122"/>
            </a:endParaRPr>
          </a:p>
          <a:p>
            <a:pPr lvl="1">
              <a:buClr>
                <a:srgbClr val="000000"/>
              </a:buClr>
              <a:buSzPct val="100000"/>
              <a:defRPr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	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Oral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feeding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: + fisiologica, promuove fattori di crescita salivari 	(EGF)  e 	intestinali 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 miglior trofismo dei villi, riduce il rischio di </a:t>
            </a:r>
            <a:r>
              <a:rPr lang="it-IT" sz="2400" b="1" dirty="0" smtClean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	«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oral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aversion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» 	– considera il periodo finestra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it-IT" sz="2400" b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Bolus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feeding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vs </a:t>
            </a:r>
            <a:r>
              <a:rPr lang="it-IT" sz="2400" b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Continuous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feeding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</a:t>
            </a:r>
          </a:p>
          <a:p>
            <a:pPr lvl="1">
              <a:buClr>
                <a:srgbClr val="000000"/>
              </a:buClr>
              <a:buSzPct val="100000"/>
              <a:defRPr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	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Bolus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feeding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: più fisiologico, introduce tempi di digiuno ed evita 	l’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iperinsulinismo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 continuo 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 statosi epatica.</a:t>
            </a:r>
          </a:p>
          <a:p>
            <a:pPr lvl="1">
              <a:buClr>
                <a:srgbClr val="000000"/>
              </a:buClr>
              <a:buSzPct val="100000"/>
              <a:defRPr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anose="05000000000000000000" pitchFamily="2" charset="2"/>
              </a:rPr>
              <a:t>	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Continuous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 	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feeding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: Vantaggioso se problemi di malassorbimento 	perché ottimizza il contatto tra alimento e mucosa 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7573963" y="6377023"/>
            <a:ext cx="4286250" cy="400050"/>
            <a:chOff x="7573963" y="6377023"/>
            <a:chExt cx="4286250" cy="40005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963" y="6377023"/>
              <a:ext cx="42862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363" y="6577048"/>
              <a:ext cx="415290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47625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119810" name="CasellaDiTesto 4"/>
          <p:cNvSpPr txBox="1">
            <a:spLocks noChangeArrowheads="1"/>
          </p:cNvSpPr>
          <p:nvPr/>
        </p:nvSpPr>
        <p:spPr bwMode="auto">
          <a:xfrm>
            <a:off x="5286375" y="1273175"/>
            <a:ext cx="1993900" cy="12017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  <p:sp>
        <p:nvSpPr>
          <p:cNvPr id="119811" name="CasellaDiTesto 4"/>
          <p:cNvSpPr txBox="1">
            <a:spLocks noChangeArrowheads="1"/>
          </p:cNvSpPr>
          <p:nvPr/>
        </p:nvSpPr>
        <p:spPr bwMode="auto">
          <a:xfrm>
            <a:off x="3340100" y="2816225"/>
            <a:ext cx="5886450" cy="286226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250000"/>
              </a:lnSpc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INTOLLERANZA AL LATTOSIO</a:t>
            </a:r>
          </a:p>
          <a:p>
            <a:pPr marL="457200" indent="-457200">
              <a:lnSpc>
                <a:spcPct val="250000"/>
              </a:lnSpc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MALASSORBIMENTO LIPIDICO</a:t>
            </a:r>
          </a:p>
          <a:p>
            <a:pPr marL="457200" indent="-457200">
              <a:lnSpc>
                <a:spcPct val="250000"/>
              </a:lnSpc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MALASSORBIMENTO PROTEICO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9900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120834" name="CasellaDiTesto 4"/>
          <p:cNvSpPr txBox="1">
            <a:spLocks noChangeArrowheads="1"/>
          </p:cNvSpPr>
          <p:nvPr/>
        </p:nvSpPr>
        <p:spPr bwMode="auto">
          <a:xfrm>
            <a:off x="5286375" y="700805"/>
            <a:ext cx="1993900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  <p:sp>
        <p:nvSpPr>
          <p:cNvPr id="120835" name="CasellaDiTesto 4"/>
          <p:cNvSpPr txBox="1">
            <a:spLocks noChangeArrowheads="1"/>
          </p:cNvSpPr>
          <p:nvPr/>
        </p:nvSpPr>
        <p:spPr bwMode="auto">
          <a:xfrm>
            <a:off x="804863" y="1974988"/>
            <a:ext cx="10923587" cy="44005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INTOLLERANZA AL 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LATTOSIO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: proporzionata all’entità della resezione e del danno intestinale 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 </a:t>
            </a:r>
            <a:r>
              <a:rPr lang="it-IT" sz="32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↓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 attività LATTASI  + LATTOSIO non assorbito arriva all’intestino distale e al colon  DIARREA, FERMENTAZIONE E METEORISMO, </a:t>
            </a:r>
            <a:r>
              <a:rPr lang="it-IT" sz="3200" b="1" dirty="0">
                <a:solidFill>
                  <a:srgbClr val="FFFFFF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↓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pH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  infiammazione e irritazione peristomale o perianale : 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 LATTI DELATTOSATI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SE POSSIBILE NON TOGLIERE DEL TUTTO IL LATTOSIO: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Il LM ne è ricco (e il LM è ben tollerato)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Studi con formule delattosate non mostrano particolari vantaggi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Nel </a:t>
            </a:r>
            <a:r>
              <a:rPr lang="it-IT" sz="20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colon contribuisce alla produzione batterica di SCFA </a:t>
            </a:r>
            <a:r>
              <a:rPr lang="it-IT" sz="20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(Propionico, Butirrico, ecc.)  fonte di energia (colon e sistemica), regolatori motilità digiuno/ileale (per via endocrina: </a:t>
            </a:r>
            <a:r>
              <a:rPr lang="it-IT" sz="20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proglucagone</a:t>
            </a:r>
            <a:r>
              <a:rPr lang="it-IT" sz="20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, peptide YY), effetto trofico anche sul digiuno (</a:t>
            </a:r>
            <a:r>
              <a:rPr lang="it-IT" sz="2000" b="1" dirty="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Wingdings" pitchFamily="2" charset="2"/>
              </a:rPr>
              <a:t>↑</a:t>
            </a:r>
            <a:r>
              <a:rPr lang="it-IT" sz="20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altezza villi)</a:t>
            </a:r>
            <a:endParaRPr lang="it-IT" sz="2000" b="1" dirty="0">
              <a:solidFill>
                <a:schemeClr val="bg1"/>
              </a:solidFill>
              <a:latin typeface="Arial Rounded MT Bold"/>
              <a:ea typeface="Microsoft YaHei" pitchFamily="34" charset="-122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573963" y="6377023"/>
            <a:ext cx="4286250" cy="400050"/>
            <a:chOff x="7573963" y="6377023"/>
            <a:chExt cx="4286250" cy="400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963" y="6377023"/>
              <a:ext cx="42862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363" y="6577048"/>
              <a:ext cx="415290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11602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121858" name="CasellaDiTesto 4"/>
          <p:cNvSpPr txBox="1">
            <a:spLocks noChangeArrowheads="1"/>
          </p:cNvSpPr>
          <p:nvPr/>
        </p:nvSpPr>
        <p:spPr bwMode="auto">
          <a:xfrm>
            <a:off x="5286375" y="703970"/>
            <a:ext cx="1993900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  <p:sp>
        <p:nvSpPr>
          <p:cNvPr id="121859" name="CasellaDiTesto 4"/>
          <p:cNvSpPr txBox="1">
            <a:spLocks noChangeArrowheads="1"/>
          </p:cNvSpPr>
          <p:nvPr/>
        </p:nvSpPr>
        <p:spPr bwMode="auto">
          <a:xfrm>
            <a:off x="804863" y="2020293"/>
            <a:ext cx="10923587" cy="415448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MALASSORBIMENTO </a:t>
            </a:r>
            <a:r>
              <a:rPr lang="it-IT" sz="2400" b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PROTEICO</a:t>
            </a:r>
            <a:r>
              <a:rPr lang="it-IT" sz="2400" b="1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: </a:t>
            </a:r>
            <a:r>
              <a:rPr lang="it-IT" sz="2400" b="1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proporzionato all’entità della resezione e alla riduzione di acidi biliari e secrezioni pancreatiche intestino corto e/o stomia alta (riduzione trasportatori di AA): </a:t>
            </a:r>
            <a:r>
              <a:rPr lang="it-IT" sz="2400" b="1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 </a:t>
            </a:r>
            <a:r>
              <a:rPr lang="it-IT" sz="2400" b="1">
                <a:solidFill>
                  <a:srgbClr val="FF0000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LATTI A IDROLISI PARZIALE O SPINTA</a:t>
            </a:r>
            <a:r>
              <a:rPr lang="it-IT" sz="2400" b="1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 (peptidi &lt; 3000 Dalton), </a:t>
            </a:r>
            <a:r>
              <a:rPr lang="it-IT" sz="2400" b="1">
                <a:solidFill>
                  <a:srgbClr val="FF0000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MISCELE DI AMINOACIDI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FF0000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VANTAGGI: </a:t>
            </a:r>
            <a:r>
              <a:rPr lang="it-IT" sz="2400" b="1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proteine predigerite,</a:t>
            </a:r>
            <a:r>
              <a:rPr lang="it-IT" sz="2400" b="1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Wingdings" pitchFamily="2" charset="2"/>
              </a:rPr>
              <a:t> ↑</a:t>
            </a:r>
            <a:r>
              <a:rPr lang="it-IT" sz="2400" b="1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 piccoli peptidi assorbiti tramite secondo carrier (PepT1)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FF0000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SVANTAGGI: </a:t>
            </a:r>
            <a:r>
              <a:rPr lang="it-IT" sz="2400" b="1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le proteine idrolisate accelerano il transito intestinale (effetto negativo in Intestino Corto), minor valore nutrizionale, i latti idrolisati in commercio forniscono apporti proteici bassi per il Prematuro</a:t>
            </a:r>
            <a:endParaRPr lang="it-IT" sz="2400" b="1">
              <a:solidFill>
                <a:srgbClr val="FFFFFF"/>
              </a:solidFill>
              <a:latin typeface="Arial Rounded MT Bold"/>
              <a:ea typeface="Verdana" pitchFamily="34" charset="0"/>
              <a:cs typeface="Courier New" pitchFamily="49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573963" y="6321603"/>
            <a:ext cx="4286250" cy="400050"/>
            <a:chOff x="7573963" y="6377023"/>
            <a:chExt cx="4286250" cy="400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963" y="6377023"/>
              <a:ext cx="42862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363" y="6577048"/>
              <a:ext cx="415290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102165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122882" name="CasellaDiTesto 4"/>
          <p:cNvSpPr txBox="1">
            <a:spLocks noChangeArrowheads="1"/>
          </p:cNvSpPr>
          <p:nvPr/>
        </p:nvSpPr>
        <p:spPr bwMode="auto">
          <a:xfrm>
            <a:off x="5286375" y="690115"/>
            <a:ext cx="1993900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  <p:sp>
        <p:nvSpPr>
          <p:cNvPr id="122883" name="CasellaDiTesto 4"/>
          <p:cNvSpPr txBox="1">
            <a:spLocks noChangeArrowheads="1"/>
          </p:cNvSpPr>
          <p:nvPr/>
        </p:nvSpPr>
        <p:spPr bwMode="auto">
          <a:xfrm>
            <a:off x="611188" y="2021015"/>
            <a:ext cx="11171237" cy="4156075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MALASSORBIMENTO 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LIPIDICO</a:t>
            </a:r>
            <a:r>
              <a:rPr lang="it-IT" sz="2400" b="1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: </a:t>
            </a:r>
            <a:r>
              <a:rPr lang="it-IT" sz="2400" b="1" dirty="0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alterazione dell’assorbimento in presenza di ittero colestatico, riduzione di acidi biliari e secrezioni pancreatiche, </a:t>
            </a:r>
            <a:r>
              <a:rPr lang="it-IT" sz="2400" b="1" dirty="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Wingdings" pitchFamily="2" charset="2"/>
              </a:rPr>
              <a:t>↑ transito intestinale:  </a:t>
            </a:r>
            <a:r>
              <a:rPr lang="it-IT" sz="2400" b="1" dirty="0">
                <a:solidFill>
                  <a:srgbClr val="FF0000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Wingdings" pitchFamily="2" charset="2"/>
              </a:rPr>
              <a:t>ARRICCHIMENTO con MCT </a:t>
            </a:r>
            <a:r>
              <a:rPr lang="it-IT" sz="2400" b="1" dirty="0">
                <a:solidFill>
                  <a:schemeClr val="bg1"/>
                </a:solidFill>
                <a:latin typeface="Calibri" pitchFamily="34" charset="0"/>
                <a:ea typeface="Microsoft YaHei" pitchFamily="34" charset="-122"/>
                <a:cs typeface="Calibri" pitchFamily="34" charset="0"/>
                <a:sym typeface="Wingdings" pitchFamily="2" charset="2"/>
              </a:rPr>
              <a:t>fino 30-40% della componente lipidica (LM 10-15%): arricchimento del LM o formule arricchite 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VANTAGGI: </a:t>
            </a:r>
            <a:r>
              <a:rPr lang="it-IT" sz="2400" b="1" dirty="0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digeriti dalla lipasi gastrica acidi biliari-indipendente, assorbimento diretto nel circolo portale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FF0000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SVANTAGGI: </a:t>
            </a:r>
            <a:r>
              <a:rPr lang="it-IT" sz="2400" b="1" dirty="0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forniscono circa il 15% di energia in meno rispetto ai LCT, potrebbero determinare una carenza di LCT e di precursori dei </a:t>
            </a:r>
            <a:r>
              <a:rPr lang="it-IT" sz="2400" b="1" dirty="0" smtClean="0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LCPUFA </a:t>
            </a:r>
            <a:r>
              <a:rPr lang="it-IT" sz="2400" b="1" dirty="0">
                <a:solidFill>
                  <a:srgbClr val="FFFFFF"/>
                </a:solidFill>
                <a:latin typeface="Arial Rounded MT Bold"/>
                <a:ea typeface="Verdana" pitchFamily="34" charset="0"/>
                <a:cs typeface="Courier New" pitchFamily="49" charset="0"/>
                <a:sym typeface="Wingdings" pitchFamily="2" charset="2"/>
              </a:rPr>
              <a:t>(DHA e ARA) importanti per lo sviluppo della Retina e del SNC:  si consiglia di non superare il 50-60% della componente lipidica e di integrare con DHA 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629383" y="6321603"/>
            <a:ext cx="4286250" cy="400050"/>
            <a:chOff x="7573963" y="6377023"/>
            <a:chExt cx="4286250" cy="400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963" y="6377023"/>
              <a:ext cx="42862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363" y="6577048"/>
              <a:ext cx="415290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22686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123906" name="CasellaDiTesto 4"/>
          <p:cNvSpPr txBox="1">
            <a:spLocks noChangeArrowheads="1"/>
          </p:cNvSpPr>
          <p:nvPr/>
        </p:nvSpPr>
        <p:spPr bwMode="auto">
          <a:xfrm>
            <a:off x="5286375" y="814810"/>
            <a:ext cx="1993900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  <p:sp>
        <p:nvSpPr>
          <p:cNvPr id="123907" name="CasellaDiTesto 4"/>
          <p:cNvSpPr txBox="1">
            <a:spLocks noChangeArrowheads="1"/>
          </p:cNvSpPr>
          <p:nvPr/>
        </p:nvSpPr>
        <p:spPr bwMode="auto">
          <a:xfrm>
            <a:off x="804863" y="2241973"/>
            <a:ext cx="10923587" cy="34163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Prima scelta: </a:t>
            </a: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LATTE MATERNO 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(MEGLIO TOLLERATO):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Fattori di crescita, ormoni (GH, EGF), cellule staminali, ecc. 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 migliora adattamento  intestinale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Ig,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Lattoferrina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, Lisozima, Leucociti  difese immunitarie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PROTEINE: poche ma buone, contiene anche piccoli peptidi e aminoacidi liberi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CARBOIDRATI: prevalenza Lattosio ma apparentemente ben tollerato   (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SCFAs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)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LIPIDI: Ricco di DHA/AA, 10-15 % MCT (assorbimento efficace)</a:t>
            </a:r>
            <a:endParaRPr lang="it-IT" sz="2400" b="1" dirty="0">
              <a:solidFill>
                <a:schemeClr val="bg1"/>
              </a:solidFill>
              <a:latin typeface="Arial Rounded MT Bold"/>
              <a:ea typeface="Microsoft YaHei" pitchFamily="34" charset="-122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615528" y="6238473"/>
            <a:ext cx="4286250" cy="400050"/>
            <a:chOff x="7573963" y="6377023"/>
            <a:chExt cx="4286250" cy="400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963" y="6377023"/>
              <a:ext cx="42862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363" y="6577048"/>
              <a:ext cx="415290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6188" y="28228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  <p:sp>
        <p:nvSpPr>
          <p:cNvPr id="124930" name="CasellaDiTesto 4"/>
          <p:cNvSpPr txBox="1">
            <a:spLocks noChangeArrowheads="1"/>
          </p:cNvSpPr>
          <p:nvPr/>
        </p:nvSpPr>
        <p:spPr bwMode="auto">
          <a:xfrm>
            <a:off x="5286375" y="939505"/>
            <a:ext cx="1993900" cy="12001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Quando?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rgbClr val="CC0000"/>
                </a:solidFill>
                <a:latin typeface="Arial Rounded MT Bold"/>
                <a:ea typeface="Microsoft YaHei" pitchFamily="34" charset="-122"/>
              </a:rPr>
              <a:t>Come?</a:t>
            </a:r>
          </a:p>
          <a:p>
            <a:pPr marL="457200" indent="-457200"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Cosa?</a:t>
            </a:r>
          </a:p>
        </p:txBody>
      </p:sp>
      <p:sp>
        <p:nvSpPr>
          <p:cNvPr id="124931" name="CasellaDiTesto 4"/>
          <p:cNvSpPr txBox="1">
            <a:spLocks noChangeArrowheads="1"/>
          </p:cNvSpPr>
          <p:nvPr/>
        </p:nvSpPr>
        <p:spPr bwMode="auto">
          <a:xfrm>
            <a:off x="804863" y="2297393"/>
            <a:ext cx="10923587" cy="378618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Seconda scelta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: </a:t>
            </a:r>
          </a:p>
          <a:p>
            <a:pPr marL="914400" lvl="1" indent="-457200">
              <a:lnSpc>
                <a:spcPct val="20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LATTE DONATO ± fortificante (proteine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idrolisate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) ± Olio MCT</a:t>
            </a:r>
          </a:p>
          <a:p>
            <a:pPr marL="914400" lvl="1" indent="-457200">
              <a:lnSpc>
                <a:spcPct val="20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FORMULE NORMALI (Termine/Pretermine):  </a:t>
            </a:r>
          </a:p>
          <a:p>
            <a:pPr marL="914400" lvl="1" indent="-457200"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LATTI SPECIALI (Delattosati,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Idrolisati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 Proteici, Miscele di aminoacidi, arricchiti in MCT): la formula ideale ha basso contenuto di lattosio, proteine </a:t>
            </a:r>
            <a:r>
              <a:rPr lang="it-IT" sz="2400" b="1" dirty="0" err="1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idrolisate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, frazione lipidica arricchita con MCT fino al 40-50%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7657093" y="6293893"/>
            <a:ext cx="4286250" cy="400050"/>
            <a:chOff x="7573963" y="6377023"/>
            <a:chExt cx="4286250" cy="4000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963" y="6377023"/>
              <a:ext cx="428625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363" y="6577048"/>
              <a:ext cx="4152900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Box 1"/>
          <p:cNvSpPr txBox="1">
            <a:spLocks noChangeArrowheads="1"/>
          </p:cNvSpPr>
          <p:nvPr/>
        </p:nvSpPr>
        <p:spPr bwMode="auto">
          <a:xfrm>
            <a:off x="2459038" y="2389188"/>
            <a:ext cx="9969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 b="1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&lt; 32 wks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6188" y="260350"/>
            <a:ext cx="7159625" cy="9556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SE DISPONIBILE LATTE UMANO </a:t>
            </a:r>
          </a:p>
          <a:p>
            <a:pPr algn="ctr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(materno o donato)</a:t>
            </a:r>
          </a:p>
        </p:txBody>
      </p:sp>
      <p:sp>
        <p:nvSpPr>
          <p:cNvPr id="126979" name="TextBox 1"/>
          <p:cNvSpPr txBox="1">
            <a:spLocks noChangeArrowheads="1"/>
          </p:cNvSpPr>
          <p:nvPr/>
        </p:nvSpPr>
        <p:spPr bwMode="auto">
          <a:xfrm>
            <a:off x="2325688" y="1370013"/>
            <a:ext cx="7540625" cy="508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altLang="en-US" b="1">
                <a:latin typeface="Arial Narrow" pitchFamily="34" charset="0"/>
                <a:ea typeface="Verdana" pitchFamily="34" charset="0"/>
                <a:cs typeface="Courier New" pitchFamily="49" charset="0"/>
              </a:rPr>
              <a:t>MEF (10 ml/kg/d) in boli x 3-4 gg </a:t>
            </a:r>
            <a:r>
              <a:rPr lang="it-IT" altLang="en-US" b="1">
                <a:latin typeface="Arial Narrow" pitchFamily="34" charset="0"/>
                <a:ea typeface="Verdana" pitchFamily="34" charset="0"/>
                <a:cs typeface="Courier New" pitchFamily="49" charset="0"/>
                <a:sym typeface="Wingdings" pitchFamily="2" charset="2"/>
              </a:rPr>
              <a:t> Incrementa 20 ml/kg/d  FEF=150-160 ml/kg/d</a:t>
            </a:r>
            <a:endParaRPr lang="it-IT" altLang="en-US" sz="1600">
              <a:latin typeface="Arial Narrow" pitchFamily="34" charset="0"/>
              <a:ea typeface="Verdana" pitchFamily="34" charset="0"/>
              <a:cs typeface="Courier New" pitchFamily="49" charset="0"/>
            </a:endParaRPr>
          </a:p>
        </p:txBody>
      </p:sp>
      <p:cxnSp>
        <p:nvCxnSpPr>
          <p:cNvPr id="4" name="Connettore 2 3"/>
          <p:cNvCxnSpPr/>
          <p:nvPr/>
        </p:nvCxnSpPr>
        <p:spPr>
          <a:xfrm flipH="1">
            <a:off x="3302000" y="1903413"/>
            <a:ext cx="1905000" cy="592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7050088" y="1924050"/>
            <a:ext cx="1838325" cy="592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82" name="TextBox 1"/>
          <p:cNvSpPr txBox="1">
            <a:spLocks noChangeArrowheads="1"/>
          </p:cNvSpPr>
          <p:nvPr/>
        </p:nvSpPr>
        <p:spPr bwMode="auto">
          <a:xfrm>
            <a:off x="8809038" y="2389188"/>
            <a:ext cx="9969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 b="1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&gt; 32 wks</a:t>
            </a:r>
          </a:p>
        </p:txBody>
      </p:sp>
      <p:sp>
        <p:nvSpPr>
          <p:cNvPr id="126983" name="TextBox 1"/>
          <p:cNvSpPr txBox="1">
            <a:spLocks noChangeArrowheads="1"/>
          </p:cNvSpPr>
          <p:nvPr/>
        </p:nvSpPr>
        <p:spPr bwMode="auto">
          <a:xfrm>
            <a:off x="522288" y="2897188"/>
            <a:ext cx="50371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LATTE UMANO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+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FORTIFICANTE MULTICOMPIONENTE 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A 100 ml/kg/die di tolleranza</a:t>
            </a:r>
          </a:p>
        </p:txBody>
      </p:sp>
      <p:sp>
        <p:nvSpPr>
          <p:cNvPr id="126984" name="TextBox 1"/>
          <p:cNvSpPr txBox="1">
            <a:spLocks noChangeArrowheads="1"/>
          </p:cNvSpPr>
          <p:nvPr/>
        </p:nvSpPr>
        <p:spPr bwMode="auto">
          <a:xfrm>
            <a:off x="8150225" y="2901950"/>
            <a:ext cx="231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LATTE UMANO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1758950" y="4194175"/>
            <a:ext cx="0" cy="633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86" name="TextBox 1"/>
          <p:cNvSpPr txBox="1">
            <a:spLocks noChangeArrowheads="1"/>
          </p:cNvSpPr>
          <p:nvPr/>
        </p:nvSpPr>
        <p:spPr bwMode="auto">
          <a:xfrm>
            <a:off x="566738" y="4902200"/>
            <a:ext cx="239236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NON TOLLERA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Continuous feeding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Stop Fortificante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Idrolisato delattosato 15% 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4191000" y="4194175"/>
            <a:ext cx="0" cy="633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88" name="TextBox 1"/>
          <p:cNvSpPr txBox="1">
            <a:spLocks noChangeArrowheads="1"/>
          </p:cNvSpPr>
          <p:nvPr/>
        </p:nvSpPr>
        <p:spPr bwMode="auto">
          <a:xfrm>
            <a:off x="3033713" y="4902200"/>
            <a:ext cx="231298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en-US" dirty="0">
                <a:latin typeface="Arial Narrow" pitchFamily="34" charset="0"/>
                <a:ea typeface="Verdana" pitchFamily="34" charset="0"/>
                <a:cs typeface="Courier New" pitchFamily="49" charset="0"/>
              </a:rPr>
              <a:t>NON CRESCE</a:t>
            </a:r>
          </a:p>
          <a:p>
            <a:pPr algn="ctr"/>
            <a:r>
              <a:rPr lang="it-IT" altLang="en-US" dirty="0">
                <a:latin typeface="Arial Narrow" pitchFamily="34" charset="0"/>
                <a:ea typeface="Verdana" pitchFamily="34" charset="0"/>
                <a:cs typeface="Courier New" pitchFamily="49" charset="0"/>
              </a:rPr>
              <a:t>Aggiungi </a:t>
            </a:r>
            <a:r>
              <a:rPr lang="it-IT" altLang="en-US" dirty="0" smtClean="0">
                <a:latin typeface="Arial Narrow" pitchFamily="34" charset="0"/>
                <a:ea typeface="Verdana" pitchFamily="34" charset="0"/>
                <a:cs typeface="Courier New" pitchFamily="49" charset="0"/>
              </a:rPr>
              <a:t>MCT/LCT</a:t>
            </a:r>
          </a:p>
          <a:p>
            <a:pPr algn="ctr"/>
            <a:r>
              <a:rPr lang="it-IT" altLang="en-US" dirty="0" smtClean="0"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↑ </a:t>
            </a:r>
            <a:r>
              <a:rPr lang="it-IT" altLang="en-US" dirty="0" smtClean="0">
                <a:latin typeface="Arial Narrow" pitchFamily="34" charset="0"/>
                <a:ea typeface="Verdana" pitchFamily="34" charset="0"/>
                <a:cs typeface="Courier New" pitchFamily="49" charset="0"/>
              </a:rPr>
              <a:t>Fortificazione </a:t>
            </a:r>
            <a:endParaRPr lang="it-IT" altLang="en-US" dirty="0">
              <a:latin typeface="Arial Narrow" pitchFamily="34" charset="0"/>
              <a:ea typeface="Verdana" pitchFamily="34" charset="0"/>
              <a:cs typeface="Courier New" pitchFamily="49" charset="0"/>
            </a:endParaRPr>
          </a:p>
          <a:p>
            <a:pPr algn="ctr"/>
            <a:r>
              <a:rPr lang="it-IT" altLang="en-US" dirty="0" err="1">
                <a:latin typeface="Arial Narrow" pitchFamily="34" charset="0"/>
                <a:ea typeface="Verdana" pitchFamily="34" charset="0"/>
                <a:cs typeface="Courier New" pitchFamily="49" charset="0"/>
              </a:rPr>
              <a:t>Continuous</a:t>
            </a:r>
            <a:r>
              <a:rPr lang="it-IT" altLang="en-US" dirty="0">
                <a:latin typeface="Arial Narrow" pitchFamily="34" charset="0"/>
                <a:ea typeface="Verdana" pitchFamily="34" charset="0"/>
                <a:cs typeface="Courier New" pitchFamily="49" charset="0"/>
              </a:rPr>
              <a:t> </a:t>
            </a:r>
            <a:r>
              <a:rPr lang="it-IT" altLang="en-US" dirty="0" err="1">
                <a:latin typeface="Arial Narrow" pitchFamily="34" charset="0"/>
                <a:ea typeface="Verdana" pitchFamily="34" charset="0"/>
                <a:cs typeface="Courier New" pitchFamily="49" charset="0"/>
              </a:rPr>
              <a:t>feeding</a:t>
            </a:r>
            <a:endParaRPr lang="it-IT" altLang="en-US" dirty="0">
              <a:latin typeface="Arial Narrow" pitchFamily="34" charset="0"/>
              <a:ea typeface="Verdana" pitchFamily="34" charset="0"/>
              <a:cs typeface="Courier New" pitchFamily="49" charset="0"/>
            </a:endParaRPr>
          </a:p>
          <a:p>
            <a:pPr algn="ctr"/>
            <a:r>
              <a:rPr lang="it-IT" altLang="en-US" dirty="0">
                <a:latin typeface="Arial Narrow" pitchFamily="34" charset="0"/>
                <a:ea typeface="Verdana" pitchFamily="34" charset="0"/>
                <a:cs typeface="Courier New" pitchFamily="49" charset="0"/>
              </a:rPr>
              <a:t>Latte 0 + MCT</a:t>
            </a:r>
          </a:p>
        </p:txBody>
      </p:sp>
      <p:cxnSp>
        <p:nvCxnSpPr>
          <p:cNvPr id="23" name="Connettore 2 22"/>
          <p:cNvCxnSpPr>
            <a:stCxn id="126984" idx="2"/>
          </p:cNvCxnSpPr>
          <p:nvPr/>
        </p:nvCxnSpPr>
        <p:spPr>
          <a:xfrm flipH="1">
            <a:off x="8302625" y="3271838"/>
            <a:ext cx="1004888" cy="279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90" name="TextBox 1"/>
          <p:cNvSpPr txBox="1">
            <a:spLocks noChangeArrowheads="1"/>
          </p:cNvSpPr>
          <p:nvPr/>
        </p:nvSpPr>
        <p:spPr bwMode="auto">
          <a:xfrm>
            <a:off x="7016750" y="3627438"/>
            <a:ext cx="2540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NON TOLLERA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Continuous feeding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Idrolisato delattosato 12.8%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Farmaci (&gt; 1 mese)? </a:t>
            </a:r>
          </a:p>
        </p:txBody>
      </p:sp>
      <p:cxnSp>
        <p:nvCxnSpPr>
          <p:cNvPr id="25" name="Connettore 2 24"/>
          <p:cNvCxnSpPr/>
          <p:nvPr/>
        </p:nvCxnSpPr>
        <p:spPr>
          <a:xfrm>
            <a:off x="9477375" y="3271838"/>
            <a:ext cx="1257300" cy="279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92" name="TextBox 1"/>
          <p:cNvSpPr txBox="1">
            <a:spLocks noChangeArrowheads="1"/>
          </p:cNvSpPr>
          <p:nvPr/>
        </p:nvSpPr>
        <p:spPr bwMode="auto">
          <a:xfrm>
            <a:off x="9577388" y="3627438"/>
            <a:ext cx="23145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NON CRESCE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Aggiungi MCT/LCT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Continuous feeding</a:t>
            </a:r>
          </a:p>
          <a:p>
            <a:pPr algn="ctr"/>
            <a:r>
              <a:rPr lang="it-IT" altLang="en-US">
                <a:latin typeface="Arial Narrow" pitchFamily="34" charset="0"/>
                <a:ea typeface="Verdana" pitchFamily="34" charset="0"/>
                <a:cs typeface="Courier New" pitchFamily="49" charset="0"/>
              </a:rPr>
              <a:t>Fortificante Multicomponente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Box 1"/>
          <p:cNvSpPr txBox="1">
            <a:spLocks noChangeArrowheads="1"/>
          </p:cNvSpPr>
          <p:nvPr/>
        </p:nvSpPr>
        <p:spPr bwMode="auto">
          <a:xfrm>
            <a:off x="752475" y="3014663"/>
            <a:ext cx="9969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&lt; 32 wks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16188" y="476250"/>
            <a:ext cx="7159625" cy="523875"/>
          </a:xfrm>
          <a:prstGeom prst="rect">
            <a:avLst/>
          </a:prstGeom>
          <a:solidFill>
            <a:srgbClr val="00B0F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IN ASSENZA DI LATTE UMANO</a:t>
            </a:r>
          </a:p>
        </p:txBody>
      </p:sp>
      <p:sp>
        <p:nvSpPr>
          <p:cNvPr id="131075" name="TextBox 1"/>
          <p:cNvSpPr txBox="1">
            <a:spLocks noChangeArrowheads="1"/>
          </p:cNvSpPr>
          <p:nvPr/>
        </p:nvSpPr>
        <p:spPr bwMode="auto">
          <a:xfrm>
            <a:off x="901700" y="1597025"/>
            <a:ext cx="4664075" cy="508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 b="1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STOMIE BASSE </a:t>
            </a:r>
            <a:r>
              <a:rPr lang="it-IT" altLang="en-US" sz="1600">
                <a:latin typeface="Arial Narrow" pitchFamily="34" charset="0"/>
                <a:ea typeface="Verdana" pitchFamily="34" charset="0"/>
                <a:cs typeface="Courier New" pitchFamily="49" charset="0"/>
              </a:rPr>
              <a:t>≥ 2/3 intestino sano tra bocca e stomia</a:t>
            </a:r>
          </a:p>
        </p:txBody>
      </p:sp>
      <p:sp>
        <p:nvSpPr>
          <p:cNvPr id="131076" name="TextBox 1"/>
          <p:cNvSpPr txBox="1">
            <a:spLocks noChangeArrowheads="1"/>
          </p:cNvSpPr>
          <p:nvPr/>
        </p:nvSpPr>
        <p:spPr bwMode="auto">
          <a:xfrm>
            <a:off x="6608763" y="1597025"/>
            <a:ext cx="4662487" cy="508000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 b="1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STOMIE ALTE </a:t>
            </a:r>
            <a:r>
              <a:rPr lang="it-IT" altLang="en-US" sz="1600">
                <a:latin typeface="Arial Narrow" pitchFamily="34" charset="0"/>
                <a:ea typeface="Verdana" pitchFamily="34" charset="0"/>
                <a:cs typeface="Courier New" pitchFamily="49" charset="0"/>
              </a:rPr>
              <a:t>&lt; 2/3 intestino sano tra bocca e stomia </a:t>
            </a:r>
          </a:p>
        </p:txBody>
      </p:sp>
      <p:cxnSp>
        <p:nvCxnSpPr>
          <p:cNvPr id="4" name="Connettore 2 3"/>
          <p:cNvCxnSpPr>
            <a:stCxn id="131075" idx="2"/>
          </p:cNvCxnSpPr>
          <p:nvPr/>
        </p:nvCxnSpPr>
        <p:spPr>
          <a:xfrm flipH="1">
            <a:off x="1327150" y="2105025"/>
            <a:ext cx="1906588" cy="1008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7035800" y="2105025"/>
            <a:ext cx="1906588" cy="1008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>
            <a:stCxn id="131075" idx="2"/>
          </p:cNvCxnSpPr>
          <p:nvPr/>
        </p:nvCxnSpPr>
        <p:spPr>
          <a:xfrm>
            <a:off x="3233738" y="2105025"/>
            <a:ext cx="1839912" cy="1008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8940800" y="2105025"/>
            <a:ext cx="1838325" cy="1008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081" name="TextBox 1"/>
          <p:cNvSpPr txBox="1">
            <a:spLocks noChangeArrowheads="1"/>
          </p:cNvSpPr>
          <p:nvPr/>
        </p:nvSpPr>
        <p:spPr bwMode="auto">
          <a:xfrm>
            <a:off x="4475163" y="3014663"/>
            <a:ext cx="9969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&gt; 32 wks</a:t>
            </a:r>
          </a:p>
        </p:txBody>
      </p:sp>
      <p:sp>
        <p:nvSpPr>
          <p:cNvPr id="131082" name="TextBox 1"/>
          <p:cNvSpPr txBox="1">
            <a:spLocks noChangeArrowheads="1"/>
          </p:cNvSpPr>
          <p:nvPr/>
        </p:nvSpPr>
        <p:spPr bwMode="auto">
          <a:xfrm>
            <a:off x="6608763" y="3014663"/>
            <a:ext cx="9969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&lt; 32 wks</a:t>
            </a:r>
          </a:p>
        </p:txBody>
      </p:sp>
      <p:sp>
        <p:nvSpPr>
          <p:cNvPr id="131083" name="TextBox 1"/>
          <p:cNvSpPr txBox="1">
            <a:spLocks noChangeArrowheads="1"/>
          </p:cNvSpPr>
          <p:nvPr/>
        </p:nvSpPr>
        <p:spPr bwMode="auto">
          <a:xfrm>
            <a:off x="10331450" y="3014663"/>
            <a:ext cx="9969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it-IT" altLang="en-US">
                <a:solidFill>
                  <a:srgbClr val="FF0000"/>
                </a:solidFill>
                <a:latin typeface="Arial Narrow" pitchFamily="34" charset="0"/>
                <a:ea typeface="Verdana" pitchFamily="34" charset="0"/>
                <a:cs typeface="Courier New" pitchFamily="49" charset="0"/>
              </a:rPr>
              <a:t>&gt; 32 wks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93675" y="3527425"/>
            <a:ext cx="2312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LATTE 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Lattosio basso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Molte proteine intere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Bassi MCT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816350" y="3527425"/>
            <a:ext cx="2314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LATTE 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Lattosio alto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proteine intere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Bassi MCT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5949950" y="3511550"/>
            <a:ext cx="23145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LATTE IDROLISATO </a:t>
            </a:r>
          </a:p>
          <a:p>
            <a:pPr algn="ctr"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AL 15%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Lattosio assente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Poche proteine </a:t>
            </a:r>
            <a:r>
              <a:rPr lang="it-IT" altLang="en-US" dirty="0" err="1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idrolisate</a:t>
            </a:r>
            <a:endParaRPr lang="it-IT" altLang="en-US" dirty="0">
              <a:latin typeface="Arial Narrow" panose="020B0606020202030204" pitchFamily="34" charset="0"/>
              <a:ea typeface="Verdana" pitchFamily="34" charset="0"/>
              <a:cs typeface="Courier New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Alti MCT (alcuni)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9672638" y="3527425"/>
            <a:ext cx="231298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LATTE IDROLISATO </a:t>
            </a:r>
          </a:p>
          <a:p>
            <a:pPr algn="ctr"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AL 12,8%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Lattosio assente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Poche proteine </a:t>
            </a:r>
            <a:r>
              <a:rPr lang="it-IT" altLang="en-US" dirty="0" err="1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idrolisate</a:t>
            </a:r>
            <a:endParaRPr lang="it-IT" altLang="en-US" dirty="0">
              <a:latin typeface="Arial Narrow" panose="020B0606020202030204" pitchFamily="34" charset="0"/>
              <a:ea typeface="Verdana" pitchFamily="34" charset="0"/>
              <a:cs typeface="Courier New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en-US" dirty="0">
                <a:latin typeface="Arial Narrow" panose="020B0606020202030204" pitchFamily="34" charset="0"/>
                <a:ea typeface="Verdana" pitchFamily="34" charset="0"/>
                <a:cs typeface="Courier New" pitchFamily="49" charset="0"/>
              </a:rPr>
              <a:t>Alti MCT (alcuni)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73" y="1219200"/>
            <a:ext cx="3613221" cy="5094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63" y="2855973"/>
            <a:ext cx="5497800" cy="79506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84261" y="3766603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47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CasellaDiTesto 4"/>
          <p:cNvSpPr txBox="1">
            <a:spLocks noChangeArrowheads="1"/>
          </p:cNvSpPr>
          <p:nvPr/>
        </p:nvSpPr>
        <p:spPr bwMode="auto">
          <a:xfrm>
            <a:off x="1787237" y="106074"/>
            <a:ext cx="9047018" cy="83099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it-IT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it-IT" sz="2400" b="1" dirty="0" smtClean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PRINCIPALI </a:t>
            </a:r>
            <a:r>
              <a:rPr lang="it-IT" sz="2400" b="1" dirty="0">
                <a:solidFill>
                  <a:schemeClr val="bg1"/>
                </a:solidFill>
                <a:latin typeface="Arial Rounded MT Bold"/>
                <a:ea typeface="Microsoft YaHei" pitchFamily="34" charset="-122"/>
              </a:rPr>
              <a:t>PROBLEMI DA AFFRONTARE</a:t>
            </a:r>
          </a:p>
        </p:txBody>
      </p:sp>
      <p:sp>
        <p:nvSpPr>
          <p:cNvPr id="133123" name="CasellaDiTesto 4"/>
          <p:cNvSpPr txBox="1">
            <a:spLocks noChangeArrowheads="1"/>
          </p:cNvSpPr>
          <p:nvPr/>
        </p:nvSpPr>
        <p:spPr bwMode="auto">
          <a:xfrm>
            <a:off x="0" y="1027111"/>
            <a:ext cx="12192000" cy="572464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0000"/>
              </a:buClr>
              <a:buSzPct val="100000"/>
              <a:buFont typeface="Calibri Light" pitchFamily="34" charset="0"/>
              <a:buAutoNum type="arabicPeriod"/>
            </a:pPr>
            <a:r>
              <a:rPr lang="it-IT" sz="2400" b="1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ECCESSIVE PERDITE DA STOMIA / DIARREA:</a:t>
            </a:r>
          </a:p>
          <a:p>
            <a:pPr marL="914400" lvl="1" indent="-457200">
              <a:lnSpc>
                <a:spcPct val="15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Transito accelerato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: </a:t>
            </a:r>
            <a:r>
              <a:rPr lang="it-IT" sz="2000" i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Loperamide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100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 400 microgrammi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/kg x 4 (30’ prima del 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pasto oltre il 1° mese),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Aumentare LCT o MCT per </a:t>
            </a:r>
            <a:r>
              <a:rPr lang="it-IT" sz="2000" dirty="0" err="1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os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.</a:t>
            </a:r>
          </a:p>
          <a:p>
            <a:pPr marL="914400" lvl="1" indent="-457200">
              <a:lnSpc>
                <a:spcPct val="15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Malassorbimento nutrienti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: latti speciali; se deficit enzimi pancreatici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  <a:sym typeface="Wingdings" pitchFamily="2" charset="2"/>
              </a:rPr>
              <a:t> terapia sostitutiva (Lipasi 1000 U/kg); se deplezione acidi biliari  terapia sostitutiva (UDCA 15 mg/kg)</a:t>
            </a:r>
            <a:endParaRPr lang="it-IT" sz="2000" dirty="0">
              <a:solidFill>
                <a:srgbClr val="FFFFFF"/>
              </a:solidFill>
              <a:latin typeface="Arial Rounded MT Bold"/>
              <a:ea typeface="Microsoft YaHei" pitchFamily="34" charset="-122"/>
            </a:endParaRPr>
          </a:p>
          <a:p>
            <a:pPr marL="914400" lvl="1" indent="-457200">
              <a:lnSpc>
                <a:spcPct val="15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Diarrea da acidi biliari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(aumento acidi biliari fecali): </a:t>
            </a:r>
            <a:r>
              <a:rPr lang="it-IT" sz="2000" dirty="0" err="1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Colestiramina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240 mg/kg/die</a:t>
            </a:r>
          </a:p>
          <a:p>
            <a:pPr marL="914400" lvl="1" indent="-457200">
              <a:lnSpc>
                <a:spcPct val="15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Overgrowth</a:t>
            </a:r>
            <a:r>
              <a:rPr lang="it-IT" sz="2000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batterico intestinale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(sospettare se 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distensione </a:t>
            </a:r>
            <a:r>
              <a:rPr lang="it-IT" sz="2000" dirty="0" err="1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addominale+diarrea+acidosi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D-lattica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in pz. Privo di ICV): cicli ripetuti di antibiotici per </a:t>
            </a:r>
            <a:r>
              <a:rPr lang="it-IT" sz="2000" dirty="0" err="1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os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(</a:t>
            </a:r>
            <a:r>
              <a:rPr lang="it-IT" sz="2000" dirty="0" err="1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Gentamicina,Mertonidazolo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,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ecc.)</a:t>
            </a:r>
          </a:p>
          <a:p>
            <a:pPr marL="914400" lvl="1" indent="-457200">
              <a:lnSpc>
                <a:spcPct val="15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Ipergastrinemia</a:t>
            </a:r>
            <a:r>
              <a:rPr lang="it-IT" sz="2000" dirty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(da resezione intestinale x circa 1 anno): </a:t>
            </a:r>
            <a:r>
              <a:rPr lang="it-IT" sz="2000" i="1" dirty="0" err="1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Ranitidina</a:t>
            </a:r>
            <a:r>
              <a:rPr lang="it-IT" sz="2000" dirty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5-10 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mg/kg/die</a:t>
            </a:r>
          </a:p>
          <a:p>
            <a:pPr marL="914400" lvl="1" indent="-457200">
              <a:lnSpc>
                <a:spcPct val="150000"/>
              </a:lnSpc>
              <a:buClr>
                <a:srgbClr val="000000"/>
              </a:buClr>
              <a:buSzPct val="100000"/>
              <a:buFont typeface="Calibri Light" pitchFamily="34" charset="0"/>
              <a:buAutoNum type="alphaLcParenR"/>
            </a:pPr>
            <a:r>
              <a:rPr lang="it-IT" sz="2000" dirty="0" smtClean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Promozione crescita intestinale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: </a:t>
            </a:r>
            <a:r>
              <a:rPr lang="it-IT" sz="2000" i="1" dirty="0" err="1" smtClean="0">
                <a:solidFill>
                  <a:srgbClr val="FF0000"/>
                </a:solidFill>
                <a:latin typeface="Arial Rounded MT Bold"/>
                <a:ea typeface="Microsoft YaHei" pitchFamily="34" charset="-122"/>
              </a:rPr>
              <a:t>Teduglutide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(</a:t>
            </a:r>
            <a:r>
              <a:rPr lang="it-IT" sz="2000" dirty="0" err="1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Growth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Factors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: </a:t>
            </a:r>
            <a:r>
              <a:rPr lang="it-IT" sz="2000" dirty="0" err="1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Glucagon</a:t>
            </a:r>
            <a:r>
              <a:rPr lang="it-IT" sz="2000" dirty="0" smtClean="0">
                <a:solidFill>
                  <a:srgbClr val="FFFFFF"/>
                </a:solidFill>
                <a:latin typeface="Arial Rounded MT Bold"/>
                <a:ea typeface="Microsoft YaHei" pitchFamily="34" charset="-122"/>
              </a:rPr>
              <a:t> Like Peptide 2 – GLP-2 analogo): approvato EMA &gt; 1 anno: 0,05 mg/kg/die SC</a:t>
            </a:r>
            <a:endParaRPr lang="it-IT" sz="2000" dirty="0">
              <a:solidFill>
                <a:srgbClr val="FFFFFF"/>
              </a:solidFill>
              <a:latin typeface="Arial Rounded MT Bold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0002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6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5638800" y="1701801"/>
            <a:ext cx="5761037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en-US" sz="2400" b="1" dirty="0">
                <a:solidFill>
                  <a:srgbClr val="FF0000"/>
                </a:solidFill>
                <a:cs typeface="Courier New" panose="02070309020205020404" pitchFamily="49" charset="0"/>
              </a:rPr>
              <a:t>CARDIOPATIE CIANOGENE</a:t>
            </a:r>
          </a:p>
          <a:p>
            <a:pPr marL="514350" indent="-514350" eaLnBrk="1" hangingPunct="1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it-IT" altLang="en-US" sz="2000" dirty="0">
                <a:cs typeface="Courier New" panose="02070309020205020404" pitchFamily="49" charset="0"/>
              </a:rPr>
              <a:t>&gt; DEFICIT DI CRESCITA</a:t>
            </a:r>
          </a:p>
          <a:p>
            <a:pPr marL="514350" indent="-514350" eaLnBrk="1" hangingPunct="1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it-IT" altLang="en-US" sz="2000" dirty="0">
                <a:cs typeface="Courier New" panose="02070309020205020404" pitchFamily="49" charset="0"/>
              </a:rPr>
              <a:t>DEFICIT SIMMETRICO</a:t>
            </a:r>
          </a:p>
          <a:p>
            <a:pPr marL="514350" indent="-514350" eaLnBrk="1" hangingPunct="1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it-IT" altLang="en-US" sz="2000" dirty="0">
                <a:cs typeface="Courier New" panose="02070309020205020404" pitchFamily="49" charset="0"/>
              </a:rPr>
              <a:t>CAUSE: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Courier New" panose="02070309020205020404" pitchFamily="49" charset="0"/>
              </a:rPr>
              <a:t>ELEVATO FABBISOGNO</a:t>
            </a:r>
          </a:p>
          <a:p>
            <a:pPr lvl="1" eaLnBrk="1" hangingPunct="1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en-US" sz="2000" dirty="0">
                <a:cs typeface="Courier New" panose="02070309020205020404" pitchFamily="49" charset="0"/>
              </a:rPr>
              <a:t>IPOSSIA CRONICA</a:t>
            </a:r>
            <a:endParaRPr lang="en-GB" altLang="en-US" sz="2000" dirty="0">
              <a:cs typeface="Courier New" panose="02070309020205020404" pitchFamily="49" charset="0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203201"/>
            <a:ext cx="2998787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2" name="Stella a 5 punte 1"/>
          <p:cNvSpPr/>
          <p:nvPr/>
        </p:nvSpPr>
        <p:spPr>
          <a:xfrm>
            <a:off x="2495551" y="2333626"/>
            <a:ext cx="144463" cy="14446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Stella a 5 punte 11"/>
          <p:cNvSpPr/>
          <p:nvPr/>
        </p:nvSpPr>
        <p:spPr>
          <a:xfrm>
            <a:off x="2495551" y="5157789"/>
            <a:ext cx="144463" cy="1428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40981" name="Gruppo 40980"/>
          <p:cNvGrpSpPr>
            <a:grpSpLocks/>
          </p:cNvGrpSpPr>
          <p:nvPr/>
        </p:nvGrpSpPr>
        <p:grpSpPr bwMode="auto">
          <a:xfrm>
            <a:off x="2587625" y="1125539"/>
            <a:ext cx="1492250" cy="4086225"/>
            <a:chOff x="1062960" y="1124744"/>
            <a:chExt cx="1492816" cy="4087457"/>
          </a:xfrm>
        </p:grpSpPr>
        <p:grpSp>
          <p:nvGrpSpPr>
            <p:cNvPr id="36871" name="Gruppo 40978"/>
            <p:cNvGrpSpPr>
              <a:grpSpLocks/>
            </p:cNvGrpSpPr>
            <p:nvPr/>
          </p:nvGrpSpPr>
          <p:grpSpPr bwMode="auto">
            <a:xfrm>
              <a:off x="1115616" y="3861048"/>
              <a:ext cx="1440160" cy="1351153"/>
              <a:chOff x="1115616" y="3861048"/>
              <a:chExt cx="1440160" cy="1351153"/>
            </a:xfrm>
          </p:grpSpPr>
          <p:sp>
            <p:nvSpPr>
              <p:cNvPr id="16" name="Stella a 5 punte 15"/>
              <p:cNvSpPr/>
              <p:nvPr/>
            </p:nvSpPr>
            <p:spPr>
              <a:xfrm>
                <a:off x="1331350" y="4653233"/>
                <a:ext cx="144517" cy="14450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7" name="Stella a 5 punte 16"/>
              <p:cNvSpPr/>
              <p:nvPr/>
            </p:nvSpPr>
            <p:spPr>
              <a:xfrm>
                <a:off x="1691848" y="4292761"/>
                <a:ext cx="144518" cy="14450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8" name="Stella a 5 punte 17"/>
              <p:cNvSpPr/>
              <p:nvPr/>
            </p:nvSpPr>
            <p:spPr>
              <a:xfrm>
                <a:off x="2052348" y="4076796"/>
                <a:ext cx="142929" cy="14450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9" name="Stella a 5 punte 18"/>
              <p:cNvSpPr/>
              <p:nvPr/>
            </p:nvSpPr>
            <p:spPr>
              <a:xfrm>
                <a:off x="2411259" y="3860831"/>
                <a:ext cx="144517" cy="14450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22" name="Connettore 1 21"/>
              <p:cNvCxnSpPr>
                <a:stCxn id="12" idx="4"/>
                <a:endCxn id="16" idx="2"/>
              </p:cNvCxnSpPr>
              <p:nvPr/>
            </p:nvCxnSpPr>
            <p:spPr>
              <a:xfrm flipV="1">
                <a:off x="1115368" y="4797738"/>
                <a:ext cx="242979" cy="4144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>
                <a:stCxn id="16" idx="2"/>
              </p:cNvCxnSpPr>
              <p:nvPr/>
            </p:nvCxnSpPr>
            <p:spPr>
              <a:xfrm flipV="1">
                <a:off x="1358347" y="4364221"/>
                <a:ext cx="397026" cy="43351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>
                <a:endCxn id="18" idx="4"/>
              </p:cNvCxnSpPr>
              <p:nvPr/>
            </p:nvCxnSpPr>
            <p:spPr>
              <a:xfrm flipV="1">
                <a:off x="1728375" y="4132376"/>
                <a:ext cx="466902" cy="27789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V="1">
                <a:off x="2130165" y="3944994"/>
                <a:ext cx="360500" cy="21596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872" name="Gruppo 40979"/>
            <p:cNvGrpSpPr>
              <a:grpSpLocks/>
            </p:cNvGrpSpPr>
            <p:nvPr/>
          </p:nvGrpSpPr>
          <p:grpSpPr bwMode="auto">
            <a:xfrm>
              <a:off x="1062960" y="1124744"/>
              <a:ext cx="1492816" cy="1261813"/>
              <a:chOff x="1062960" y="1124744"/>
              <a:chExt cx="1492816" cy="1261813"/>
            </a:xfrm>
          </p:grpSpPr>
          <p:sp>
            <p:nvSpPr>
              <p:cNvPr id="11" name="Stella a 5 punte 10"/>
              <p:cNvSpPr/>
              <p:nvPr/>
            </p:nvSpPr>
            <p:spPr>
              <a:xfrm>
                <a:off x="1331350" y="1917145"/>
                <a:ext cx="144517" cy="14450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3" name="Stella a 5 punte 12"/>
              <p:cNvSpPr/>
              <p:nvPr/>
            </p:nvSpPr>
            <p:spPr>
              <a:xfrm>
                <a:off x="1691848" y="1556674"/>
                <a:ext cx="144518" cy="14450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4" name="Stella a 5 punte 13"/>
              <p:cNvSpPr/>
              <p:nvPr/>
            </p:nvSpPr>
            <p:spPr>
              <a:xfrm>
                <a:off x="2052348" y="1340709"/>
                <a:ext cx="142929" cy="14450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5" name="Stella a 5 punte 14"/>
              <p:cNvSpPr/>
              <p:nvPr/>
            </p:nvSpPr>
            <p:spPr>
              <a:xfrm>
                <a:off x="2411259" y="1124744"/>
                <a:ext cx="144517" cy="144506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38" name="Connettore 1 37"/>
              <p:cNvCxnSpPr/>
              <p:nvPr/>
            </p:nvCxnSpPr>
            <p:spPr>
              <a:xfrm flipV="1">
                <a:off x="1062960" y="2044183"/>
                <a:ext cx="309680" cy="34300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1 38"/>
              <p:cNvCxnSpPr/>
              <p:nvPr/>
            </p:nvCxnSpPr>
            <p:spPr>
              <a:xfrm flipV="1">
                <a:off x="1437752" y="1658305"/>
                <a:ext cx="314444" cy="31918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 flipV="1">
                <a:off x="1755373" y="1410580"/>
                <a:ext cx="411319" cy="24931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/>
              <p:nvPr/>
            </p:nvCxnSpPr>
            <p:spPr>
              <a:xfrm flipV="1">
                <a:off x="2126988" y="1210495"/>
                <a:ext cx="358911" cy="21596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08651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5494338" y="1833563"/>
            <a:ext cx="576103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it-IT" altLang="en-US" sz="2400" b="1" dirty="0">
                <a:solidFill>
                  <a:srgbClr val="FF0000"/>
                </a:solidFill>
                <a:cs typeface="Courier New" panose="02070309020205020404" pitchFamily="49" charset="0"/>
              </a:rPr>
              <a:t>CARDIOPATIE NON CIANOGENE</a:t>
            </a:r>
          </a:p>
          <a:p>
            <a:pPr marL="514350" indent="-514350" eaLnBrk="1" hangingPunct="1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it-IT" altLang="en-US" sz="2000" dirty="0">
                <a:cs typeface="Courier New" panose="02070309020205020404" pitchFamily="49" charset="0"/>
              </a:rPr>
              <a:t>&lt; DEFICIT DI CRESCITA</a:t>
            </a:r>
          </a:p>
          <a:p>
            <a:pPr marL="514350" indent="-514350" eaLnBrk="1" hangingPunct="1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it-IT" altLang="en-US" sz="2000" dirty="0">
                <a:cs typeface="Courier New" panose="02070309020205020404" pitchFamily="49" charset="0"/>
              </a:rPr>
              <a:t>DEFICIT ASIMMETRICO</a:t>
            </a:r>
          </a:p>
          <a:p>
            <a:pPr marL="514350" indent="-514350" eaLnBrk="1" hangingPunct="1">
              <a:lnSpc>
                <a:spcPct val="200000"/>
              </a:lnSpc>
              <a:spcBef>
                <a:spcPct val="0"/>
              </a:spcBef>
              <a:buFont typeface="+mj-lt"/>
              <a:buAutoNum type="romanUcPeriod"/>
            </a:pPr>
            <a:r>
              <a:rPr lang="it-IT" altLang="en-US" sz="2000" dirty="0">
                <a:cs typeface="Courier New" panose="02070309020205020404" pitchFamily="49" charset="0"/>
              </a:rPr>
              <a:t>MAGGIOR COMPROMISSIONE DEL PESO</a:t>
            </a:r>
            <a:endParaRPr lang="en-GB" altLang="en-US" sz="2000" dirty="0">
              <a:cs typeface="Courier New" panose="02070309020205020404" pitchFamily="49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203201"/>
            <a:ext cx="2998787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2" name="Stella a 5 punte 1"/>
          <p:cNvSpPr/>
          <p:nvPr/>
        </p:nvSpPr>
        <p:spPr>
          <a:xfrm>
            <a:off x="2495551" y="2333626"/>
            <a:ext cx="144463" cy="14446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Stella a 5 punte 11"/>
          <p:cNvSpPr/>
          <p:nvPr/>
        </p:nvSpPr>
        <p:spPr>
          <a:xfrm>
            <a:off x="2495551" y="5157789"/>
            <a:ext cx="144463" cy="1428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5" name="Gruppo 24"/>
          <p:cNvGrpSpPr>
            <a:grpSpLocks/>
          </p:cNvGrpSpPr>
          <p:nvPr/>
        </p:nvGrpSpPr>
        <p:grpSpPr bwMode="auto">
          <a:xfrm>
            <a:off x="2605089" y="735013"/>
            <a:ext cx="1474787" cy="4476750"/>
            <a:chOff x="1081417" y="735563"/>
            <a:chExt cx="1474359" cy="4476638"/>
          </a:xfrm>
        </p:grpSpPr>
        <p:grpSp>
          <p:nvGrpSpPr>
            <p:cNvPr id="38919" name="Gruppo 22"/>
            <p:cNvGrpSpPr>
              <a:grpSpLocks/>
            </p:cNvGrpSpPr>
            <p:nvPr/>
          </p:nvGrpSpPr>
          <p:grpSpPr bwMode="auto">
            <a:xfrm>
              <a:off x="1115616" y="3573016"/>
              <a:ext cx="1440160" cy="1639185"/>
              <a:chOff x="1115616" y="3861048"/>
              <a:chExt cx="1440160" cy="1351153"/>
            </a:xfrm>
          </p:grpSpPr>
          <p:sp>
            <p:nvSpPr>
              <p:cNvPr id="16" name="Stella a 5 punte 15"/>
              <p:cNvSpPr/>
              <p:nvPr/>
            </p:nvSpPr>
            <p:spPr>
              <a:xfrm>
                <a:off x="1332169" y="4653464"/>
                <a:ext cx="144420" cy="14393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7" name="Stella a 5 punte 16"/>
              <p:cNvSpPr/>
              <p:nvPr/>
            </p:nvSpPr>
            <p:spPr>
              <a:xfrm>
                <a:off x="1692427" y="4292313"/>
                <a:ext cx="144421" cy="14393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8" name="Stella a 5 punte 17"/>
              <p:cNvSpPr/>
              <p:nvPr/>
            </p:nvSpPr>
            <p:spPr>
              <a:xfrm>
                <a:off x="2052685" y="4076408"/>
                <a:ext cx="142834" cy="14393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9" name="Stella a 5 punte 18"/>
              <p:cNvSpPr/>
              <p:nvPr/>
            </p:nvSpPr>
            <p:spPr>
              <a:xfrm>
                <a:off x="2411356" y="3860502"/>
                <a:ext cx="144420" cy="14393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22" name="Connettore 1 21"/>
              <p:cNvCxnSpPr>
                <a:stCxn id="12" idx="4"/>
                <a:endCxn id="16" idx="2"/>
              </p:cNvCxnSpPr>
              <p:nvPr/>
            </p:nvCxnSpPr>
            <p:spPr>
              <a:xfrm flipV="1">
                <a:off x="1116332" y="4797401"/>
                <a:ext cx="242817" cy="41480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1 23"/>
              <p:cNvCxnSpPr>
                <a:stCxn id="16" idx="2"/>
              </p:cNvCxnSpPr>
              <p:nvPr/>
            </p:nvCxnSpPr>
            <p:spPr>
              <a:xfrm flipV="1">
                <a:off x="1359148" y="4364282"/>
                <a:ext cx="396760" cy="43311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1 25"/>
              <p:cNvCxnSpPr>
                <a:endCxn id="18" idx="4"/>
              </p:cNvCxnSpPr>
              <p:nvPr/>
            </p:nvCxnSpPr>
            <p:spPr>
              <a:xfrm flipV="1">
                <a:off x="1728929" y="4131366"/>
                <a:ext cx="466590" cy="27871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1 27"/>
              <p:cNvCxnSpPr/>
              <p:nvPr/>
            </p:nvCxnSpPr>
            <p:spPr>
              <a:xfrm flipV="1">
                <a:off x="2130449" y="3945556"/>
                <a:ext cx="360258" cy="21590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20" name="Gruppo 20"/>
            <p:cNvGrpSpPr>
              <a:grpSpLocks/>
            </p:cNvGrpSpPr>
            <p:nvPr/>
          </p:nvGrpSpPr>
          <p:grpSpPr bwMode="auto">
            <a:xfrm>
              <a:off x="1081417" y="735563"/>
              <a:ext cx="1474359" cy="1644585"/>
              <a:chOff x="1081417" y="735563"/>
              <a:chExt cx="1474359" cy="1644585"/>
            </a:xfrm>
          </p:grpSpPr>
          <p:sp>
            <p:nvSpPr>
              <p:cNvPr id="11" name="Stella a 5 punte 10"/>
              <p:cNvSpPr/>
              <p:nvPr/>
            </p:nvSpPr>
            <p:spPr>
              <a:xfrm>
                <a:off x="1332169" y="1834086"/>
                <a:ext cx="142834" cy="144458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3" name="Stella a 5 punte 12"/>
              <p:cNvSpPr/>
              <p:nvPr/>
            </p:nvSpPr>
            <p:spPr>
              <a:xfrm>
                <a:off x="1692427" y="1413408"/>
                <a:ext cx="142834" cy="142871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4" name="Stella a 5 punte 13"/>
              <p:cNvSpPr/>
              <p:nvPr/>
            </p:nvSpPr>
            <p:spPr>
              <a:xfrm>
                <a:off x="2051098" y="1053055"/>
                <a:ext cx="144421" cy="144458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5" name="Stella a 5 punte 14"/>
              <p:cNvSpPr/>
              <p:nvPr/>
            </p:nvSpPr>
            <p:spPr>
              <a:xfrm>
                <a:off x="2411356" y="735563"/>
                <a:ext cx="144420" cy="144458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38" name="Connettore 1 37"/>
              <p:cNvCxnSpPr/>
              <p:nvPr/>
            </p:nvCxnSpPr>
            <p:spPr>
              <a:xfrm flipV="1">
                <a:off x="1081417" y="1970607"/>
                <a:ext cx="285667" cy="40956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1 39"/>
              <p:cNvCxnSpPr/>
              <p:nvPr/>
            </p:nvCxnSpPr>
            <p:spPr>
              <a:xfrm flipV="1">
                <a:off x="1773366" y="1183227"/>
                <a:ext cx="325343" cy="28891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1 40"/>
              <p:cNvCxnSpPr>
                <a:endCxn id="15" idx="2"/>
              </p:cNvCxnSpPr>
              <p:nvPr/>
            </p:nvCxnSpPr>
            <p:spPr>
              <a:xfrm flipV="1">
                <a:off x="2124101" y="880021"/>
                <a:ext cx="315821" cy="24446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1 28"/>
              <p:cNvCxnSpPr/>
              <p:nvPr/>
            </p:nvCxnSpPr>
            <p:spPr>
              <a:xfrm flipV="1">
                <a:off x="1403585" y="1489606"/>
                <a:ext cx="360258" cy="40956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32279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902278" y="2062741"/>
            <a:ext cx="46037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200000"/>
              </a:lnSpc>
              <a:defRPr/>
            </a:pPr>
            <a:r>
              <a:rPr lang="it-IT" altLang="en-US" sz="2000" b="1" dirty="0">
                <a:solidFill>
                  <a:srgbClr val="FF0000"/>
                </a:solidFill>
                <a:latin typeface="+mn-lt"/>
                <a:cs typeface="Courier New" pitchFamily="49" charset="0"/>
              </a:rPr>
              <a:t>SEQUELE A BREVE TERMINE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Courier New" pitchFamily="49" charset="0"/>
              </a:rPr>
              <a:t>IPER-CATABOLISMO durante lo stress chirurgico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Courier New" pitchFamily="49" charset="0"/>
              </a:rPr>
              <a:t>RALLENTATA RIPARAZIONE TISSUTALE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Courier New" pitchFamily="49" charset="0"/>
              </a:rPr>
              <a:t>DISFUNZIONE MIOCARDICA 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Courier New" pitchFamily="49" charset="0"/>
              </a:rPr>
              <a:t>COMPLICANZE POST-OPERATORIE</a:t>
            </a:r>
            <a:endParaRPr lang="en-GB" altLang="en-US" sz="2000" dirty="0">
              <a:solidFill>
                <a:srgbClr val="000000"/>
              </a:solidFill>
              <a:latin typeface="+mn-lt"/>
              <a:cs typeface="Courier New" pitchFamily="49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11451" y="507356"/>
            <a:ext cx="7345363" cy="46166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400" b="1" dirty="0">
                <a:solidFill>
                  <a:srgbClr val="FFFFFF"/>
                </a:solidFill>
                <a:latin typeface="+mn-lt"/>
                <a:ea typeface="Verdana" pitchFamily="34" charset="0"/>
                <a:cs typeface="Courier New" pitchFamily="49" charset="0"/>
              </a:rPr>
              <a:t>MALNUTRIZIONE E RITARDO DI CRESCITA: SEQUELE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99696" y="2062741"/>
            <a:ext cx="44069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lnSpc>
                <a:spcPct val="200000"/>
              </a:lnSpc>
              <a:defRPr/>
            </a:pPr>
            <a:r>
              <a:rPr lang="it-IT" altLang="en-US" sz="2000" b="1" dirty="0">
                <a:solidFill>
                  <a:srgbClr val="FF0000"/>
                </a:solidFill>
                <a:latin typeface="+mn-lt"/>
                <a:cs typeface="Courier New" pitchFamily="49" charset="0"/>
              </a:rPr>
              <a:t>SEQUELE A LUNGO TERMINE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Courier New" pitchFamily="49" charset="0"/>
              </a:rPr>
              <a:t>DISTURBI SFERA COMPORTAMENTALE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  <a:defRPr/>
            </a:pPr>
            <a:r>
              <a:rPr lang="it-IT" altLang="en-US" sz="2000" dirty="0">
                <a:solidFill>
                  <a:srgbClr val="000000"/>
                </a:solidFill>
                <a:latin typeface="+mn-lt"/>
                <a:cs typeface="Courier New" pitchFamily="49" charset="0"/>
              </a:rPr>
              <a:t>DEFICIT ATTENZIONE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  <a:defRPr/>
            </a:pPr>
            <a:r>
              <a:rPr lang="it-IT" altLang="en-US" sz="2000" b="1" i="1" dirty="0">
                <a:solidFill>
                  <a:srgbClr val="000000"/>
                </a:solidFill>
                <a:latin typeface="+mn-lt"/>
                <a:cs typeface="Courier New" pitchFamily="49" charset="0"/>
              </a:rPr>
              <a:t>DEFICIT NEUROSVILUPPO</a:t>
            </a:r>
            <a:endParaRPr lang="en-GB" altLang="en-US" sz="2000" b="1" i="1" dirty="0">
              <a:solidFill>
                <a:srgbClr val="000000"/>
              </a:solidFill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11451" y="508001"/>
            <a:ext cx="7345363" cy="4603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400" b="1" dirty="0">
                <a:solidFill>
                  <a:srgbClr val="FFFFFF"/>
                </a:solidFill>
                <a:latin typeface="+mn-lt"/>
                <a:ea typeface="Verdana" pitchFamily="34" charset="0"/>
                <a:cs typeface="Courier New" pitchFamily="49" charset="0"/>
              </a:rPr>
              <a:t>TARGET DI CRESCITA: ?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66952"/>
              </p:ext>
            </p:extLst>
          </p:nvPr>
        </p:nvGraphicFramePr>
        <p:xfrm>
          <a:off x="3048000" y="1017588"/>
          <a:ext cx="6096000" cy="5364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914392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002060"/>
                          </a:solidFill>
                        </a:rPr>
                        <a:t>Età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0000"/>
                          </a:solidFill>
                        </a:rPr>
                        <a:t>Incremento</a:t>
                      </a:r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</a:rPr>
                        <a:t> ponderale</a:t>
                      </a:r>
                    </a:p>
                    <a:p>
                      <a:pPr algn="ctr"/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</a:rPr>
                        <a:t>(g/die)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rgbClr val="FF0000"/>
                          </a:solidFill>
                        </a:rPr>
                        <a:t>Incremento staturale</a:t>
                      </a:r>
                    </a:p>
                    <a:p>
                      <a:pPr algn="ctr"/>
                      <a:r>
                        <a:rPr lang="it-IT" sz="1800" dirty="0" smtClean="0">
                          <a:solidFill>
                            <a:srgbClr val="FF0000"/>
                          </a:solidFill>
                        </a:rPr>
                        <a:t>(cm/mese)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b="1" i="1" dirty="0" smtClean="0">
                          <a:solidFill>
                            <a:srgbClr val="FF0000"/>
                          </a:solidFill>
                        </a:rPr>
                        <a:t>Neonati (EG)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31 WKS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24</a:t>
                      </a:r>
                      <a:endParaRPr lang="en-US" sz="1800" dirty="0"/>
                    </a:p>
                  </a:txBody>
                  <a:tcPr marT="45717" marB="45717"/>
                </a:tc>
                <a:tc rowSpan="3">
                  <a:txBody>
                    <a:bodyPr/>
                    <a:lstStyle/>
                    <a:p>
                      <a:pPr algn="ctr"/>
                      <a:endParaRPr lang="it-IT" sz="1800" dirty="0" smtClean="0"/>
                    </a:p>
                    <a:p>
                      <a:pPr algn="ctr"/>
                      <a:r>
                        <a:rPr lang="it-IT" sz="1800" dirty="0" smtClean="0"/>
                        <a:t>3,2-4,4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34 WKS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35</a:t>
                      </a:r>
                      <a:endParaRPr lang="en-US" sz="1800" dirty="0"/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&gt; 36 WKS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30</a:t>
                      </a:r>
                      <a:endParaRPr lang="en-US" sz="1800" dirty="0"/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b="1" i="1" dirty="0" smtClean="0">
                          <a:solidFill>
                            <a:srgbClr val="FF0000"/>
                          </a:solidFill>
                        </a:rPr>
                        <a:t>Lattanti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0-3 mesi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25-35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2,6-3,5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4-6</a:t>
                      </a:r>
                      <a:r>
                        <a:rPr lang="it-IT" sz="1800" baseline="0" dirty="0" smtClean="0"/>
                        <a:t> mesi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15-21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1,6-2,5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7-12 mesi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10-13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1,2-1,7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dirty="0" smtClean="0">
                          <a:solidFill>
                            <a:srgbClr val="FF0000"/>
                          </a:solidFill>
                        </a:rPr>
                        <a:t>Bambini</a:t>
                      </a:r>
                      <a:endParaRPr lang="en-US" sz="1800" b="1" i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r>
                        <a:rPr lang="it-IT" sz="1800" dirty="0" smtClean="0"/>
                        <a:t>1-3 anni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4-10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0,7-1,1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/>
                        <a:t>4-6 anni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5-8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0,5-0,8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370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/>
                        <a:t>7-10 anni</a:t>
                      </a:r>
                      <a:endParaRPr lang="en-US" sz="18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5-12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0,4-0,6</a:t>
                      </a:r>
                      <a:endParaRPr lang="en-US" sz="1800" dirty="0"/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4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3240088" y="2133600"/>
            <a:ext cx="56880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Inadeguato intake nutrizionale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Ipermetabolismo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Problematiche Gastrointestinali 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Problematiche perioperatorie e «non cardiache»</a:t>
            </a:r>
            <a:endParaRPr lang="en-GB" alt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</p:spTree>
    <p:extLst>
      <p:ext uri="{BB962C8B-B14F-4D97-AF65-F5344CB8AC3E}">
        <p14:creationId xmlns:p14="http://schemas.microsoft.com/office/powerpoint/2010/main" val="19749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3216275" y="2058989"/>
            <a:ext cx="55435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Inadeguato </a:t>
            </a:r>
            <a:r>
              <a:rPr lang="it-IT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intake</a:t>
            </a:r>
            <a:r>
              <a:rPr lang="it-IT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nutrizionale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Ipermetabolismo</a:t>
            </a:r>
            <a:endParaRPr lang="it-IT" alt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Problematiche Gastrointestinali 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Problematiche </a:t>
            </a:r>
            <a:r>
              <a:rPr lang="it-IT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perioperatorie</a:t>
            </a:r>
            <a:r>
              <a:rPr lang="it-IT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e «non cardiache»</a:t>
            </a:r>
            <a:endParaRPr lang="en-GB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</p:spTree>
    <p:extLst>
      <p:ext uri="{BB962C8B-B14F-4D97-AF65-F5344CB8AC3E}">
        <p14:creationId xmlns:p14="http://schemas.microsoft.com/office/powerpoint/2010/main" val="1650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1703389" y="1196975"/>
            <a:ext cx="8713787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4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Ipermetabolismo:</a:t>
            </a:r>
            <a:r>
              <a:rPr lang="it-IT" altLang="en-US" sz="24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</a:t>
            </a:r>
            <a:r>
              <a:rPr lang="it-IT" altLang="en-US" sz="24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fabbisogno calorico</a:t>
            </a:r>
            <a:r>
              <a:rPr lang="it-IT" altLang="en-US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(30-50%)</a:t>
            </a:r>
            <a:r>
              <a:rPr lang="it-IT" altLang="en-US" sz="16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insufficienza cardiaca (PDA, HLHS, RVAPT, CoA, DIV)→ IPERTROFIA CARDIACA (consuma 1/3 vs 1/10 dell’ O2 totale → elevato BMR (max X 5)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 </a:t>
            </a: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Temperatura Basale, Infezioni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</a:t>
            </a: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</a:t>
            </a: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Catecolamine (stress, inadeguata sedazione, terapia) → </a:t>
            </a:r>
            <a:r>
              <a:rPr lang="it-IT" altLang="en-US" sz="20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 </a:t>
            </a: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ossidazione AG, alterato metabolismo glucidico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t-IT" altLang="en-US" sz="2000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</p:spTree>
    <p:extLst>
      <p:ext uri="{BB962C8B-B14F-4D97-AF65-F5344CB8AC3E}">
        <p14:creationId xmlns:p14="http://schemas.microsoft.com/office/powerpoint/2010/main" val="28643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1774825" y="1130301"/>
            <a:ext cx="87137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4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Problematiche gastrointastinali: 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Malassorbimento</a:t>
            </a:r>
            <a:r>
              <a:rPr lang="it-IT" altLang="en-US">
                <a:latin typeface="Courier New" panose="02070309020205020404" pitchFamily="49" charset="0"/>
                <a:cs typeface="Courier New" panose="02070309020205020404" pitchFamily="49" charset="0"/>
              </a:rPr>
              <a:t>: edema intestinale (sovraccarico destro)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Ipossia cronica intestinale </a:t>
            </a:r>
            <a:r>
              <a:rPr lang="it-IT" altLang="en-US">
                <a:latin typeface="Courier New" panose="02070309020205020404" pitchFamily="49" charset="0"/>
                <a:cs typeface="Courier New" panose="02070309020205020404" pitchFamily="49" charset="0"/>
              </a:rPr>
              <a:t>(ipoperfusione, ipossia, anemia) → </a:t>
            </a:r>
            <a:r>
              <a:rPr lang="it-IT" altLang="en-US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</a:t>
            </a:r>
            <a:r>
              <a:rPr lang="it-IT" altLang="en-US">
                <a:latin typeface="Courier New" panose="02070309020205020404" pitchFamily="49" charset="0"/>
                <a:cs typeface="Courier New" panose="02070309020205020404" pitchFamily="49" charset="0"/>
              </a:rPr>
              <a:t> rischio di </a:t>
            </a:r>
            <a:r>
              <a:rPr lang="it-IT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NEC</a:t>
            </a:r>
            <a:r>
              <a:rPr lang="it-IT" altLang="en-US">
                <a:latin typeface="Courier New" panose="02070309020205020404" pitchFamily="49" charset="0"/>
                <a:cs typeface="Courier New" panose="02070309020205020404" pitchFamily="49" charset="0"/>
              </a:rPr>
              <a:t>, dismotilità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Reflusso Gastroesofageo 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b="1">
                <a:latin typeface="Courier New" panose="02070309020205020404" pitchFamily="49" charset="0"/>
                <a:cs typeface="Courier New" panose="02070309020205020404" pitchFamily="49" charset="0"/>
              </a:rPr>
              <a:t>Difficoltà suzione/deglutizione: </a:t>
            </a:r>
            <a:r>
              <a:rPr lang="it-IT" altLang="en-US">
                <a:latin typeface="Courier New" panose="02070309020205020404" pitchFamily="49" charset="0"/>
                <a:cs typeface="Courier New" panose="02070309020205020404" pitchFamily="49" charset="0"/>
              </a:rPr>
              <a:t>paralisi corde vocali (30% Norwood), disunzione deglutitoria (50% Norwood) -&gt; fino al 22% persistenti a 2 anni di età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it-IT" altLang="en-US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</p:spTree>
    <p:extLst>
      <p:ext uri="{BB962C8B-B14F-4D97-AF65-F5344CB8AC3E}">
        <p14:creationId xmlns:p14="http://schemas.microsoft.com/office/powerpoint/2010/main" val="17157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73" y="1219200"/>
            <a:ext cx="3613221" cy="5094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63" y="2855973"/>
            <a:ext cx="5497800" cy="79506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84261" y="3895907"/>
            <a:ext cx="61854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NEONATO CON BRONCODISPLASIA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NEONATO CON MALATTIA RENALE CRONICA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NEONATO CON DEFICIT NEUROLOGICO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NEONATO CON RESEZIONE INTESTINALE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NEONATO CARDIOPATICO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……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2"/>
          <a:stretch>
            <a:fillRect/>
          </a:stretch>
        </p:blipFill>
        <p:spPr bwMode="auto">
          <a:xfrm>
            <a:off x="2057401" y="1295401"/>
            <a:ext cx="8124825" cy="4905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60488"/>
            <a:ext cx="20574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2057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008439" y="2276476"/>
            <a:ext cx="4440237" cy="2297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</a:rPr>
              <a:t>IPOPERFUSIONE INTESTINALE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FF0000"/>
                </a:solidFill>
              </a:rPr>
              <a:t>&lt; 7 GG vs 2-4 SETTIMANE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FF0000"/>
                </a:solidFill>
              </a:rPr>
              <a:t>&gt;&gt; IN CARDIOPATIE MONOVENTRICOLARI (FINO A 20% IN HLHS)</a:t>
            </a:r>
          </a:p>
        </p:txBody>
      </p:sp>
    </p:spTree>
    <p:extLst>
      <p:ext uri="{BB962C8B-B14F-4D97-AF65-F5344CB8AC3E}">
        <p14:creationId xmlns:p14="http://schemas.microsoft.com/office/powerpoint/2010/main" val="7198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3"/>
          <p:cNvSpPr txBox="1">
            <a:spLocks noChangeArrowheads="1"/>
          </p:cNvSpPr>
          <p:nvPr/>
        </p:nvSpPr>
        <p:spPr bwMode="auto">
          <a:xfrm>
            <a:off x="1631951" y="1062039"/>
            <a:ext cx="87852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Problematiche «non cardiache» e perioperatorie </a:t>
            </a:r>
            <a:endParaRPr lang="en-GB" altLang="en-US" sz="20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Sindromi (Trisomia 13, 18, 21, S. di Turner, S. di Di George, S. di Williams, S. di Noonan)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Farmaci</a:t>
            </a:r>
          </a:p>
          <a:p>
            <a:pPr lvl="1"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pneuomotorace, chilotorace, infuffcienza renale,…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  <p:pic>
        <p:nvPicPr>
          <p:cNvPr id="50180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4217989"/>
            <a:ext cx="2381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4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3240088" y="2133600"/>
            <a:ext cx="56880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Inadeguato intake nutrizionale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Ipermetabolismo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Problematiche Gastrointestinali </a:t>
            </a:r>
          </a:p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Problematiche perioperatorie e «non cardiache»</a:t>
            </a:r>
            <a:endParaRPr lang="en-GB" alt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</p:spTree>
    <p:extLst>
      <p:ext uri="{BB962C8B-B14F-4D97-AF65-F5344CB8AC3E}">
        <p14:creationId xmlns:p14="http://schemas.microsoft.com/office/powerpoint/2010/main" val="28407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3"/>
          <p:cNvSpPr txBox="1">
            <a:spLocks noChangeArrowheads="1"/>
          </p:cNvSpPr>
          <p:nvPr/>
        </p:nvSpPr>
        <p:spPr bwMode="auto">
          <a:xfrm>
            <a:off x="1847851" y="1062038"/>
            <a:ext cx="7993063" cy="427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Inadeguato intake nutrizionale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Quali apporti?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Nutrizione parenterale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Restrizione idrica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sz="20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Nutrizione enterale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«Intolleranza» alimentare </a:t>
            </a:r>
            <a:r>
              <a:rPr lang="it-IT" altLang="en-US" sz="320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↔</a:t>
            </a: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altLang="en-US" sz="2000">
                <a:latin typeface="Courier New" panose="02070309020205020404" pitchFamily="49" charset="0"/>
                <a:cs typeface="Courier New" panose="02070309020205020404" pitchFamily="49" charset="0"/>
              </a:rPr>
              <a:t>paura della NEC</a:t>
            </a:r>
          </a:p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altLang="en-US" sz="2000" b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</p:spTree>
    <p:extLst>
      <p:ext uri="{BB962C8B-B14F-4D97-AF65-F5344CB8AC3E}">
        <p14:creationId xmlns:p14="http://schemas.microsoft.com/office/powerpoint/2010/main" val="9336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3"/>
          <p:cNvSpPr txBox="1">
            <a:spLocks noChangeArrowheads="1"/>
          </p:cNvSpPr>
          <p:nvPr/>
        </p:nvSpPr>
        <p:spPr bwMode="auto">
          <a:xfrm>
            <a:off x="1847851" y="1473200"/>
            <a:ext cx="79930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en-US" sz="2000" b="1">
                <a:latin typeface="Courier New" panose="02070309020205020404" pitchFamily="49" charset="0"/>
                <a:cs typeface="Courier New" panose="02070309020205020404" pitchFamily="49" charset="0"/>
              </a:rPr>
              <a:t>Quali apporti?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33713" y="476251"/>
            <a:ext cx="6100762" cy="523875"/>
          </a:xfrm>
          <a:prstGeom prst="rect">
            <a:avLst/>
          </a:prstGeom>
          <a:solidFill>
            <a:srgbClr val="0070C0"/>
          </a:solidFill>
          <a:ln w="63500">
            <a:noFill/>
            <a:prstDash val="sysDot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  <a:ea typeface="Verdana" pitchFamily="34" charset="0"/>
                <a:cs typeface="Courier New" pitchFamily="49" charset="0"/>
              </a:rPr>
              <a:t>Scarso accrescimento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47998"/>
              </p:ext>
            </p:extLst>
          </p:nvPr>
        </p:nvGraphicFramePr>
        <p:xfrm>
          <a:off x="2495551" y="2492375"/>
          <a:ext cx="6913563" cy="2297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521"/>
                <a:gridCol w="2304521"/>
                <a:gridCol w="2304521"/>
              </a:tblGrid>
              <a:tr h="73161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1" marR="91451" marT="45726" marB="457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chemeClr val="bg1"/>
                          </a:solidFill>
                        </a:rPr>
                        <a:t>ENERGIA</a:t>
                      </a:r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aseline="0" dirty="0" smtClean="0">
                          <a:solidFill>
                            <a:schemeClr val="bg1"/>
                          </a:solidFill>
                        </a:rPr>
                        <a:t>kcal/kg/die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51" marR="91451" marT="45726" marB="457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>
                          <a:solidFill>
                            <a:schemeClr val="bg1"/>
                          </a:solidFill>
                        </a:rPr>
                        <a:t>PROTEINE</a:t>
                      </a:r>
                      <a:endParaRPr lang="en-US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>
                          <a:solidFill>
                            <a:schemeClr val="bg1"/>
                          </a:solidFill>
                        </a:rPr>
                        <a:t>g/kg/die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51" marR="91451" marT="45726" marB="45726"/>
                </a:tc>
              </a:tr>
              <a:tr h="78274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CARDIOPATCO </a:t>
                      </a:r>
                    </a:p>
                    <a:p>
                      <a:pPr algn="ctr"/>
                      <a:r>
                        <a:rPr lang="it-IT" sz="1800" b="1" dirty="0" smtClean="0"/>
                        <a:t>A TERMINE</a:t>
                      </a:r>
                      <a:endParaRPr lang="en-US" sz="1800" b="1" dirty="0"/>
                    </a:p>
                  </a:txBody>
                  <a:tcPr marL="91451" marR="91451" marT="45726" marB="457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130-150</a:t>
                      </a:r>
                      <a:endParaRPr lang="en-US" sz="2400" dirty="0" smtClean="0"/>
                    </a:p>
                  </a:txBody>
                  <a:tcPr marL="91451" marR="91451" marT="45726" marB="457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2-3</a:t>
                      </a:r>
                      <a:endParaRPr lang="en-US" sz="2400" dirty="0"/>
                    </a:p>
                  </a:txBody>
                  <a:tcPr marL="91451" marR="91451" marT="45726" marB="45726"/>
                </a:tc>
              </a:tr>
              <a:tr h="782748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CARDIOPATICO </a:t>
                      </a:r>
                      <a:r>
                        <a:rPr lang="it-IT" sz="1800" b="1" dirty="0" smtClean="0"/>
                        <a:t>PRETERMINE</a:t>
                      </a:r>
                      <a:endParaRPr lang="en-US" sz="1800" b="1" dirty="0"/>
                    </a:p>
                  </a:txBody>
                  <a:tcPr marL="91451" marR="91451" marT="45726" marB="457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175-180</a:t>
                      </a:r>
                      <a:endParaRPr lang="en-US" sz="2400" dirty="0" smtClean="0"/>
                    </a:p>
                  </a:txBody>
                  <a:tcPr marL="91451" marR="91451" marT="45726" marB="4572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 smtClean="0"/>
                        <a:t>3,5-4</a:t>
                      </a:r>
                      <a:endParaRPr lang="en-US" sz="2400" dirty="0"/>
                    </a:p>
                  </a:txBody>
                  <a:tcPr marL="91451" marR="91451" marT="45726" marB="45726"/>
                </a:tc>
              </a:tr>
            </a:tbl>
          </a:graphicData>
        </a:graphic>
      </p:graphicFrame>
      <p:sp>
        <p:nvSpPr>
          <p:cNvPr id="54294" name="CasellaDiTesto 4"/>
          <p:cNvSpPr txBox="1">
            <a:spLocks noChangeArrowheads="1"/>
          </p:cNvSpPr>
          <p:nvPr/>
        </p:nvSpPr>
        <p:spPr bwMode="auto">
          <a:xfrm>
            <a:off x="5803901" y="5876926"/>
            <a:ext cx="403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1400" i="1"/>
              <a:t>Mehta NM-ASPEN, JPEN 2009</a:t>
            </a:r>
          </a:p>
          <a:p>
            <a:r>
              <a:rPr lang="it-IT" altLang="en-US" sz="1400" i="1"/>
              <a:t>Wong JJM, WJ Ped. Congenit. Heart Surg 2015 </a:t>
            </a:r>
            <a:endParaRPr lang="en-US" altLang="en-US" sz="1400" i="1"/>
          </a:p>
        </p:txBody>
      </p:sp>
      <p:sp>
        <p:nvSpPr>
          <p:cNvPr id="54295" name="Rettangolo 1"/>
          <p:cNvSpPr>
            <a:spLocks noChangeArrowheads="1"/>
          </p:cNvSpPr>
          <p:nvPr/>
        </p:nvSpPr>
        <p:spPr bwMode="auto">
          <a:xfrm>
            <a:off x="4332653" y="4887914"/>
            <a:ext cx="35028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it-IT" altLang="en-US" sz="24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RESTRIZIONE FLUIDI</a:t>
            </a:r>
          </a:p>
        </p:txBody>
      </p:sp>
    </p:spTree>
    <p:extLst>
      <p:ext uri="{BB962C8B-B14F-4D97-AF65-F5344CB8AC3E}">
        <p14:creationId xmlns:p14="http://schemas.microsoft.com/office/powerpoint/2010/main" val="38789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3033713" y="115889"/>
            <a:ext cx="6100762" cy="9540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Nutrizione nel Neonato con CHD </a:t>
            </a:r>
            <a:r>
              <a:rPr lang="it-IT" alt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DURANTE IL RICOVERO</a:t>
            </a:r>
          </a:p>
        </p:txBody>
      </p:sp>
      <p:sp>
        <p:nvSpPr>
          <p:cNvPr id="58371" name="CasellaDiTesto 4"/>
          <p:cNvSpPr txBox="1">
            <a:spLocks noChangeArrowheads="1"/>
          </p:cNvSpPr>
          <p:nvPr/>
        </p:nvSpPr>
        <p:spPr bwMode="auto">
          <a:xfrm>
            <a:off x="7104063" y="6092826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1400" i="1"/>
              <a:t>H. E Karpen Clin Perinatol 2016</a:t>
            </a:r>
            <a:endParaRPr lang="en-US" altLang="en-US" sz="1400" i="1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966504"/>
              </p:ext>
            </p:extLst>
          </p:nvPr>
        </p:nvGraphicFramePr>
        <p:xfrm>
          <a:off x="1558925" y="1335515"/>
          <a:ext cx="9037638" cy="5034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18819"/>
                <a:gridCol w="451881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NUTRIZIONE ENTERALE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marL="91452" marR="9145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MEF: </a:t>
                      </a:r>
                      <a:r>
                        <a:rPr lang="it-IT" dirty="0" smtClean="0"/>
                        <a:t>(10-20 </a:t>
                      </a:r>
                      <a:r>
                        <a:rPr lang="it-IT" dirty="0" err="1" smtClean="0"/>
                        <a:t>mL</a:t>
                      </a:r>
                      <a:r>
                        <a:rPr lang="it-IT" dirty="0" smtClean="0"/>
                        <a:t>/kg/d) in gg.</a:t>
                      </a:r>
                      <a:r>
                        <a:rPr lang="it-IT" baseline="0" dirty="0" smtClean="0"/>
                        <a:t> 1-2. </a:t>
                      </a:r>
                    </a:p>
                    <a:p>
                      <a:r>
                        <a:rPr lang="it-IT" baseline="0" dirty="0" smtClean="0"/>
                        <a:t>- NON incrementa il rischio di NEC anche in neonati in PGE, con Shunt o PDA</a:t>
                      </a:r>
                    </a:p>
                    <a:p>
                      <a:r>
                        <a:rPr lang="it-IT" baseline="0" dirty="0" smtClean="0"/>
                        <a:t>- NON includere nel calcolo delle calorie (parenterali=145 kcal/kg/d)</a:t>
                      </a:r>
                      <a:endParaRPr lang="en-US" dirty="0"/>
                    </a:p>
                  </a:txBody>
                  <a:tcPr marL="91452" marR="91452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LATTE UMANO O FORMULA CON FORMULA 1 (densità</a:t>
                      </a:r>
                      <a:r>
                        <a:rPr lang="it-IT" baseline="0" dirty="0" smtClean="0"/>
                        <a:t> calorica 67 kcal/100 </a:t>
                      </a:r>
                      <a:r>
                        <a:rPr lang="it-IT" baseline="0" dirty="0" err="1" smtClean="0"/>
                        <a:t>mL</a:t>
                      </a:r>
                      <a:r>
                        <a:rPr lang="it-IT" baseline="0" dirty="0" smtClean="0"/>
                        <a:t>) </a:t>
                      </a:r>
                      <a:endParaRPr lang="en-US" dirty="0"/>
                    </a:p>
                  </a:txBody>
                  <a:tcPr marL="91452" marR="9145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INCREMENTO ENTERALE:</a:t>
                      </a:r>
                    </a:p>
                    <a:p>
                      <a:r>
                        <a:rPr lang="it-IT" dirty="0" smtClean="0"/>
                        <a:t>20 </a:t>
                      </a:r>
                      <a:r>
                        <a:rPr lang="it-IT" dirty="0" err="1" smtClean="0"/>
                        <a:t>mL</a:t>
                      </a:r>
                      <a:r>
                        <a:rPr lang="it-IT" dirty="0" smtClean="0"/>
                        <a:t>/kg/d (n. pretermine)</a:t>
                      </a:r>
                    </a:p>
                    <a:p>
                      <a:r>
                        <a:rPr lang="it-IT" dirty="0" smtClean="0"/>
                        <a:t>20-30 </a:t>
                      </a:r>
                      <a:r>
                        <a:rPr lang="it-IT" dirty="0" err="1" smtClean="0"/>
                        <a:t>mL</a:t>
                      </a:r>
                      <a:r>
                        <a:rPr lang="it-IT" dirty="0" smtClean="0"/>
                        <a:t>/kg/d</a:t>
                      </a:r>
                      <a:r>
                        <a:rPr lang="it-IT" baseline="0" dirty="0" smtClean="0"/>
                        <a:t> (n. termine)</a:t>
                      </a:r>
                    </a:p>
                    <a:p>
                      <a:r>
                        <a:rPr lang="it-IT" baseline="0" dirty="0" smtClean="0"/>
                        <a:t>- MONITORARE INTOLLERANZA ALIMENTARE (ristagni biliari, distensione addominale, borborigmi, feci ematiche)</a:t>
                      </a:r>
                      <a:endParaRPr lang="en-US" dirty="0"/>
                    </a:p>
                  </a:txBody>
                  <a:tcPr marL="91452" marR="91452"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 100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mL</a:t>
                      </a:r>
                      <a:r>
                        <a:rPr lang="it-IT" baseline="0" dirty="0" smtClean="0"/>
                        <a:t>/kg </a:t>
                      </a:r>
                      <a:r>
                        <a:rPr lang="it-IT" dirty="0" smtClean="0"/>
                        <a:t>LATTE 1 </a:t>
                      </a:r>
                      <a:r>
                        <a:rPr lang="it-IT" dirty="0" smtClean="0">
                          <a:sym typeface="Wingdings" panose="05000000000000000000" pitchFamily="2" charset="2"/>
                        </a:rPr>
                        <a:t> LATTE 0 (80-85</a:t>
                      </a:r>
                      <a:r>
                        <a:rPr lang="it-IT" baseline="0" dirty="0" smtClean="0">
                          <a:sym typeface="Wingdings" panose="05000000000000000000" pitchFamily="2" charset="2"/>
                        </a:rPr>
                        <a:t> kcal/100 ml)  ↑ VOLUME A 150-170 </a:t>
                      </a:r>
                      <a:r>
                        <a:rPr lang="it-IT" baseline="0" dirty="0" err="1" smtClean="0">
                          <a:sym typeface="Wingdings" panose="05000000000000000000" pitchFamily="2" charset="2"/>
                        </a:rPr>
                        <a:t>mL</a:t>
                      </a:r>
                      <a:r>
                        <a:rPr lang="it-IT" baseline="0" dirty="0" smtClean="0">
                          <a:sym typeface="Wingdings" panose="05000000000000000000" pitchFamily="2" charset="2"/>
                        </a:rPr>
                        <a:t>/kg/d. </a:t>
                      </a:r>
                    </a:p>
                    <a:p>
                      <a:r>
                        <a:rPr lang="it-IT" baseline="0" dirty="0" smtClean="0">
                          <a:sym typeface="Wingdings" panose="05000000000000000000" pitchFamily="2" charset="2"/>
                        </a:rPr>
                        <a:t>SE NON CRESCE CONSIDERA LATTI CON 100 kcal/100 </a:t>
                      </a:r>
                      <a:r>
                        <a:rPr lang="it-IT" baseline="0" dirty="0" err="1" smtClean="0">
                          <a:sym typeface="Wingdings" panose="05000000000000000000" pitchFamily="2" charset="2"/>
                        </a:rPr>
                        <a:t>mL</a:t>
                      </a:r>
                      <a:endParaRPr lang="it-IT" baseline="0" dirty="0" smtClean="0">
                        <a:sym typeface="Wingdings" panose="05000000000000000000" pitchFamily="2" charset="2"/>
                      </a:endParaRPr>
                    </a:p>
                    <a:p>
                      <a:r>
                        <a:rPr lang="it-IT" baseline="0" dirty="0" smtClean="0">
                          <a:sym typeface="Wingdings" panose="05000000000000000000" pitchFamily="2" charset="2"/>
                        </a:rPr>
                        <a:t>LATTE UMANO: FORTIFICA A 60 </a:t>
                      </a:r>
                      <a:r>
                        <a:rPr lang="it-IT" baseline="0" dirty="0" err="1" smtClean="0">
                          <a:sym typeface="Wingdings" panose="05000000000000000000" pitchFamily="2" charset="2"/>
                        </a:rPr>
                        <a:t>mL</a:t>
                      </a:r>
                      <a:r>
                        <a:rPr lang="it-IT" baseline="0" dirty="0" smtClean="0">
                          <a:sym typeface="Wingdings" panose="05000000000000000000" pitchFamily="2" charset="2"/>
                        </a:rPr>
                        <a:t>/kg/d</a:t>
                      </a:r>
                    </a:p>
                    <a:p>
                      <a:r>
                        <a:rPr lang="it-IT" baseline="0" dirty="0" smtClean="0">
                          <a:sym typeface="Wingdings" panose="05000000000000000000" pitchFamily="2" charset="2"/>
                        </a:rPr>
                        <a:t>CONSIDERA FORTIFICAZIONE MAGGIORE, AGGIUNTA EXTRAFORTIFICANTE PROTEICO E OLIO MCT</a:t>
                      </a:r>
                      <a:endParaRPr lang="it-IT" dirty="0" smtClean="0"/>
                    </a:p>
                  </a:txBody>
                  <a:tcPr marL="91452" marR="91452"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it-IT" dirty="0" smtClean="0"/>
                        <a:t>PESO QUOTIDIANO. PESO, LUNGHEZZA, CC</a:t>
                      </a:r>
                      <a:r>
                        <a:rPr lang="it-IT" baseline="0" dirty="0" smtClean="0"/>
                        <a:t> SETTIMANALE. BUN, ALBUMINA, PREALBUMINA, CALCIO, FOSFORO FOSFATASI ALCALINA OGNI 1-2 SETTIMANE</a:t>
                      </a:r>
                      <a:endParaRPr lang="en-US" dirty="0"/>
                    </a:p>
                  </a:txBody>
                  <a:tcPr marL="91452" marR="91452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8387" name="CasellaDiTesto 4"/>
          <p:cNvSpPr txBox="1">
            <a:spLocks noChangeArrowheads="1"/>
          </p:cNvSpPr>
          <p:nvPr/>
        </p:nvSpPr>
        <p:spPr bwMode="auto">
          <a:xfrm>
            <a:off x="1703388" y="6524626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1400" i="1"/>
              <a:t>H. E Karpen Clin Perinatol 2016</a:t>
            </a:r>
            <a:endParaRPr lang="en-US" altLang="en-US" sz="1400" i="1"/>
          </a:p>
        </p:txBody>
      </p:sp>
    </p:spTree>
    <p:extLst>
      <p:ext uri="{BB962C8B-B14F-4D97-AF65-F5344CB8AC3E}">
        <p14:creationId xmlns:p14="http://schemas.microsoft.com/office/powerpoint/2010/main" val="134661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3033713" y="115889"/>
            <a:ext cx="6100762" cy="9540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Nutrizione nel Neonato con CHD </a:t>
            </a:r>
            <a:r>
              <a:rPr lang="it-IT" alt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DOPO LA DIMISSIONE</a:t>
            </a:r>
          </a:p>
        </p:txBody>
      </p:sp>
      <p:sp>
        <p:nvSpPr>
          <p:cNvPr id="75779" name="CasellaDiTesto 4"/>
          <p:cNvSpPr txBox="1">
            <a:spLocks noChangeArrowheads="1"/>
          </p:cNvSpPr>
          <p:nvPr/>
        </p:nvSpPr>
        <p:spPr bwMode="auto">
          <a:xfrm>
            <a:off x="1703388" y="6524626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1400" i="1"/>
              <a:t>H. E Karpen Clin Perinatol 2016</a:t>
            </a:r>
            <a:endParaRPr lang="en-US" altLang="en-US" sz="1400" i="1"/>
          </a:p>
        </p:txBody>
      </p:sp>
      <p:pic>
        <p:nvPicPr>
          <p:cNvPr id="7578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4" y="1196975"/>
            <a:ext cx="5654675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3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033713" y="115889"/>
            <a:ext cx="6100762" cy="9540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2800" b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Nutrizione nel Neonato con CHD </a:t>
            </a:r>
            <a:r>
              <a:rPr lang="it-IT" alt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DOPO LA DIMISSIONE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1558925" y="1919288"/>
          <a:ext cx="9037638" cy="38450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18819"/>
                <a:gridCol w="4518819"/>
              </a:tblGrid>
              <a:tr h="370644"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 smtClean="0"/>
                        <a:t>NUTRIZIONE ENTERALE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52" marR="91452" marT="45695" marB="4569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285724"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FF0000"/>
                          </a:solidFill>
                        </a:rPr>
                        <a:t>ALIMENTAZIONE</a:t>
                      </a:r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</a:rPr>
                        <a:t> ARTIFICIALE (40-50%)</a:t>
                      </a:r>
                      <a:endParaRPr lang="en-US" sz="1800" dirty="0"/>
                    </a:p>
                  </a:txBody>
                  <a:tcPr marL="91452" marR="91452" marT="45695" marB="45695"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it-IT" sz="1800" dirty="0" smtClean="0">
                          <a:solidFill>
                            <a:srgbClr val="FF0000"/>
                          </a:solidFill>
                        </a:rPr>
                        <a:t>SNG o</a:t>
                      </a:r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</a:rPr>
                        <a:t> GASTROSTOMIA </a:t>
                      </a:r>
                      <a:r>
                        <a:rPr lang="it-IT" sz="1800" baseline="0" dirty="0" smtClean="0"/>
                        <a:t>(lesione corde vocali, documentata aspirazione, RGE intrattabile, totale incapacità di tolleranza orale).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1800" baseline="0" dirty="0" smtClean="0"/>
                        <a:t>Biberon per 15-20 </a:t>
                      </a:r>
                      <a:r>
                        <a:rPr lang="it-IT" sz="1800" baseline="0" dirty="0" err="1" smtClean="0"/>
                        <a:t>min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baseline="0" dirty="0" smtClean="0">
                          <a:sym typeface="Wingdings" panose="05000000000000000000" pitchFamily="2" charset="2"/>
                        </a:rPr>
                        <a:t> completamento con SNG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1800" baseline="0" dirty="0" smtClean="0"/>
                        <a:t>Biberon ad libitum per 8-10 ore </a:t>
                      </a:r>
                      <a:r>
                        <a:rPr lang="it-IT" sz="1800" baseline="0" dirty="0" smtClean="0">
                          <a:sym typeface="Wingdings" panose="05000000000000000000" pitchFamily="2" charset="2"/>
                        </a:rPr>
                        <a:t> completamento via SNG nella notte</a:t>
                      </a:r>
                      <a:endParaRPr lang="en-US" sz="1800" dirty="0"/>
                    </a:p>
                  </a:txBody>
                  <a:tcPr marL="91452" marR="91452" marT="45695" marB="45695"/>
                </a:tc>
              </a:tr>
              <a:tr h="1188557"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FF0000"/>
                          </a:solidFill>
                        </a:rPr>
                        <a:t>- COINVOLGIMENTO MULTIDISCIPLINARE (DIETISTA,</a:t>
                      </a:r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</a:rPr>
                        <a:t> LOGOPEDISTA)</a:t>
                      </a:r>
                    </a:p>
                    <a:p>
                      <a:r>
                        <a:rPr lang="it-IT" sz="1800" baseline="0" dirty="0" smtClean="0">
                          <a:solidFill>
                            <a:srgbClr val="FF0000"/>
                          </a:solidFill>
                        </a:rPr>
                        <a:t>- STRETTA SORVEGLIANZA</a:t>
                      </a:r>
                      <a:endParaRPr lang="it-IT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52" marR="91452" marT="45695" marB="45695"/>
                </a:tc>
                <a:tc>
                  <a:txBody>
                    <a:bodyPr/>
                    <a:lstStyle/>
                    <a:p>
                      <a:r>
                        <a:rPr lang="it-IT" sz="1800" dirty="0" smtClean="0">
                          <a:solidFill>
                            <a:srgbClr val="FF0000"/>
                          </a:solidFill>
                        </a:rPr>
                        <a:t>RED FLAGS </a:t>
                      </a:r>
                      <a:r>
                        <a:rPr lang="it-IT" sz="1800" dirty="0" smtClean="0"/>
                        <a:t>A DOMICILIO: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800" dirty="0" smtClean="0"/>
                        <a:t>INTAKE ENTERALE &lt; 100 </a:t>
                      </a:r>
                      <a:r>
                        <a:rPr lang="it-IT" sz="1800" dirty="0" err="1" smtClean="0"/>
                        <a:t>mL</a:t>
                      </a:r>
                      <a:r>
                        <a:rPr lang="it-IT" sz="1800" dirty="0" smtClean="0"/>
                        <a:t>/kg/d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800" baseline="0" dirty="0" smtClean="0">
                          <a:sym typeface="Wingdings" panose="05000000000000000000" pitchFamily="2" charset="2"/>
                        </a:rPr>
                        <a:t>CALO PONDERALE &gt; 30 g/d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it-IT" sz="1800" baseline="0" dirty="0" smtClean="0">
                          <a:sym typeface="Wingdings" panose="05000000000000000000" pitchFamily="2" charset="2"/>
                        </a:rPr>
                        <a:t>INCREMENTO PESO &lt; 30g in 3 GG</a:t>
                      </a:r>
                    </a:p>
                  </a:txBody>
                  <a:tcPr marL="91452" marR="91452" marT="45695" marB="45695"/>
                </a:tc>
              </a:tr>
            </a:tbl>
          </a:graphicData>
        </a:graphic>
      </p:graphicFrame>
      <p:sp>
        <p:nvSpPr>
          <p:cNvPr id="76816" name="CasellaDiTesto 4"/>
          <p:cNvSpPr txBox="1">
            <a:spLocks noChangeArrowheads="1"/>
          </p:cNvSpPr>
          <p:nvPr/>
        </p:nvSpPr>
        <p:spPr bwMode="auto">
          <a:xfrm>
            <a:off x="1703388" y="6524626"/>
            <a:ext cx="272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en-US" sz="1400" i="1"/>
              <a:t>H. E Karpen Clin Perinatol 2016</a:t>
            </a:r>
            <a:endParaRPr lang="en-US" altLang="en-US" sz="1400" i="1"/>
          </a:p>
        </p:txBody>
      </p:sp>
    </p:spTree>
    <p:extLst>
      <p:ext uri="{BB962C8B-B14F-4D97-AF65-F5344CB8AC3E}">
        <p14:creationId xmlns:p14="http://schemas.microsoft.com/office/powerpoint/2010/main" val="7184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55" y="1394692"/>
            <a:ext cx="6741614" cy="44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64" y="380604"/>
            <a:ext cx="4747491" cy="632998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142624" y="6160655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GRAZIE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73" y="1219200"/>
            <a:ext cx="3613221" cy="5094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63" y="2855973"/>
            <a:ext cx="5497800" cy="79506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284261" y="3895907"/>
            <a:ext cx="61854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bg1">
                    <a:lumMod val="85000"/>
                  </a:schemeClr>
                </a:solidFill>
              </a:rPr>
              <a:t>NEONATO CON BRONCODISPLASIA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bg1">
                    <a:lumMod val="85000"/>
                  </a:schemeClr>
                </a:solidFill>
              </a:rPr>
              <a:t>NEONATO CON MALATTIA RENALE CRONICA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bg1">
                    <a:lumMod val="85000"/>
                  </a:schemeClr>
                </a:solidFill>
              </a:rPr>
              <a:t>NEONATO CON DEFICIT NEUROLOGICO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NEONATO CON RESEZIONE INTESTINALE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00B0F0"/>
                </a:solidFill>
              </a:rPr>
              <a:t>NEONATO CARDIOPATICO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chemeClr val="bg1">
                    <a:lumMod val="85000"/>
                  </a:schemeClr>
                </a:solidFill>
              </a:rPr>
              <a:t>……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9" descr="leonard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7550"/>
            <a:ext cx="7813675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7"/>
          <p:cNvPicPr>
            <a:picLocks noChangeAspect="1" noChangeArrowheads="1"/>
          </p:cNvPicPr>
          <p:nvPr/>
        </p:nvPicPr>
        <p:blipFill>
          <a:blip r:embed="rId3"/>
          <a:srcRect l="27499" t="51666" r="2499" b="3334"/>
          <a:stretch>
            <a:fillRect/>
          </a:stretch>
        </p:blipFill>
        <p:spPr bwMode="auto">
          <a:xfrm>
            <a:off x="4850376" y="1879311"/>
            <a:ext cx="7341624" cy="353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6688" y="0"/>
            <a:ext cx="12766676" cy="717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uppo 6"/>
          <p:cNvGrpSpPr>
            <a:grpSpLocks/>
          </p:cNvGrpSpPr>
          <p:nvPr/>
        </p:nvGrpSpPr>
        <p:grpSpPr bwMode="auto">
          <a:xfrm>
            <a:off x="2514600" y="1028700"/>
            <a:ext cx="7143750" cy="4848225"/>
            <a:chOff x="991056" y="1052736"/>
            <a:chExt cx="7143750" cy="4848225"/>
          </a:xfrm>
        </p:grpSpPr>
        <p:pic>
          <p:nvPicPr>
            <p:cNvPr id="59395" name="Picture 2" descr="An external file that holds a picture, illustration, etc.&#10;Object name is nihms427322f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91056" y="1052736"/>
              <a:ext cx="7143750" cy="4848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396" name="Rettangolo 2"/>
            <p:cNvSpPr>
              <a:spLocks noChangeArrowheads="1"/>
            </p:cNvSpPr>
            <p:nvPr/>
          </p:nvSpPr>
          <p:spPr bwMode="auto">
            <a:xfrm>
              <a:off x="5436096" y="1556792"/>
              <a:ext cx="2448272" cy="6480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49263">
                <a:buClr>
                  <a:srgbClr val="000000"/>
                </a:buClr>
                <a:buSzPct val="100000"/>
              </a:pPr>
              <a:r>
                <a:rPr lang="it-IT" sz="1200" b="1" dirty="0">
                  <a:solidFill>
                    <a:srgbClr val="FF0000"/>
                  </a:solidFill>
                  <a:latin typeface="Verdana" pitchFamily="34" charset="0"/>
                </a:rPr>
                <a:t>Resezione digiunale</a:t>
              </a:r>
              <a:r>
                <a:rPr lang="it-IT" sz="1200" dirty="0">
                  <a:latin typeface="Verdana" pitchFamily="34" charset="0"/>
                </a:rPr>
                <a:t>:</a:t>
              </a:r>
            </a:p>
            <a:p>
              <a:pPr defTabSz="449263">
                <a:buClr>
                  <a:srgbClr val="000000"/>
                </a:buClr>
                <a:buSzPct val="100000"/>
              </a:pPr>
              <a:r>
                <a:rPr lang="it-IT" sz="1200" dirty="0">
                  <a:latin typeface="Verdana" pitchFamily="34" charset="0"/>
                </a:rPr>
                <a:t>↓ CCK, CIP, GIP, serotonina = ↑ secrezione gastrina</a:t>
              </a:r>
            </a:p>
          </p:txBody>
        </p:sp>
        <p:sp>
          <p:nvSpPr>
            <p:cNvPr id="59397" name="Rettangolo 3"/>
            <p:cNvSpPr>
              <a:spLocks noChangeArrowheads="1"/>
            </p:cNvSpPr>
            <p:nvPr/>
          </p:nvSpPr>
          <p:spPr bwMode="auto">
            <a:xfrm>
              <a:off x="5364088" y="3006680"/>
              <a:ext cx="2592288" cy="6480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49263">
                <a:buClr>
                  <a:srgbClr val="000000"/>
                </a:buClr>
                <a:buSzPct val="100000"/>
              </a:pPr>
              <a:r>
                <a:rPr lang="it-IT" sz="1200" b="1" dirty="0">
                  <a:solidFill>
                    <a:srgbClr val="FF0000"/>
                  </a:solidFill>
                  <a:latin typeface="Verdana" pitchFamily="34" charset="0"/>
                </a:rPr>
                <a:t>Resezione valvola IC</a:t>
              </a:r>
              <a:r>
                <a:rPr lang="it-IT" sz="1200" dirty="0">
                  <a:latin typeface="Verdana" pitchFamily="34" charset="0"/>
                </a:rPr>
                <a:t>:</a:t>
              </a:r>
            </a:p>
            <a:p>
              <a:pPr defTabSz="449263">
                <a:buClr>
                  <a:srgbClr val="000000"/>
                </a:buClr>
                <a:buSzPct val="100000"/>
              </a:pPr>
              <a:r>
                <a:rPr lang="it-IT" sz="1200" dirty="0">
                  <a:latin typeface="Verdana" pitchFamily="34" charset="0"/>
                </a:rPr>
                <a:t>stimolo a crescita batteri del colon nel piccolo intestino</a:t>
              </a:r>
            </a:p>
          </p:txBody>
        </p:sp>
        <p:sp>
          <p:nvSpPr>
            <p:cNvPr id="59398" name="Rettangolo 4"/>
            <p:cNvSpPr>
              <a:spLocks noChangeArrowheads="1"/>
            </p:cNvSpPr>
            <p:nvPr/>
          </p:nvSpPr>
          <p:spPr bwMode="auto">
            <a:xfrm>
              <a:off x="5373816" y="3861048"/>
              <a:ext cx="2448272" cy="108012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49263">
                <a:buClr>
                  <a:srgbClr val="000000"/>
                </a:buClr>
                <a:buSzPct val="100000"/>
              </a:pPr>
              <a:r>
                <a:rPr lang="it-IT" sz="1200" b="1" dirty="0">
                  <a:solidFill>
                    <a:srgbClr val="FF0000"/>
                  </a:solidFill>
                  <a:latin typeface="Verdana" pitchFamily="34" charset="0"/>
                </a:rPr>
                <a:t>Resezione ileale</a:t>
              </a:r>
              <a:r>
                <a:rPr lang="it-IT" sz="1200" dirty="0">
                  <a:latin typeface="Verdana" pitchFamily="34" charset="0"/>
                </a:rPr>
                <a:t>:</a:t>
              </a:r>
            </a:p>
            <a:p>
              <a:pPr defTabSz="449263"/>
              <a:r>
                <a:rPr lang="it-IT" sz="1200" dirty="0">
                  <a:latin typeface="Verdana" pitchFamily="34" charset="0"/>
                </a:rPr>
                <a:t>↓  tempo transito intestinale, steatorrea, malassorbimento </a:t>
              </a:r>
              <a:r>
                <a:rPr lang="it-IT" sz="1200" dirty="0" err="1">
                  <a:latin typeface="Verdana" pitchFamily="34" charset="0"/>
                </a:rPr>
                <a:t>vit</a:t>
              </a:r>
              <a:r>
                <a:rPr lang="it-IT" sz="1200" dirty="0">
                  <a:latin typeface="Verdana" pitchFamily="34" charset="0"/>
                </a:rPr>
                <a:t> B12, </a:t>
              </a:r>
              <a:r>
                <a:rPr lang="it-IT" sz="1200" dirty="0" smtClean="0">
                  <a:latin typeface="Verdana" pitchFamily="34" charset="0"/>
                </a:rPr>
                <a:t>diarrea, perdita acidi biliari.</a:t>
              </a:r>
              <a:endParaRPr lang="it-IT" sz="1200" dirty="0">
                <a:latin typeface="Verdana" pitchFamily="34" charset="0"/>
              </a:endParaRPr>
            </a:p>
          </p:txBody>
        </p:sp>
        <p:sp>
          <p:nvSpPr>
            <p:cNvPr id="59399" name="Rettangolo 5"/>
            <p:cNvSpPr>
              <a:spLocks noChangeArrowheads="1"/>
            </p:cNvSpPr>
            <p:nvPr/>
          </p:nvSpPr>
          <p:spPr bwMode="auto">
            <a:xfrm>
              <a:off x="5373816" y="5137736"/>
              <a:ext cx="2582560" cy="6480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449263">
                <a:buClr>
                  <a:srgbClr val="000000"/>
                </a:buClr>
                <a:buSzPct val="100000"/>
              </a:pPr>
              <a:r>
                <a:rPr lang="it-IT" sz="1200" b="1" dirty="0">
                  <a:solidFill>
                    <a:srgbClr val="FF0000"/>
                  </a:solidFill>
                  <a:latin typeface="Verdana" pitchFamily="34" charset="0"/>
                </a:rPr>
                <a:t>Resezione colon</a:t>
              </a:r>
              <a:r>
                <a:rPr lang="it-IT" sz="1200" dirty="0">
                  <a:latin typeface="Verdana" pitchFamily="34" charset="0"/>
                </a:rPr>
                <a:t>:</a:t>
              </a:r>
            </a:p>
            <a:p>
              <a:pPr defTabSz="449263"/>
              <a:r>
                <a:rPr lang="it-IT" sz="1200" dirty="0">
                  <a:latin typeface="Verdana" pitchFamily="34" charset="0"/>
                </a:rPr>
                <a:t>↓  SCFA, PEPTIDE YY </a:t>
              </a:r>
            </a:p>
            <a:p>
              <a:pPr defTabSz="449263"/>
              <a:r>
                <a:rPr lang="it-IT" sz="1200" dirty="0">
                  <a:latin typeface="Verdana" pitchFamily="34" charset="0"/>
                </a:rPr>
                <a:t>↑  svuotamento gastrico</a:t>
              </a:r>
            </a:p>
          </p:txBody>
        </p:sp>
      </p:grpSp>
      <p:sp>
        <p:nvSpPr>
          <p:cNvPr id="59394" name="Rettangolo 8"/>
          <p:cNvSpPr>
            <a:spLocks noChangeArrowheads="1"/>
          </p:cNvSpPr>
          <p:nvPr/>
        </p:nvSpPr>
        <p:spPr bwMode="auto">
          <a:xfrm>
            <a:off x="2711450" y="6032500"/>
            <a:ext cx="67691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>
                <a:latin typeface="Verdana" pitchFamily="34" charset="0"/>
              </a:rPr>
              <a:t> Amin SC et al. Short bowel syndrome in the NICU. Clin Perinatol 2013;40:53e68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3771034" y="1994333"/>
            <a:ext cx="5480050" cy="25439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it-IT" altLang="en-US" sz="2800" b="1" dirty="0">
                <a:solidFill>
                  <a:srgbClr val="FF0000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Liquidi ed elettroliti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it-IT" altLang="en-US" sz="2800" b="1" dirty="0" smtClean="0">
                <a:solidFill>
                  <a:srgbClr val="00B050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Nutrizione </a:t>
            </a:r>
            <a:r>
              <a:rPr lang="it-IT" altLang="en-US" sz="2800" b="1" dirty="0">
                <a:solidFill>
                  <a:srgbClr val="00B050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Parenterale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it-IT" altLang="en-US" sz="2800" b="1" dirty="0">
                <a:solidFill>
                  <a:srgbClr val="0070C0"/>
                </a:solidFill>
                <a:latin typeface="Arial Rounded MT Bold"/>
                <a:ea typeface="Verdana" pitchFamily="34" charset="0"/>
                <a:cs typeface="Courier New" pitchFamily="49" charset="0"/>
              </a:rPr>
              <a:t>Nutrizione Enterale</a:t>
            </a:r>
          </a:p>
        </p:txBody>
      </p:sp>
    </p:spTree>
    <p:extLst>
      <p:ext uri="{BB962C8B-B14F-4D97-AF65-F5344CB8AC3E}">
        <p14:creationId xmlns:p14="http://schemas.microsoft.com/office/powerpoint/2010/main" val="18419300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504103068"/>
              </p:ext>
            </p:extLst>
          </p:nvPr>
        </p:nvGraphicFramePr>
        <p:xfrm>
          <a:off x="1847528" y="1268760"/>
          <a:ext cx="8568952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5078</TotalTime>
  <Words>1806</Words>
  <Application>Microsoft Office PowerPoint</Application>
  <PresentationFormat>Personalizzato</PresentationFormat>
  <Paragraphs>322</Paragraphs>
  <Slides>38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38</vt:i4>
      </vt:variant>
    </vt:vector>
  </HeadingPairs>
  <TitlesOfParts>
    <vt:vector size="40" baseType="lpstr"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Nutrizione del Neonato Pretermine: Inquadramento della Problematica</dc:title>
  <dc:creator>Zio Gigione</dc:creator>
  <cp:lastModifiedBy>Luigi</cp:lastModifiedBy>
  <cp:revision>251</cp:revision>
  <dcterms:created xsi:type="dcterms:W3CDTF">2015-11-22T16:14:44Z</dcterms:created>
  <dcterms:modified xsi:type="dcterms:W3CDTF">2019-03-29T17:24:39Z</dcterms:modified>
</cp:coreProperties>
</file>