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0"/>
  </p:notesMasterIdLst>
  <p:sldIdLst>
    <p:sldId id="256" r:id="rId2"/>
    <p:sldId id="263" r:id="rId3"/>
    <p:sldId id="261" r:id="rId4"/>
    <p:sldId id="259" r:id="rId5"/>
    <p:sldId id="264" r:id="rId6"/>
    <p:sldId id="262" r:id="rId7"/>
    <p:sldId id="281" r:id="rId8"/>
    <p:sldId id="260" r:id="rId9"/>
    <p:sldId id="258" r:id="rId10"/>
    <p:sldId id="257" r:id="rId11"/>
    <p:sldId id="271" r:id="rId12"/>
    <p:sldId id="269" r:id="rId13"/>
    <p:sldId id="272" r:id="rId14"/>
    <p:sldId id="265" r:id="rId15"/>
    <p:sldId id="273" r:id="rId16"/>
    <p:sldId id="270" r:id="rId17"/>
    <p:sldId id="274" r:id="rId18"/>
    <p:sldId id="282" r:id="rId19"/>
    <p:sldId id="276" r:id="rId20"/>
    <p:sldId id="275" r:id="rId21"/>
    <p:sldId id="277" r:id="rId22"/>
    <p:sldId id="278" r:id="rId23"/>
    <p:sldId id="279" r:id="rId24"/>
    <p:sldId id="268" r:id="rId25"/>
    <p:sldId id="266" r:id="rId26"/>
    <p:sldId id="267" r:id="rId27"/>
    <p:sldId id="280" r:id="rId28"/>
    <p:sldId id="283" r:id="rId2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9" autoAdjust="0"/>
    <p:restoredTop sz="90545" autoAdjust="0"/>
  </p:normalViewPr>
  <p:slideViewPr>
    <p:cSldViewPr>
      <p:cViewPr>
        <p:scale>
          <a:sx n="80" d="100"/>
          <a:sy n="80" d="100"/>
        </p:scale>
        <p:origin x="-58" y="108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0EFAE8-16B6-4761-BDCD-CB3AF104C650}" type="datetimeFigureOut">
              <a:rPr lang="it-IT" smtClean="0"/>
              <a:pPr/>
              <a:t>27/03/2019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1B171A-C588-464A-BF78-4D86DACE135E}" type="slidenum">
              <a:rPr lang="it-IT" smtClean="0"/>
              <a:pPr/>
              <a:t>‹N›</a:t>
            </a:fld>
            <a:endParaRPr lang="it-IT"/>
          </a:p>
        </p:txBody>
      </p:sp>
    </p:spTree>
    <p:extLst>
      <p:ext uri="{BB962C8B-B14F-4D97-AF65-F5344CB8AC3E}">
        <p14:creationId xmlns="" xmlns:p14="http://schemas.microsoft.com/office/powerpoint/2010/main" val="2169853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0 ai 5 anni  massima incidenza (61,8%), </a:t>
            </a:r>
          </a:p>
          <a:p>
            <a:r>
              <a:rPr lang="it-IT" dirty="0" smtClean="0"/>
              <a:t>ovvero quella in cui la diagnosi tempestiva può ridurre o anche evitare l’irreversibilità del danno nel bambino</a:t>
            </a:r>
            <a:endParaRPr lang="it-IT" dirty="0"/>
          </a:p>
        </p:txBody>
      </p:sp>
      <p:sp>
        <p:nvSpPr>
          <p:cNvPr id="4" name="Segnaposto numero diapositiva 3"/>
          <p:cNvSpPr>
            <a:spLocks noGrp="1"/>
          </p:cNvSpPr>
          <p:nvPr>
            <p:ph type="sldNum" sz="quarter" idx="10"/>
          </p:nvPr>
        </p:nvSpPr>
        <p:spPr/>
        <p:txBody>
          <a:bodyPr/>
          <a:lstStyle/>
          <a:p>
            <a:fld id="{761B171A-C588-464A-BF78-4D86DACE135E}" type="slidenum">
              <a:rPr lang="it-IT" smtClean="0"/>
              <a:pPr/>
              <a:t>8</a:t>
            </a:fld>
            <a:endParaRPr lang="it-IT"/>
          </a:p>
        </p:txBody>
      </p:sp>
    </p:spTree>
    <p:extLst>
      <p:ext uri="{BB962C8B-B14F-4D97-AF65-F5344CB8AC3E}">
        <p14:creationId xmlns="" xmlns:p14="http://schemas.microsoft.com/office/powerpoint/2010/main" val="4063698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 Conoscenze </a:t>
            </a:r>
            <a:r>
              <a:rPr lang="it-IT" dirty="0" err="1" smtClean="0"/>
              <a:t>epidem</a:t>
            </a:r>
            <a:r>
              <a:rPr lang="it-IT" dirty="0" smtClean="0"/>
              <a:t>: non tutte</a:t>
            </a:r>
            <a:r>
              <a:rPr lang="it-IT" baseline="0" dirty="0" smtClean="0"/>
              <a:t> le regioni hanno i registri in cui oltre che riportare la patologia, vengono riportati i dati farmaceutici o dispositivi, ma non i bisogni </a:t>
            </a:r>
            <a:r>
              <a:rPr lang="it-IT" baseline="0" dirty="0" err="1" smtClean="0"/>
              <a:t>sociosanotari</a:t>
            </a:r>
            <a:endParaRPr lang="it-IT" baseline="0" dirty="0" smtClean="0"/>
          </a:p>
          <a:p>
            <a:r>
              <a:rPr lang="it-IT" sz="1200" b="1" kern="1200" baseline="0" dirty="0" smtClean="0">
                <a:solidFill>
                  <a:schemeClr val="tx1"/>
                </a:solidFill>
                <a:latin typeface="+mn-lt"/>
                <a:ea typeface="+mn-ea"/>
                <a:cs typeface="+mn-cs"/>
              </a:rPr>
              <a:t>Promozione della salute: prevenzione primaria (adozione di corretti stili di vita),</a:t>
            </a:r>
          </a:p>
          <a:p>
            <a:r>
              <a:rPr lang="it-IT" sz="1200" b="1" kern="1200" baseline="0" dirty="0" smtClean="0">
                <a:solidFill>
                  <a:schemeClr val="tx1"/>
                </a:solidFill>
                <a:latin typeface="+mn-lt"/>
                <a:ea typeface="+mn-ea"/>
                <a:cs typeface="+mn-cs"/>
              </a:rPr>
              <a:t>Presa in carico:organizzazione dei servizi, integrazione sociosanitaria (formazione del team</a:t>
            </a:r>
          </a:p>
          <a:p>
            <a:r>
              <a:rPr lang="it-IT" sz="1200" kern="1200" baseline="0" dirty="0" smtClean="0">
                <a:solidFill>
                  <a:schemeClr val="tx1"/>
                </a:solidFill>
                <a:latin typeface="+mn-lt"/>
                <a:ea typeface="+mn-ea"/>
                <a:cs typeface="+mn-cs"/>
              </a:rPr>
              <a:t>multidisciplinare, sviluppo di modelli che prevedano una risposta integrata</a:t>
            </a:r>
          </a:p>
          <a:p>
            <a:r>
              <a:rPr lang="it-IT" sz="1200" kern="1200" baseline="0" dirty="0" smtClean="0">
                <a:solidFill>
                  <a:schemeClr val="tx1"/>
                </a:solidFill>
                <a:latin typeface="+mn-lt"/>
                <a:ea typeface="+mn-ea"/>
                <a:cs typeface="+mn-cs"/>
              </a:rPr>
              <a:t>dei bisogni di salute sanitari e sociali, ecc.) e sull’</a:t>
            </a:r>
            <a:r>
              <a:rPr lang="it-IT" sz="1200" b="1" kern="1200" baseline="0" dirty="0" smtClean="0">
                <a:solidFill>
                  <a:schemeClr val="tx1"/>
                </a:solidFill>
                <a:latin typeface="+mn-lt"/>
                <a:ea typeface="+mn-ea"/>
                <a:cs typeface="+mn-cs"/>
              </a:rPr>
              <a:t>organizzazione</a:t>
            </a:r>
          </a:p>
          <a:p>
            <a:r>
              <a:rPr lang="it-IT" sz="1200" b="1" kern="1200" baseline="0" dirty="0" smtClean="0">
                <a:solidFill>
                  <a:schemeClr val="tx1"/>
                </a:solidFill>
                <a:latin typeface="+mn-lt"/>
                <a:ea typeface="+mn-ea"/>
                <a:cs typeface="+mn-cs"/>
              </a:rPr>
              <a:t>dell’assistenza ospedaliera (creazione di reti </a:t>
            </a:r>
            <a:r>
              <a:rPr lang="it-IT" sz="1200" b="1" kern="1200" baseline="0" dirty="0" err="1" smtClean="0">
                <a:solidFill>
                  <a:schemeClr val="tx1"/>
                </a:solidFill>
                <a:latin typeface="+mn-lt"/>
                <a:ea typeface="+mn-ea"/>
                <a:cs typeface="+mn-cs"/>
              </a:rPr>
              <a:t>multi-specialistiche</a:t>
            </a:r>
            <a:endParaRPr lang="it-IT" sz="1200" b="1" kern="1200" baseline="0" dirty="0" smtClean="0">
              <a:solidFill>
                <a:schemeClr val="tx1"/>
              </a:solidFill>
              <a:latin typeface="+mn-lt"/>
              <a:ea typeface="+mn-ea"/>
              <a:cs typeface="+mn-cs"/>
            </a:endParaRPr>
          </a:p>
          <a:p>
            <a:r>
              <a:rPr lang="it-IT" sz="1200" b="1" kern="1200" baseline="0" dirty="0" smtClean="0">
                <a:solidFill>
                  <a:schemeClr val="tx1"/>
                </a:solidFill>
                <a:latin typeface="+mn-lt"/>
                <a:ea typeface="+mn-ea"/>
                <a:cs typeface="+mn-cs"/>
              </a:rPr>
              <a:t>prevenzione secondaria (individuazione precoce dei soggetti a rischio e</a:t>
            </a:r>
          </a:p>
          <a:p>
            <a:r>
              <a:rPr lang="it-IT" sz="1200" kern="1200" baseline="0" dirty="0" smtClean="0">
                <a:solidFill>
                  <a:schemeClr val="tx1"/>
                </a:solidFill>
                <a:latin typeface="+mn-lt"/>
                <a:ea typeface="+mn-ea"/>
                <a:cs typeface="+mn-cs"/>
              </a:rPr>
              <a:t>relativa presa in carico) e quelli di </a:t>
            </a:r>
            <a:r>
              <a:rPr lang="it-IT" sz="1200" b="1" kern="1200" baseline="0" dirty="0" smtClean="0">
                <a:solidFill>
                  <a:schemeClr val="tx1"/>
                </a:solidFill>
                <a:latin typeface="+mn-lt"/>
                <a:ea typeface="+mn-ea"/>
                <a:cs typeface="+mn-cs"/>
              </a:rPr>
              <a:t>prevenzione terziaria (per evitare</a:t>
            </a:r>
          </a:p>
          <a:p>
            <a:r>
              <a:rPr lang="it-IT" sz="1200" kern="1200" baseline="0" dirty="0" smtClean="0">
                <a:solidFill>
                  <a:schemeClr val="tx1"/>
                </a:solidFill>
                <a:latin typeface="+mn-lt"/>
                <a:ea typeface="+mn-ea"/>
                <a:cs typeface="+mn-cs"/>
              </a:rPr>
              <a:t>l’insorgenza delle malattie croniche e delle loro complicanze nelle persone</a:t>
            </a:r>
          </a:p>
          <a:p>
            <a:r>
              <a:rPr lang="it-IT" sz="1200" kern="1200" baseline="0" dirty="0" smtClean="0">
                <a:solidFill>
                  <a:schemeClr val="tx1"/>
                </a:solidFill>
                <a:latin typeface="+mn-lt"/>
                <a:ea typeface="+mn-ea"/>
                <a:cs typeface="+mn-cs"/>
              </a:rPr>
              <a:t>a rischio o già malate)</a:t>
            </a:r>
            <a:endParaRPr lang="it-IT" baseline="0" dirty="0" smtClean="0"/>
          </a:p>
          <a:p>
            <a:endParaRPr lang="it-IT" dirty="0"/>
          </a:p>
        </p:txBody>
      </p:sp>
      <p:sp>
        <p:nvSpPr>
          <p:cNvPr id="4" name="Segnaposto numero diapositiva 3"/>
          <p:cNvSpPr>
            <a:spLocks noGrp="1"/>
          </p:cNvSpPr>
          <p:nvPr>
            <p:ph type="sldNum" sz="quarter" idx="10"/>
          </p:nvPr>
        </p:nvSpPr>
        <p:spPr/>
        <p:txBody>
          <a:bodyPr/>
          <a:lstStyle/>
          <a:p>
            <a:fld id="{761B171A-C588-464A-BF78-4D86DACE135E}" type="slidenum">
              <a:rPr lang="it-IT" smtClean="0"/>
              <a:pPr/>
              <a:t>12</a:t>
            </a:fld>
            <a:endParaRPr lang="it-IT"/>
          </a:p>
        </p:txBody>
      </p:sp>
    </p:spTree>
    <p:extLst>
      <p:ext uri="{BB962C8B-B14F-4D97-AF65-F5344CB8AC3E}">
        <p14:creationId xmlns="" xmlns:p14="http://schemas.microsoft.com/office/powerpoint/2010/main" val="4811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61B171A-C588-464A-BF78-4D86DACE135E}" type="slidenum">
              <a:rPr lang="it-IT" smtClean="0"/>
              <a:pPr/>
              <a:t>14</a:t>
            </a:fld>
            <a:endParaRPr lang="it-IT"/>
          </a:p>
        </p:txBody>
      </p:sp>
    </p:spTree>
    <p:extLst>
      <p:ext uri="{BB962C8B-B14F-4D97-AF65-F5344CB8AC3E}">
        <p14:creationId xmlns="" xmlns:p14="http://schemas.microsoft.com/office/powerpoint/2010/main" val="16878078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61B171A-C588-464A-BF78-4D86DACE135E}" type="slidenum">
              <a:rPr lang="it-IT" smtClean="0"/>
              <a:pPr/>
              <a:t>15</a:t>
            </a:fld>
            <a:endParaRPr lang="it-IT"/>
          </a:p>
        </p:txBody>
      </p:sp>
    </p:spTree>
    <p:extLst>
      <p:ext uri="{BB962C8B-B14F-4D97-AF65-F5344CB8AC3E}">
        <p14:creationId xmlns="" xmlns:p14="http://schemas.microsoft.com/office/powerpoint/2010/main" val="3279254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Il trend nella prevalenza della povertà a seconda della tipologia lavorativa dei membri adulti delle famiglie. Possiamo notare che tra il 2004 e il 2013 tale prevalenza è cresciuta da 11.6% a 13.9% in generale. La letteratura scientifica delle sezioni precedenti, i bambini provenienti da famiglie a basso reddito e nelle famiglie che avvertono un cambiamento negativo di reddito della famiglia in connessione con la crisi economica nel 2008 avrebbero aumentato il rischio di cattivi stili di vita, delle malattie croniche e dell’obesità</a:t>
            </a:r>
          </a:p>
          <a:p>
            <a:r>
              <a:rPr lang="it-IT" dirty="0" smtClean="0"/>
              <a:t>Quaderni della Fondazione </a:t>
            </a:r>
            <a:r>
              <a:rPr lang="it-IT" dirty="0" err="1" smtClean="0"/>
              <a:t>Farmafactoring</a:t>
            </a:r>
            <a:r>
              <a:rPr lang="it-IT" dirty="0" smtClean="0"/>
              <a:t>” La salute nel ciclo di vita della popolazione: La salute dei giovani italiani “ 2018</a:t>
            </a:r>
            <a:endParaRPr lang="it-IT" dirty="0"/>
          </a:p>
        </p:txBody>
      </p:sp>
      <p:sp>
        <p:nvSpPr>
          <p:cNvPr id="4" name="Segnaposto numero diapositiva 3"/>
          <p:cNvSpPr>
            <a:spLocks noGrp="1"/>
          </p:cNvSpPr>
          <p:nvPr>
            <p:ph type="sldNum" sz="quarter" idx="10"/>
          </p:nvPr>
        </p:nvSpPr>
        <p:spPr/>
        <p:txBody>
          <a:bodyPr/>
          <a:lstStyle/>
          <a:p>
            <a:fld id="{761B171A-C588-464A-BF78-4D86DACE135E}" type="slidenum">
              <a:rPr lang="it-IT" smtClean="0"/>
              <a:pPr/>
              <a:t>16</a:t>
            </a:fld>
            <a:endParaRPr lang="it-IT"/>
          </a:p>
        </p:txBody>
      </p:sp>
    </p:spTree>
    <p:extLst>
      <p:ext uri="{BB962C8B-B14F-4D97-AF65-F5344CB8AC3E}">
        <p14:creationId xmlns="" xmlns:p14="http://schemas.microsoft.com/office/powerpoint/2010/main" val="1849883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In Puglia nel 2017 abbiamo avuto 40.000 pugliesi in mobilità passiva verso il Nord. Minorenni 0-17 anni son stati</a:t>
            </a:r>
            <a:r>
              <a:rPr lang="it-IT" baseline="0" dirty="0" smtClean="0"/>
              <a:t> </a:t>
            </a:r>
            <a:r>
              <a:rPr lang="it-IT" dirty="0" smtClean="0"/>
              <a:t>4.907</a:t>
            </a:r>
            <a:r>
              <a:rPr lang="it-IT" baseline="0" dirty="0" smtClean="0"/>
              <a:t> i pazienti ricoverati fuori dalla Puglia (pari a 9,5%), maggior esodo vs. il Lazio, a seguire Emilia Romagna, Lombardia e Liguria (Gaslini).</a:t>
            </a:r>
            <a:endParaRPr lang="it-IT" dirty="0"/>
          </a:p>
        </p:txBody>
      </p:sp>
      <p:sp>
        <p:nvSpPr>
          <p:cNvPr id="4" name="Segnaposto numero diapositiva 3"/>
          <p:cNvSpPr>
            <a:spLocks noGrp="1"/>
          </p:cNvSpPr>
          <p:nvPr>
            <p:ph type="sldNum" sz="quarter" idx="10"/>
          </p:nvPr>
        </p:nvSpPr>
        <p:spPr/>
        <p:txBody>
          <a:bodyPr/>
          <a:lstStyle/>
          <a:p>
            <a:fld id="{761B171A-C588-464A-BF78-4D86DACE135E}" type="slidenum">
              <a:rPr lang="it-IT" smtClean="0"/>
              <a:pPr/>
              <a:t>18</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 Formazione MMG e PLS, rispetto alla specificità di alcune malattie, soprattutto se rare</a:t>
            </a:r>
          </a:p>
          <a:p>
            <a:r>
              <a:rPr lang="it-IT" dirty="0" smtClean="0"/>
              <a:t>ed in generale sulla comunicazione ed empatia nei confronti della persona</a:t>
            </a:r>
          </a:p>
          <a:p>
            <a:r>
              <a:rPr lang="it-IT" dirty="0" smtClean="0"/>
              <a:t>con cronicità, e, allo stesso tempo, </a:t>
            </a:r>
          </a:p>
          <a:p>
            <a:r>
              <a:rPr lang="it-IT" dirty="0" smtClean="0"/>
              <a:t>e la sua gestione a domicilio, che fornisca supporto psicologico e</a:t>
            </a:r>
          </a:p>
          <a:p>
            <a:r>
              <a:rPr lang="it-IT" dirty="0" smtClean="0"/>
              <a:t>informazioni sugli aspetti burocratici e sui diritti dei pazienti.</a:t>
            </a:r>
          </a:p>
          <a:p>
            <a:r>
              <a:rPr lang="it-IT" dirty="0" smtClean="0"/>
              <a:t>Appropriatezza</a:t>
            </a:r>
            <a:r>
              <a:rPr lang="it-IT" baseline="0" dirty="0" smtClean="0"/>
              <a:t> e aderenza:</a:t>
            </a:r>
            <a:r>
              <a:rPr lang="it-IT" b="1" dirty="0" smtClean="0"/>
              <a:t>, la prima viene ostacolata</a:t>
            </a:r>
          </a:p>
          <a:p>
            <a:r>
              <a:rPr lang="it-IT" dirty="0" smtClean="0"/>
              <a:t>principalmente, secondo le Associazioni, dalla sottovalutazione dei sintomi</a:t>
            </a:r>
          </a:p>
          <a:p>
            <a:r>
              <a:rPr lang="it-IT" dirty="0" smtClean="0"/>
              <a:t>ed il conseguente ritardo nella cura (75,7%), e nella seconda a causa dei</a:t>
            </a:r>
          </a:p>
          <a:p>
            <a:r>
              <a:rPr lang="it-IT" dirty="0" smtClean="0"/>
              <a:t>costi eccessivi, per spostamenti, permessi di lavoro, ecc. (48,6%) o per</a:t>
            </a:r>
          </a:p>
          <a:p>
            <a:r>
              <a:rPr lang="it-IT" dirty="0" smtClean="0"/>
              <a:t>indisponibilità del farmaco (37,8%) o ancora difficoltà burocratiche</a:t>
            </a:r>
          </a:p>
          <a:p>
            <a:r>
              <a:rPr lang="it-IT" dirty="0" smtClean="0"/>
              <a:t>(35,1%).</a:t>
            </a:r>
          </a:p>
        </p:txBody>
      </p:sp>
      <p:sp>
        <p:nvSpPr>
          <p:cNvPr id="4" name="Segnaposto numero diapositiva 3"/>
          <p:cNvSpPr>
            <a:spLocks noGrp="1"/>
          </p:cNvSpPr>
          <p:nvPr>
            <p:ph type="sldNum" sz="quarter" idx="10"/>
          </p:nvPr>
        </p:nvSpPr>
        <p:spPr/>
        <p:txBody>
          <a:bodyPr/>
          <a:lstStyle/>
          <a:p>
            <a:fld id="{761B171A-C588-464A-BF78-4D86DACE135E}" type="slidenum">
              <a:rPr lang="it-IT" smtClean="0"/>
              <a:pPr/>
              <a:t>22</a:t>
            </a:fld>
            <a:endParaRPr lang="it-IT"/>
          </a:p>
        </p:txBody>
      </p:sp>
    </p:spTree>
    <p:extLst>
      <p:ext uri="{BB962C8B-B14F-4D97-AF65-F5344CB8AC3E}">
        <p14:creationId xmlns="" xmlns:p14="http://schemas.microsoft.com/office/powerpoint/2010/main" val="17749522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 Formazione MMG e PLS, rispetto alla specificità di alcune malattie, soprattutto se rare</a:t>
            </a:r>
          </a:p>
          <a:p>
            <a:r>
              <a:rPr lang="it-IT" dirty="0" smtClean="0"/>
              <a:t>ed in generale sulla comunicazione ed empatia nei confronti della persona</a:t>
            </a:r>
          </a:p>
          <a:p>
            <a:r>
              <a:rPr lang="it-IT" dirty="0" smtClean="0"/>
              <a:t>con cronicità, e, allo stesso tempo, </a:t>
            </a:r>
          </a:p>
          <a:p>
            <a:r>
              <a:rPr lang="it-IT" dirty="0" smtClean="0"/>
              <a:t>e la sua gestione a domicilio, che fornisca supporto psicologico e</a:t>
            </a:r>
          </a:p>
          <a:p>
            <a:r>
              <a:rPr lang="it-IT" dirty="0" smtClean="0"/>
              <a:t>informazioni sugli aspetti burocratici e sui diritti dei pazienti.</a:t>
            </a:r>
          </a:p>
          <a:p>
            <a:r>
              <a:rPr lang="it-IT" dirty="0" smtClean="0"/>
              <a:t>Appropriatezza</a:t>
            </a:r>
            <a:r>
              <a:rPr lang="it-IT" baseline="0" dirty="0" smtClean="0"/>
              <a:t> e aderenza:</a:t>
            </a:r>
            <a:r>
              <a:rPr lang="it-IT" b="1" dirty="0" smtClean="0"/>
              <a:t>, la prima viene ostacolata</a:t>
            </a:r>
          </a:p>
          <a:p>
            <a:r>
              <a:rPr lang="it-IT" dirty="0" smtClean="0"/>
              <a:t>principalmente, secondo le Associazioni, dalla sottovalutazione dei sintomi</a:t>
            </a:r>
          </a:p>
          <a:p>
            <a:r>
              <a:rPr lang="it-IT" dirty="0" smtClean="0"/>
              <a:t>ed il conseguente ritardo nella cura (75,7%), e nella seconda a causa dei</a:t>
            </a:r>
          </a:p>
          <a:p>
            <a:r>
              <a:rPr lang="it-IT" dirty="0" smtClean="0"/>
              <a:t>costi eccessivi, per spostamenti, permessi di lavoro, ecc. (48,6%) o per</a:t>
            </a:r>
          </a:p>
          <a:p>
            <a:r>
              <a:rPr lang="it-IT" dirty="0" smtClean="0"/>
              <a:t>indisponibilità del farmaco (37,8%) o ancora difficoltà burocratiche</a:t>
            </a:r>
          </a:p>
          <a:p>
            <a:r>
              <a:rPr lang="it-IT" dirty="0" smtClean="0"/>
              <a:t>(35,1%).</a:t>
            </a:r>
          </a:p>
        </p:txBody>
      </p:sp>
      <p:sp>
        <p:nvSpPr>
          <p:cNvPr id="4" name="Segnaposto numero diapositiva 3"/>
          <p:cNvSpPr>
            <a:spLocks noGrp="1"/>
          </p:cNvSpPr>
          <p:nvPr>
            <p:ph type="sldNum" sz="quarter" idx="10"/>
          </p:nvPr>
        </p:nvSpPr>
        <p:spPr/>
        <p:txBody>
          <a:bodyPr/>
          <a:lstStyle/>
          <a:p>
            <a:fld id="{761B171A-C588-464A-BF78-4D86DACE135E}" type="slidenum">
              <a:rPr lang="it-IT" smtClean="0"/>
              <a:pPr/>
              <a:t>23</a:t>
            </a:fld>
            <a:endParaRPr lang="it-IT"/>
          </a:p>
        </p:txBody>
      </p:sp>
    </p:spTree>
    <p:extLst>
      <p:ext uri="{BB962C8B-B14F-4D97-AF65-F5344CB8AC3E}">
        <p14:creationId xmlns="" xmlns:p14="http://schemas.microsoft.com/office/powerpoint/2010/main" val="683830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4B6A96A1-E17A-464E-A2EE-348E901826DF}" type="datetimeFigureOut">
              <a:rPr lang="it-IT" smtClean="0"/>
              <a:pPr/>
              <a:t>27/03/2019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C489324-7FD6-4701-9FFC-9B335BB3203D}" type="slidenum">
              <a:rPr lang="it-IT" smtClean="0"/>
              <a:pPr/>
              <a:t>‹N›</a:t>
            </a:fld>
            <a:endParaRPr lang="it-IT"/>
          </a:p>
        </p:txBody>
      </p:sp>
    </p:spTree>
    <p:extLst>
      <p:ext uri="{BB962C8B-B14F-4D97-AF65-F5344CB8AC3E}">
        <p14:creationId xmlns="" xmlns:p14="http://schemas.microsoft.com/office/powerpoint/2010/main" val="13696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4B6A96A1-E17A-464E-A2EE-348E901826DF}" type="datetimeFigureOut">
              <a:rPr lang="it-IT" smtClean="0"/>
              <a:pPr/>
              <a:t>27/03/2019</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EC489324-7FD6-4701-9FFC-9B335BB3203D}" type="slidenum">
              <a:rPr lang="it-IT" smtClean="0"/>
              <a:pPr/>
              <a:t>‹N›</a:t>
            </a:fld>
            <a:endParaRPr lang="it-IT"/>
          </a:p>
        </p:txBody>
      </p:sp>
    </p:spTree>
    <p:extLst>
      <p:ext uri="{BB962C8B-B14F-4D97-AF65-F5344CB8AC3E}">
        <p14:creationId xmlns="" xmlns:p14="http://schemas.microsoft.com/office/powerpoint/2010/main" val="2472418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4B6A96A1-E17A-464E-A2EE-348E901826DF}" type="datetimeFigureOut">
              <a:rPr lang="it-IT" smtClean="0"/>
              <a:pPr/>
              <a:t>27/03/2019</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EC489324-7FD6-4701-9FFC-9B335BB3203D}" type="slidenum">
              <a:rPr lang="it-IT" smtClean="0"/>
              <a:pPr/>
              <a:t>‹N›</a:t>
            </a:fld>
            <a:endParaRPr lang="it-IT"/>
          </a:p>
        </p:txBody>
      </p:sp>
    </p:spTree>
    <p:extLst>
      <p:ext uri="{BB962C8B-B14F-4D97-AF65-F5344CB8AC3E}">
        <p14:creationId xmlns="" xmlns:p14="http://schemas.microsoft.com/office/powerpoint/2010/main" val="2015847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B6A96A1-E17A-464E-A2EE-348E901826DF}" type="datetimeFigureOut">
              <a:rPr lang="it-IT" smtClean="0"/>
              <a:pPr/>
              <a:t>27/03/2019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C489324-7FD6-4701-9FFC-9B335BB3203D}" type="slidenum">
              <a:rPr lang="it-IT" smtClean="0"/>
              <a:pPr/>
              <a:t>‹N›</a:t>
            </a:fld>
            <a:endParaRPr lang="it-IT"/>
          </a:p>
        </p:txBody>
      </p:sp>
    </p:spTree>
    <p:extLst>
      <p:ext uri="{BB962C8B-B14F-4D97-AF65-F5344CB8AC3E}">
        <p14:creationId xmlns="" xmlns:p14="http://schemas.microsoft.com/office/powerpoint/2010/main" val="1269157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4B6A96A1-E17A-464E-A2EE-348E901826DF}" type="datetimeFigureOut">
              <a:rPr lang="it-IT" smtClean="0"/>
              <a:pPr/>
              <a:t>27/03/2019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C489324-7FD6-4701-9FFC-9B335BB3203D}" type="slidenum">
              <a:rPr lang="it-IT" smtClean="0"/>
              <a:pPr/>
              <a:t>‹N›</a:t>
            </a:fld>
            <a:endParaRPr lang="it-IT"/>
          </a:p>
        </p:txBody>
      </p:sp>
    </p:spTree>
    <p:extLst>
      <p:ext uri="{BB962C8B-B14F-4D97-AF65-F5344CB8AC3E}">
        <p14:creationId xmlns="" xmlns:p14="http://schemas.microsoft.com/office/powerpoint/2010/main" val="1725604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8" name="Date Placeholder 7"/>
          <p:cNvSpPr>
            <a:spLocks noGrp="1"/>
          </p:cNvSpPr>
          <p:nvPr>
            <p:ph type="dt" sz="half" idx="10"/>
          </p:nvPr>
        </p:nvSpPr>
        <p:spPr/>
        <p:txBody>
          <a:bodyPr/>
          <a:lstStyle/>
          <a:p>
            <a:fld id="{4B6A96A1-E17A-464E-A2EE-348E901826DF}" type="datetimeFigureOut">
              <a:rPr lang="it-IT" smtClean="0"/>
              <a:pPr/>
              <a:t>27/03/2019</a:t>
            </a:fld>
            <a:endParaRPr lang="it-IT"/>
          </a:p>
        </p:txBody>
      </p:sp>
      <p:sp>
        <p:nvSpPr>
          <p:cNvPr id="9" name="Footer Placeholder 8"/>
          <p:cNvSpPr>
            <a:spLocks noGrp="1"/>
          </p:cNvSpPr>
          <p:nvPr>
            <p:ph type="ftr" sz="quarter" idx="11"/>
          </p:nvPr>
        </p:nvSpPr>
        <p:spPr/>
        <p:txBody>
          <a:bodyPr/>
          <a:lstStyle/>
          <a:p>
            <a:endParaRPr lang="it-IT"/>
          </a:p>
        </p:txBody>
      </p:sp>
      <p:sp>
        <p:nvSpPr>
          <p:cNvPr id="10" name="Slide Number Placeholder 9"/>
          <p:cNvSpPr>
            <a:spLocks noGrp="1"/>
          </p:cNvSpPr>
          <p:nvPr>
            <p:ph type="sldNum" sz="quarter" idx="12"/>
          </p:nvPr>
        </p:nvSpPr>
        <p:spPr/>
        <p:txBody>
          <a:bodyPr/>
          <a:lstStyle/>
          <a:p>
            <a:fld id="{EC489324-7FD6-4701-9FFC-9B335BB3203D}" type="slidenum">
              <a:rPr lang="it-IT" smtClean="0"/>
              <a:pPr/>
              <a:t>‹N›</a:t>
            </a:fld>
            <a:endParaRPr lang="it-IT"/>
          </a:p>
        </p:txBody>
      </p:sp>
    </p:spTree>
    <p:extLst>
      <p:ext uri="{BB962C8B-B14F-4D97-AF65-F5344CB8AC3E}">
        <p14:creationId xmlns="" xmlns:p14="http://schemas.microsoft.com/office/powerpoint/2010/main" val="411995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2" name="Date Placeholder 1"/>
          <p:cNvSpPr>
            <a:spLocks noGrp="1"/>
          </p:cNvSpPr>
          <p:nvPr>
            <p:ph type="dt" sz="half" idx="10"/>
          </p:nvPr>
        </p:nvSpPr>
        <p:spPr/>
        <p:txBody>
          <a:bodyPr/>
          <a:lstStyle/>
          <a:p>
            <a:fld id="{4B6A96A1-E17A-464E-A2EE-348E901826DF}" type="datetimeFigureOut">
              <a:rPr lang="it-IT" smtClean="0"/>
              <a:pPr/>
              <a:t>27/03/2019</a:t>
            </a:fld>
            <a:endParaRPr lang="it-IT"/>
          </a:p>
        </p:txBody>
      </p:sp>
      <p:sp>
        <p:nvSpPr>
          <p:cNvPr id="11" name="Footer Placeholder 10"/>
          <p:cNvSpPr>
            <a:spLocks noGrp="1"/>
          </p:cNvSpPr>
          <p:nvPr>
            <p:ph type="ftr" sz="quarter" idx="11"/>
          </p:nvPr>
        </p:nvSpPr>
        <p:spPr/>
        <p:txBody>
          <a:bodyPr/>
          <a:lstStyle/>
          <a:p>
            <a:endParaRPr lang="it-IT"/>
          </a:p>
        </p:txBody>
      </p:sp>
      <p:sp>
        <p:nvSpPr>
          <p:cNvPr id="12" name="Slide Number Placeholder 11"/>
          <p:cNvSpPr>
            <a:spLocks noGrp="1"/>
          </p:cNvSpPr>
          <p:nvPr>
            <p:ph type="sldNum" sz="quarter" idx="12"/>
          </p:nvPr>
        </p:nvSpPr>
        <p:spPr/>
        <p:txBody>
          <a:bodyPr/>
          <a:lstStyle/>
          <a:p>
            <a:fld id="{EC489324-7FD6-4701-9FFC-9B335BB3203D}" type="slidenum">
              <a:rPr lang="it-IT" smtClean="0"/>
              <a:pPr/>
              <a:t>‹N›</a:t>
            </a:fld>
            <a:endParaRPr lang="it-IT"/>
          </a:p>
        </p:txBody>
      </p:sp>
    </p:spTree>
    <p:extLst>
      <p:ext uri="{BB962C8B-B14F-4D97-AF65-F5344CB8AC3E}">
        <p14:creationId xmlns="" xmlns:p14="http://schemas.microsoft.com/office/powerpoint/2010/main" val="3385575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it-IT" smtClean="0"/>
              <a:t>Fare clic per modificare lo stile del titolo</a:t>
            </a:r>
            <a:endParaRPr lang="en-US" dirty="0"/>
          </a:p>
        </p:txBody>
      </p:sp>
      <p:sp>
        <p:nvSpPr>
          <p:cNvPr id="2" name="Date Placeholder 1"/>
          <p:cNvSpPr>
            <a:spLocks noGrp="1"/>
          </p:cNvSpPr>
          <p:nvPr>
            <p:ph type="dt" sz="half" idx="10"/>
          </p:nvPr>
        </p:nvSpPr>
        <p:spPr/>
        <p:txBody>
          <a:bodyPr/>
          <a:lstStyle/>
          <a:p>
            <a:fld id="{4B6A96A1-E17A-464E-A2EE-348E901826DF}" type="datetimeFigureOut">
              <a:rPr lang="it-IT" smtClean="0"/>
              <a:pPr/>
              <a:t>27/03/2019</a:t>
            </a:fld>
            <a:endParaRPr lang="it-IT"/>
          </a:p>
        </p:txBody>
      </p:sp>
      <p:sp>
        <p:nvSpPr>
          <p:cNvPr id="7" name="Footer Placeholder 6"/>
          <p:cNvSpPr>
            <a:spLocks noGrp="1"/>
          </p:cNvSpPr>
          <p:nvPr>
            <p:ph type="ftr" sz="quarter" idx="11"/>
          </p:nvPr>
        </p:nvSpPr>
        <p:spPr/>
        <p:txBody>
          <a:bodyPr/>
          <a:lstStyle/>
          <a:p>
            <a:endParaRPr lang="it-IT"/>
          </a:p>
        </p:txBody>
      </p:sp>
      <p:sp>
        <p:nvSpPr>
          <p:cNvPr id="8" name="Slide Number Placeholder 7"/>
          <p:cNvSpPr>
            <a:spLocks noGrp="1"/>
          </p:cNvSpPr>
          <p:nvPr>
            <p:ph type="sldNum" sz="quarter" idx="12"/>
          </p:nvPr>
        </p:nvSpPr>
        <p:spPr/>
        <p:txBody>
          <a:bodyPr/>
          <a:lstStyle/>
          <a:p>
            <a:fld id="{EC489324-7FD6-4701-9FFC-9B335BB3203D}" type="slidenum">
              <a:rPr lang="it-IT" smtClean="0"/>
              <a:pPr/>
              <a:t>‹N›</a:t>
            </a:fld>
            <a:endParaRPr lang="it-IT"/>
          </a:p>
        </p:txBody>
      </p:sp>
    </p:spTree>
    <p:extLst>
      <p:ext uri="{BB962C8B-B14F-4D97-AF65-F5344CB8AC3E}">
        <p14:creationId xmlns="" xmlns:p14="http://schemas.microsoft.com/office/powerpoint/2010/main" val="1493061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B6A96A1-E17A-464E-A2EE-348E901826DF}" type="datetimeFigureOut">
              <a:rPr lang="it-IT" smtClean="0"/>
              <a:pPr/>
              <a:t>27/03/2019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C489324-7FD6-4701-9FFC-9B335BB3203D}" type="slidenum">
              <a:rPr lang="it-IT" smtClean="0"/>
              <a:pPr/>
              <a:t>‹N›</a:t>
            </a:fld>
            <a:endParaRPr lang="it-IT"/>
          </a:p>
        </p:txBody>
      </p:sp>
    </p:spTree>
    <p:extLst>
      <p:ext uri="{BB962C8B-B14F-4D97-AF65-F5344CB8AC3E}">
        <p14:creationId xmlns="" xmlns:p14="http://schemas.microsoft.com/office/powerpoint/2010/main" val="4264799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it-IT" smtClean="0"/>
              <a:t>Fare clic per modificare lo stile del titolo</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8" name="Date Placeholder 7"/>
          <p:cNvSpPr>
            <a:spLocks noGrp="1"/>
          </p:cNvSpPr>
          <p:nvPr>
            <p:ph type="dt" sz="half" idx="10"/>
          </p:nvPr>
        </p:nvSpPr>
        <p:spPr/>
        <p:txBody>
          <a:bodyPr/>
          <a:lstStyle/>
          <a:p>
            <a:fld id="{4B6A96A1-E17A-464E-A2EE-348E901826DF}" type="datetimeFigureOut">
              <a:rPr lang="it-IT" smtClean="0"/>
              <a:pPr/>
              <a:t>27/03/2019</a:t>
            </a:fld>
            <a:endParaRPr lang="it-IT"/>
          </a:p>
        </p:txBody>
      </p:sp>
      <p:sp>
        <p:nvSpPr>
          <p:cNvPr id="9" name="Footer Placeholder 8"/>
          <p:cNvSpPr>
            <a:spLocks noGrp="1"/>
          </p:cNvSpPr>
          <p:nvPr>
            <p:ph type="ftr" sz="quarter" idx="11"/>
          </p:nvPr>
        </p:nvSpPr>
        <p:spPr/>
        <p:txBody>
          <a:bodyPr/>
          <a:lstStyle/>
          <a:p>
            <a:endParaRPr lang="it-IT"/>
          </a:p>
        </p:txBody>
      </p:sp>
      <p:sp>
        <p:nvSpPr>
          <p:cNvPr id="10" name="Slide Number Placeholder 9"/>
          <p:cNvSpPr>
            <a:spLocks noGrp="1"/>
          </p:cNvSpPr>
          <p:nvPr>
            <p:ph type="sldNum" sz="quarter" idx="12"/>
          </p:nvPr>
        </p:nvSpPr>
        <p:spPr/>
        <p:txBody>
          <a:bodyPr/>
          <a:lstStyle/>
          <a:p>
            <a:fld id="{EC489324-7FD6-4701-9FFC-9B335BB3203D}" type="slidenum">
              <a:rPr lang="it-IT" smtClean="0"/>
              <a:pPr/>
              <a:t>‹N›</a:t>
            </a:fld>
            <a:endParaRPr lang="it-IT"/>
          </a:p>
        </p:txBody>
      </p:sp>
    </p:spTree>
    <p:extLst>
      <p:ext uri="{BB962C8B-B14F-4D97-AF65-F5344CB8AC3E}">
        <p14:creationId xmlns="" xmlns:p14="http://schemas.microsoft.com/office/powerpoint/2010/main" val="2962504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8" name="Date Placeholder 7"/>
          <p:cNvSpPr>
            <a:spLocks noGrp="1"/>
          </p:cNvSpPr>
          <p:nvPr>
            <p:ph type="dt" sz="half" idx="10"/>
          </p:nvPr>
        </p:nvSpPr>
        <p:spPr/>
        <p:txBody>
          <a:bodyPr/>
          <a:lstStyle/>
          <a:p>
            <a:fld id="{4B6A96A1-E17A-464E-A2EE-348E901826DF}" type="datetimeFigureOut">
              <a:rPr lang="it-IT" smtClean="0"/>
              <a:pPr/>
              <a:t>27/03/2019</a:t>
            </a:fld>
            <a:endParaRPr lang="it-IT"/>
          </a:p>
        </p:txBody>
      </p:sp>
      <p:sp>
        <p:nvSpPr>
          <p:cNvPr id="9" name="Footer Placeholder 8"/>
          <p:cNvSpPr>
            <a:spLocks noGrp="1"/>
          </p:cNvSpPr>
          <p:nvPr>
            <p:ph type="ftr" sz="quarter" idx="11"/>
          </p:nvPr>
        </p:nvSpPr>
        <p:spPr>
          <a:xfrm>
            <a:off x="2624326" y="6356351"/>
            <a:ext cx="4433638" cy="365125"/>
          </a:xfrm>
        </p:spPr>
        <p:txBody>
          <a:bodyPr/>
          <a:lstStyle/>
          <a:p>
            <a:endParaRPr lang="en-US" dirty="0"/>
          </a:p>
        </p:txBody>
      </p:sp>
      <p:sp>
        <p:nvSpPr>
          <p:cNvPr id="10" name="Slide Number Placeholder 9"/>
          <p:cNvSpPr>
            <a:spLocks noGrp="1"/>
          </p:cNvSpPr>
          <p:nvPr>
            <p:ph type="sldNum" sz="quarter" idx="12"/>
          </p:nvPr>
        </p:nvSpPr>
        <p:spPr/>
        <p:txBody>
          <a:bodyPr/>
          <a:lstStyle/>
          <a:p>
            <a:fld id="{EC489324-7FD6-4701-9FFC-9B335BB3203D}" type="slidenum">
              <a:rPr lang="it-IT" smtClean="0"/>
              <a:pPr/>
              <a:t>‹N›</a:t>
            </a:fld>
            <a:endParaRPr lang="it-IT"/>
          </a:p>
        </p:txBody>
      </p:sp>
    </p:spTree>
    <p:extLst>
      <p:ext uri="{BB962C8B-B14F-4D97-AF65-F5344CB8AC3E}">
        <p14:creationId xmlns="" xmlns:p14="http://schemas.microsoft.com/office/powerpoint/2010/main" val="3477168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4B6A96A1-E17A-464E-A2EE-348E901826DF}" type="datetimeFigureOut">
              <a:rPr lang="it-IT" smtClean="0"/>
              <a:pPr/>
              <a:t>27/03/2019</a:t>
            </a:fld>
            <a:endParaRPr lang="it-IT"/>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endParaRPr lang="it-IT"/>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EC489324-7FD6-4701-9FFC-9B335BB3203D}" type="slidenum">
              <a:rPr lang="it-IT" smtClean="0"/>
              <a:pPr/>
              <a:t>‹N›</a:t>
            </a:fld>
            <a:endParaRPr lang="it-IT"/>
          </a:p>
        </p:txBody>
      </p:sp>
    </p:spTree>
    <p:extLst>
      <p:ext uri="{BB962C8B-B14F-4D97-AF65-F5344CB8AC3E}">
        <p14:creationId xmlns="" xmlns:p14="http://schemas.microsoft.com/office/powerpoint/2010/main" val="237105099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dx.doi.org/10.1016/S2352-4642(19)30027-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9" y="5085184"/>
            <a:ext cx="6876256" cy="648072"/>
          </a:xfrm>
        </p:spPr>
        <p:txBody>
          <a:bodyPr>
            <a:noAutofit/>
          </a:bodyPr>
          <a:lstStyle/>
          <a:p>
            <a:r>
              <a:rPr lang="it-IT" sz="2900" b="1" dirty="0" smtClean="0">
                <a:solidFill>
                  <a:srgbClr val="FFFF00"/>
                </a:solidFill>
              </a:rPr>
              <a:t>Focus sulla Cronicità in età pediatrica in Italia  </a:t>
            </a:r>
            <a:endParaRPr lang="it-IT" sz="3200" dirty="0">
              <a:solidFill>
                <a:srgbClr val="FFFF00"/>
              </a:solidFill>
            </a:endParaRPr>
          </a:p>
        </p:txBody>
      </p:sp>
      <p:pic>
        <p:nvPicPr>
          <p:cNvPr id="4" name="Immagin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6573" y="764704"/>
            <a:ext cx="6878115" cy="4176464"/>
          </a:xfrm>
          <a:prstGeom prst="rect">
            <a:avLst/>
          </a:prstGeom>
        </p:spPr>
      </p:pic>
      <p:sp>
        <p:nvSpPr>
          <p:cNvPr id="6" name="Rettangolo 5"/>
          <p:cNvSpPr/>
          <p:nvPr/>
        </p:nvSpPr>
        <p:spPr>
          <a:xfrm>
            <a:off x="7100269" y="5605209"/>
            <a:ext cx="1853392" cy="400110"/>
          </a:xfrm>
          <a:prstGeom prst="rect">
            <a:avLst/>
          </a:prstGeom>
        </p:spPr>
        <p:txBody>
          <a:bodyPr wrap="none">
            <a:spAutoFit/>
          </a:bodyPr>
          <a:lstStyle/>
          <a:p>
            <a:r>
              <a:rPr lang="it-IT" sz="2000" b="1" dirty="0">
                <a:solidFill>
                  <a:srgbClr val="C00000"/>
                </a:solidFill>
                <a:latin typeface="+mj-lt"/>
              </a:rPr>
              <a:t>M. R. Filograna</a:t>
            </a:r>
            <a:endParaRPr lang="it-IT" sz="2000" dirty="0">
              <a:solidFill>
                <a:srgbClr val="C00000"/>
              </a:solidFill>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La patologia cronica in età evolutiva</a:t>
            </a:r>
            <a:endParaRPr lang="it-IT" dirty="0"/>
          </a:p>
        </p:txBody>
      </p:sp>
      <p:sp>
        <p:nvSpPr>
          <p:cNvPr id="3" name="Segnaposto contenuto 2"/>
          <p:cNvSpPr>
            <a:spLocks noGrp="1"/>
          </p:cNvSpPr>
          <p:nvPr>
            <p:ph idx="1"/>
          </p:nvPr>
        </p:nvSpPr>
        <p:spPr/>
        <p:txBody>
          <a:bodyPr/>
          <a:lstStyle/>
          <a:p>
            <a:pPr>
              <a:buNone/>
            </a:pPr>
            <a:r>
              <a:rPr lang="it-IT" dirty="0" smtClean="0"/>
              <a:t> </a:t>
            </a:r>
          </a:p>
          <a:p>
            <a:pPr>
              <a:buNone/>
            </a:pPr>
            <a:r>
              <a:rPr lang="it-IT" dirty="0" smtClean="0"/>
              <a:t>  Obiettivi di cura devono essere finalizzati</a:t>
            </a:r>
          </a:p>
          <a:p>
            <a:pPr>
              <a:buNone/>
            </a:pPr>
            <a:endParaRPr lang="it-IT" dirty="0" smtClean="0"/>
          </a:p>
          <a:p>
            <a:pPr marL="519112" indent="-342900">
              <a:buFont typeface="Wingdings" panose="05000000000000000000" pitchFamily="2" charset="2"/>
              <a:buChar char="Ø"/>
            </a:pPr>
            <a:r>
              <a:rPr lang="it-IT" dirty="0" smtClean="0"/>
              <a:t>al miglioramento del quadro clinico e dello stato funzionale </a:t>
            </a:r>
          </a:p>
          <a:p>
            <a:pPr marL="519112" indent="-342900">
              <a:buFont typeface="Wingdings" panose="05000000000000000000" pitchFamily="2" charset="2"/>
              <a:buChar char="Ø"/>
            </a:pPr>
            <a:r>
              <a:rPr lang="it-IT" dirty="0" smtClean="0"/>
              <a:t>alla minimizzazione della sintomatologia </a:t>
            </a:r>
          </a:p>
          <a:p>
            <a:pPr marL="519112" indent="-342900">
              <a:buFont typeface="Wingdings" panose="05000000000000000000" pitchFamily="2" charset="2"/>
              <a:buChar char="Ø"/>
            </a:pPr>
            <a:r>
              <a:rPr lang="it-IT" dirty="0" smtClean="0"/>
              <a:t>alla prevenzione della disabilità </a:t>
            </a:r>
          </a:p>
          <a:p>
            <a:pPr marL="519112" indent="-342900">
              <a:buFont typeface="Wingdings" panose="05000000000000000000" pitchFamily="2" charset="2"/>
              <a:buChar char="Ø"/>
            </a:pPr>
            <a:r>
              <a:rPr lang="it-IT" dirty="0" smtClean="0"/>
              <a:t> al miglioramento della qualità di vita. </a:t>
            </a:r>
            <a:endParaRPr lang="it-IT" dirty="0"/>
          </a:p>
        </p:txBody>
      </p:sp>
      <p:pic>
        <p:nvPicPr>
          <p:cNvPr id="4" name="Immagin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flipH="1">
            <a:off x="-1" y="5877272"/>
            <a:ext cx="2597345" cy="980728"/>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Normativa Sanitaria per le patologie croniche</a:t>
            </a:r>
            <a:endParaRPr lang="it-IT" dirty="0"/>
          </a:p>
        </p:txBody>
      </p:sp>
      <p:sp>
        <p:nvSpPr>
          <p:cNvPr id="3" name="Segnaposto contenuto 2"/>
          <p:cNvSpPr>
            <a:spLocks noGrp="1"/>
          </p:cNvSpPr>
          <p:nvPr>
            <p:ph idx="1"/>
          </p:nvPr>
        </p:nvSpPr>
        <p:spPr/>
        <p:txBody>
          <a:bodyPr>
            <a:normAutofit/>
          </a:bodyPr>
          <a:lstStyle/>
          <a:p>
            <a:pPr marL="0" indent="0">
              <a:buNone/>
            </a:pPr>
            <a:endParaRPr lang="it-IT" dirty="0" smtClean="0"/>
          </a:p>
          <a:p>
            <a:pPr>
              <a:buFont typeface="Wingdings" panose="05000000000000000000" pitchFamily="2" charset="2"/>
              <a:buChar char="Ø"/>
            </a:pPr>
            <a:r>
              <a:rPr lang="it-IT" dirty="0" smtClean="0"/>
              <a:t>Assistenza primaria nel così detto Decreto Balduzzi (2012).</a:t>
            </a:r>
          </a:p>
          <a:p>
            <a:pPr>
              <a:buFont typeface="Wingdings" panose="05000000000000000000" pitchFamily="2" charset="2"/>
              <a:buChar char="Ø"/>
            </a:pPr>
            <a:endParaRPr lang="it-IT" dirty="0" smtClean="0"/>
          </a:p>
          <a:p>
            <a:pPr>
              <a:buFont typeface="Wingdings" panose="05000000000000000000" pitchFamily="2" charset="2"/>
              <a:buChar char="Ø"/>
            </a:pPr>
            <a:r>
              <a:rPr lang="it-IT" dirty="0" smtClean="0"/>
              <a:t>Riordino assistenza ospedaliera con il DM 70</a:t>
            </a:r>
          </a:p>
          <a:p>
            <a:pPr marL="182563" indent="0">
              <a:spcBef>
                <a:spcPts val="0"/>
              </a:spcBef>
              <a:buNone/>
            </a:pPr>
            <a:r>
              <a:rPr lang="it-IT" dirty="0" smtClean="0"/>
              <a:t>( Decreto Ministeriale 2 aprile 2015 n. 70)</a:t>
            </a:r>
          </a:p>
          <a:p>
            <a:endParaRPr lang="it-IT" dirty="0" smtClean="0"/>
          </a:p>
          <a:p>
            <a:endParaRPr lang="it-IT" dirty="0" smtClean="0"/>
          </a:p>
        </p:txBody>
      </p:sp>
      <p:pic>
        <p:nvPicPr>
          <p:cNvPr id="4" name="Immagin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516216" y="5902374"/>
            <a:ext cx="2617565" cy="980728"/>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Normativa Sanitaria per le patologie croniche</a:t>
            </a:r>
            <a:endParaRPr lang="it-IT" dirty="0"/>
          </a:p>
        </p:txBody>
      </p:sp>
      <p:sp>
        <p:nvSpPr>
          <p:cNvPr id="3" name="Segnaposto contenuto 2"/>
          <p:cNvSpPr>
            <a:spLocks noGrp="1"/>
          </p:cNvSpPr>
          <p:nvPr>
            <p:ph idx="1"/>
          </p:nvPr>
        </p:nvSpPr>
        <p:spPr/>
        <p:txBody>
          <a:bodyPr>
            <a:normAutofit/>
          </a:bodyPr>
          <a:lstStyle/>
          <a:p>
            <a:pPr>
              <a:buNone/>
            </a:pPr>
            <a:r>
              <a:rPr lang="it-IT" dirty="0" smtClean="0"/>
              <a:t>Piano nazionale delle Cronicità nel 2016, prevede:</a:t>
            </a:r>
          </a:p>
          <a:p>
            <a:endParaRPr lang="it-IT" dirty="0" smtClean="0"/>
          </a:p>
          <a:p>
            <a:pPr marL="449263" indent="-273050">
              <a:buFont typeface="Wingdings" panose="05000000000000000000" pitchFamily="2" charset="2"/>
              <a:buChar char="Ø"/>
            </a:pPr>
            <a:r>
              <a:rPr lang="it-IT" dirty="0" smtClean="0"/>
              <a:t>Programmazione  degli interventi sulla base delle conoscenze epidemiologiche</a:t>
            </a:r>
          </a:p>
          <a:p>
            <a:pPr marL="449263" indent="-273050">
              <a:buFont typeface="Wingdings" panose="05000000000000000000" pitchFamily="2" charset="2"/>
              <a:buChar char="Ø"/>
            </a:pPr>
            <a:endParaRPr lang="it-IT" dirty="0" smtClean="0"/>
          </a:p>
          <a:p>
            <a:pPr marL="449263" indent="-273050">
              <a:buFont typeface="Wingdings" panose="05000000000000000000" pitchFamily="2" charset="2"/>
              <a:buChar char="Ø"/>
            </a:pPr>
            <a:r>
              <a:rPr lang="it-IT" dirty="0" smtClean="0"/>
              <a:t> La promozione della salute, prevenzione e diagnosi precoce</a:t>
            </a:r>
          </a:p>
          <a:p>
            <a:pPr marL="449263" indent="-273050">
              <a:buFont typeface="Wingdings" panose="05000000000000000000" pitchFamily="2" charset="2"/>
              <a:buChar char="Ø"/>
            </a:pPr>
            <a:endParaRPr lang="it-IT" dirty="0" smtClean="0"/>
          </a:p>
          <a:p>
            <a:pPr marL="449263" indent="-273050">
              <a:buFont typeface="Wingdings" panose="05000000000000000000" pitchFamily="2" charset="2"/>
              <a:buChar char="Ø"/>
            </a:pPr>
            <a:r>
              <a:rPr lang="it-IT" dirty="0" smtClean="0"/>
              <a:t>Presa in carico e gestione del paziente attraverso il Piano di cura (PAI)</a:t>
            </a:r>
          </a:p>
        </p:txBody>
      </p:sp>
      <p:pic>
        <p:nvPicPr>
          <p:cNvPr id="4" name="Immagin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flipH="1">
            <a:off x="-1" y="5877272"/>
            <a:ext cx="2597345" cy="980728"/>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Normativa Sanitaria per le patologie croniche</a:t>
            </a:r>
            <a:endParaRPr lang="it-IT" dirty="0"/>
          </a:p>
        </p:txBody>
      </p:sp>
      <p:sp>
        <p:nvSpPr>
          <p:cNvPr id="3" name="Segnaposto contenuto 2"/>
          <p:cNvSpPr>
            <a:spLocks noGrp="1"/>
          </p:cNvSpPr>
          <p:nvPr>
            <p:ph idx="1"/>
          </p:nvPr>
        </p:nvSpPr>
        <p:spPr/>
        <p:txBody>
          <a:bodyPr>
            <a:normAutofit/>
          </a:bodyPr>
          <a:lstStyle/>
          <a:p>
            <a:pPr marL="0" indent="0">
              <a:buNone/>
            </a:pPr>
            <a:r>
              <a:rPr lang="it-IT" b="1" dirty="0" smtClean="0"/>
              <a:t>Nuovi LEA  </a:t>
            </a:r>
            <a:r>
              <a:rPr lang="it-IT" dirty="0" smtClean="0"/>
              <a:t>(pubblicati in Gazzetta Ufficiale a marzo 2017)  </a:t>
            </a:r>
          </a:p>
          <a:p>
            <a:pPr>
              <a:buNone/>
            </a:pPr>
            <a:endParaRPr lang="it-IT" dirty="0" smtClean="0"/>
          </a:p>
          <a:p>
            <a:pPr marL="449263" indent="-273050">
              <a:buFont typeface="Wingdings" panose="05000000000000000000" pitchFamily="2" charset="2"/>
              <a:buChar char="Ø"/>
              <a:tabLst>
                <a:tab pos="358775" algn="l"/>
              </a:tabLst>
            </a:pPr>
            <a:r>
              <a:rPr lang="it-IT" dirty="0" smtClean="0"/>
              <a:t>Centotrentaquattro nuovi </a:t>
            </a:r>
            <a:r>
              <a:rPr lang="it-IT" b="1" dirty="0" smtClean="0"/>
              <a:t>codici di esenzione dal     ticket</a:t>
            </a:r>
            <a:r>
              <a:rPr lang="it-IT" dirty="0" smtClean="0"/>
              <a:t> che fanno riferimento a </a:t>
            </a:r>
            <a:r>
              <a:rPr lang="it-IT" b="1" dirty="0" smtClean="0"/>
              <a:t>201 malattie rare</a:t>
            </a:r>
          </a:p>
          <a:p>
            <a:pPr marL="449263" indent="-273050">
              <a:buFont typeface="Wingdings" panose="05000000000000000000" pitchFamily="2" charset="2"/>
              <a:buChar char="Ø"/>
              <a:tabLst>
                <a:tab pos="358775" algn="l"/>
              </a:tabLst>
            </a:pPr>
            <a:endParaRPr lang="it-IT" b="1" dirty="0" smtClean="0"/>
          </a:p>
          <a:p>
            <a:pPr marL="449263" indent="-273050">
              <a:buFont typeface="Wingdings" panose="05000000000000000000" pitchFamily="2" charset="2"/>
              <a:buChar char="Ø"/>
              <a:tabLst>
                <a:tab pos="358775" algn="l"/>
              </a:tabLst>
            </a:pPr>
            <a:r>
              <a:rPr lang="it-IT" dirty="0" smtClean="0"/>
              <a:t>vedono interessati 2 milioni di pazienti, di cui il 70% in età pediatrica</a:t>
            </a:r>
          </a:p>
        </p:txBody>
      </p:sp>
      <p:pic>
        <p:nvPicPr>
          <p:cNvPr id="4" name="Immagin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516216" y="5902374"/>
            <a:ext cx="2617565" cy="980728"/>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Criticità Assistenziali per il Bambino con patologia Cronica</a:t>
            </a:r>
            <a:endParaRPr lang="it-IT" dirty="0"/>
          </a:p>
        </p:txBody>
      </p:sp>
      <p:sp>
        <p:nvSpPr>
          <p:cNvPr id="3" name="Segnaposto contenuto 2"/>
          <p:cNvSpPr>
            <a:spLocks noGrp="1"/>
          </p:cNvSpPr>
          <p:nvPr>
            <p:ph idx="1"/>
          </p:nvPr>
        </p:nvSpPr>
        <p:spPr/>
        <p:txBody>
          <a:bodyPr>
            <a:normAutofit/>
          </a:bodyPr>
          <a:lstStyle/>
          <a:p>
            <a:pPr marL="0" indent="0">
              <a:buNone/>
            </a:pPr>
            <a:r>
              <a:rPr lang="it-IT" b="1" dirty="0" smtClean="0"/>
              <a:t>XVI Rapporto Nazionale sulle politiche delle Malattie Croniche (2018)</a:t>
            </a:r>
          </a:p>
          <a:p>
            <a:pPr>
              <a:buNone/>
            </a:pPr>
            <a:endParaRPr lang="it-IT" dirty="0" smtClean="0"/>
          </a:p>
          <a:p>
            <a:pPr>
              <a:buFont typeface="Wingdings" panose="05000000000000000000" pitchFamily="2" charset="2"/>
              <a:buChar char="Ø"/>
            </a:pPr>
            <a:r>
              <a:rPr lang="it-IT" dirty="0" smtClean="0"/>
              <a:t> l’integrazione tra assistenza primaria e specialistica non c’è per il 95,8% delle Associazioni,</a:t>
            </a:r>
          </a:p>
          <a:p>
            <a:pPr>
              <a:buFont typeface="Wingdings" panose="05000000000000000000" pitchFamily="2" charset="2"/>
              <a:buChar char="Ø"/>
            </a:pPr>
            <a:endParaRPr lang="it-IT" dirty="0" smtClean="0"/>
          </a:p>
          <a:p>
            <a:pPr>
              <a:buFont typeface="Wingdings" panose="05000000000000000000" pitchFamily="2" charset="2"/>
              <a:buChar char="Ø"/>
            </a:pPr>
            <a:r>
              <a:rPr lang="it-IT" dirty="0" smtClean="0"/>
              <a:t> oltre il  73% ha riscontrato nell’ultimo anno ritardi di diagnosi, </a:t>
            </a:r>
          </a:p>
          <a:p>
            <a:pPr>
              <a:buFont typeface="Wingdings" panose="05000000000000000000" pitchFamily="2" charset="2"/>
              <a:buChar char="Ø"/>
            </a:pPr>
            <a:endParaRPr lang="it-IT" dirty="0" smtClean="0"/>
          </a:p>
          <a:p>
            <a:pPr>
              <a:buFont typeface="Wingdings" panose="05000000000000000000" pitchFamily="2" charset="2"/>
              <a:buChar char="Ø"/>
            </a:pPr>
            <a:r>
              <a:rPr lang="it-IT" dirty="0" smtClean="0"/>
              <a:t> il 75,6% </a:t>
            </a:r>
            <a:r>
              <a:rPr lang="it-IT" dirty="0" smtClean="0"/>
              <a:t>vorrebbe avere liste </a:t>
            </a:r>
            <a:r>
              <a:rPr lang="it-IT" dirty="0" smtClean="0"/>
              <a:t>d’attesa meno lunghe; </a:t>
            </a:r>
          </a:p>
          <a:p>
            <a:endParaRPr lang="it-IT" dirty="0" smtClean="0"/>
          </a:p>
          <a:p>
            <a:pPr>
              <a:buNone/>
            </a:pPr>
            <a:r>
              <a:rPr lang="it-IT" sz="1400" i="1" dirty="0" smtClean="0"/>
              <a:t>Cittadinanza attiva” Cittadini con cronicità :molti </a:t>
            </a:r>
            <a:r>
              <a:rPr lang="it-IT" sz="1400" i="1" dirty="0" smtClean="0"/>
              <a:t>atti,pochi </a:t>
            </a:r>
            <a:r>
              <a:rPr lang="it-IT" sz="1400" i="1" dirty="0" smtClean="0"/>
              <a:t>fatti”2018</a:t>
            </a:r>
          </a:p>
        </p:txBody>
      </p:sp>
      <p:pic>
        <p:nvPicPr>
          <p:cNvPr id="4" name="Immagin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flipH="1">
            <a:off x="-1" y="5877272"/>
            <a:ext cx="2597345" cy="980728"/>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Criticità Assistenziali per il Bambino con patologia Cronica</a:t>
            </a:r>
            <a:endParaRPr lang="it-IT" dirty="0"/>
          </a:p>
        </p:txBody>
      </p:sp>
      <p:sp>
        <p:nvSpPr>
          <p:cNvPr id="3" name="Segnaposto contenuto 2"/>
          <p:cNvSpPr>
            <a:spLocks noGrp="1"/>
          </p:cNvSpPr>
          <p:nvPr>
            <p:ph idx="1"/>
          </p:nvPr>
        </p:nvSpPr>
        <p:spPr/>
        <p:txBody>
          <a:bodyPr>
            <a:normAutofit/>
          </a:bodyPr>
          <a:lstStyle/>
          <a:p>
            <a:pPr marL="0" indent="0">
              <a:buNone/>
            </a:pPr>
            <a:r>
              <a:rPr lang="it-IT" dirty="0" smtClean="0"/>
              <a:t>XVI Rapporto Nazionale sulle politiche </a:t>
            </a:r>
            <a:r>
              <a:rPr lang="it-IT" dirty="0" err="1" smtClean="0"/>
              <a:t>delleMalattie</a:t>
            </a:r>
            <a:r>
              <a:rPr lang="it-IT" dirty="0" smtClean="0"/>
              <a:t>  (2018)</a:t>
            </a:r>
            <a:endParaRPr lang="it-IT" b="1" dirty="0" smtClean="0"/>
          </a:p>
          <a:p>
            <a:pPr marL="449263" indent="-273050">
              <a:buFont typeface="Wingdings" panose="05000000000000000000" pitchFamily="2" charset="2"/>
              <a:buChar char="Ø"/>
            </a:pPr>
            <a:r>
              <a:rPr lang="it-IT" b="1" dirty="0" smtClean="0"/>
              <a:t> Scarsa continuità  assistenziale fra ospedale e territorio (65,1%). </a:t>
            </a:r>
          </a:p>
          <a:p>
            <a:pPr marL="449263" indent="-273050">
              <a:buFont typeface="Wingdings" panose="05000000000000000000" pitchFamily="2" charset="2"/>
              <a:buChar char="Ø"/>
            </a:pPr>
            <a:endParaRPr lang="it-IT" b="1" dirty="0" smtClean="0"/>
          </a:p>
          <a:p>
            <a:pPr marL="449263" indent="-273050">
              <a:buFont typeface="Wingdings" panose="05000000000000000000" pitchFamily="2" charset="2"/>
              <a:buChar char="Ø"/>
            </a:pPr>
            <a:r>
              <a:rPr lang="it-IT" b="1" dirty="0" smtClean="0"/>
              <a:t>Scarso coinvolgimento del paziente nel piano di cura </a:t>
            </a:r>
            <a:r>
              <a:rPr lang="it-IT" dirty="0" smtClean="0"/>
              <a:t>(53,4%)</a:t>
            </a:r>
          </a:p>
          <a:p>
            <a:pPr marL="176213" indent="0">
              <a:buNone/>
            </a:pPr>
            <a:endParaRPr lang="it-IT" b="1" dirty="0" smtClean="0"/>
          </a:p>
          <a:p>
            <a:pPr marL="449263" indent="-273050">
              <a:buFont typeface="Wingdings" panose="05000000000000000000" pitchFamily="2" charset="2"/>
              <a:buChar char="Ø"/>
            </a:pPr>
            <a:r>
              <a:rPr lang="it-IT" b="1" dirty="0" smtClean="0"/>
              <a:t>carenza dell’assistenza domiciliare e dell’utilizzo delle nuove tecnologie (45,8%) </a:t>
            </a:r>
          </a:p>
          <a:p>
            <a:pPr marL="449263" indent="-273050">
              <a:buFont typeface="Wingdings" panose="05000000000000000000" pitchFamily="2" charset="2"/>
              <a:buChar char="Ø"/>
            </a:pPr>
            <a:endParaRPr lang="it-IT" b="1" dirty="0" smtClean="0"/>
          </a:p>
          <a:p>
            <a:pPr marL="449263" indent="-273050">
              <a:buNone/>
            </a:pPr>
            <a:endParaRPr lang="it-IT" dirty="0"/>
          </a:p>
          <a:p>
            <a:pPr marL="0" indent="0">
              <a:buNone/>
            </a:pPr>
            <a:endParaRPr lang="it-IT" sz="1200" i="1" dirty="0" smtClean="0"/>
          </a:p>
          <a:p>
            <a:pPr marL="0" indent="0">
              <a:buNone/>
            </a:pPr>
            <a:r>
              <a:rPr lang="it-IT" sz="1200" i="1" dirty="0" smtClean="0"/>
              <a:t>Cittadinanza </a:t>
            </a:r>
            <a:r>
              <a:rPr lang="it-IT" sz="1200" i="1" dirty="0"/>
              <a:t>attiva” Cittadini con cronicità :molti </a:t>
            </a:r>
            <a:r>
              <a:rPr lang="it-IT" sz="1200" i="1" dirty="0" err="1"/>
              <a:t>atti,pochi</a:t>
            </a:r>
            <a:r>
              <a:rPr lang="it-IT" sz="1200" i="1" dirty="0"/>
              <a:t> </a:t>
            </a:r>
            <a:r>
              <a:rPr lang="it-IT" sz="1200" i="1" dirty="0" smtClean="0"/>
              <a:t>fatti”2018</a:t>
            </a:r>
            <a:endParaRPr lang="it-IT" sz="1200" i="1" dirty="0"/>
          </a:p>
        </p:txBody>
      </p:sp>
      <p:pic>
        <p:nvPicPr>
          <p:cNvPr id="4" name="Immagin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6516216" y="5902374"/>
            <a:ext cx="2617565" cy="980728"/>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Criticità Assistenziali per il Bambino con patologia Cronica</a:t>
            </a:r>
            <a:endParaRPr lang="it-IT" dirty="0"/>
          </a:p>
        </p:txBody>
      </p:sp>
      <p:sp>
        <p:nvSpPr>
          <p:cNvPr id="3" name="Segnaposto contenuto 2"/>
          <p:cNvSpPr>
            <a:spLocks noGrp="1"/>
          </p:cNvSpPr>
          <p:nvPr>
            <p:ph idx="1"/>
          </p:nvPr>
        </p:nvSpPr>
        <p:spPr/>
        <p:txBody>
          <a:bodyPr>
            <a:normAutofit/>
          </a:bodyPr>
          <a:lstStyle/>
          <a:p>
            <a:pPr>
              <a:buNone/>
            </a:pPr>
            <a:r>
              <a:rPr lang="it-IT" dirty="0" smtClean="0"/>
              <a:t>  XVI Rapporto Nazionale Malattie Croniche(2018)</a:t>
            </a:r>
          </a:p>
          <a:p>
            <a:pPr>
              <a:buNone/>
            </a:pPr>
            <a:endParaRPr lang="it-IT" dirty="0" smtClean="0"/>
          </a:p>
          <a:p>
            <a:pPr marL="541338" indent="-274638">
              <a:buFont typeface="Wingdings" panose="05000000000000000000" pitchFamily="2" charset="2"/>
              <a:buChar char="Ø"/>
            </a:pPr>
            <a:r>
              <a:rPr lang="it-IT" dirty="0" smtClean="0"/>
              <a:t>l’80,5% vorrebbe avere maggiore ascolto da parte del personale sanitario </a:t>
            </a:r>
          </a:p>
          <a:p>
            <a:endParaRPr lang="it-IT" dirty="0" smtClean="0"/>
          </a:p>
          <a:p>
            <a:pPr>
              <a:buNone/>
            </a:pPr>
            <a:r>
              <a:rPr lang="it-IT" dirty="0" smtClean="0"/>
              <a:t>   Le famiglie che assistono una persona con una patologia cronica o rara</a:t>
            </a:r>
          </a:p>
          <a:p>
            <a:pPr marL="449263" indent="-182563">
              <a:spcAft>
                <a:spcPts val="600"/>
              </a:spcAft>
              <a:buFont typeface="Wingdings" panose="05000000000000000000" pitchFamily="2" charset="2"/>
              <a:buChar char="Ø"/>
            </a:pPr>
            <a:r>
              <a:rPr lang="it-IT" dirty="0" smtClean="0"/>
              <a:t> si sentono sempre più sole </a:t>
            </a:r>
          </a:p>
          <a:p>
            <a:pPr marL="449263" indent="-182563">
              <a:buFont typeface="Wingdings" panose="05000000000000000000" pitchFamily="2" charset="2"/>
              <a:buChar char="Ø"/>
            </a:pPr>
            <a:r>
              <a:rPr lang="it-IT" dirty="0" smtClean="0"/>
              <a:t> il 65% è in difficoltà economica.</a:t>
            </a:r>
            <a:endParaRPr lang="it-IT" dirty="0"/>
          </a:p>
          <a:p>
            <a:pPr marL="449263" indent="-182563">
              <a:buFont typeface="Wingdings" panose="05000000000000000000" pitchFamily="2" charset="2"/>
              <a:buChar char="Ø"/>
            </a:pPr>
            <a:endParaRPr lang="it-IT" dirty="0"/>
          </a:p>
          <a:p>
            <a:pPr marL="0" indent="0">
              <a:buNone/>
            </a:pPr>
            <a:r>
              <a:rPr lang="it-IT" sz="1400" i="1" dirty="0"/>
              <a:t>Cittadinanza attiva” Cittadini con cronicità :molti atti,pochi </a:t>
            </a:r>
            <a:r>
              <a:rPr lang="it-IT" sz="1400" i="1" dirty="0" smtClean="0"/>
              <a:t>fatti”2018</a:t>
            </a:r>
          </a:p>
          <a:p>
            <a:pPr marL="0" indent="0">
              <a:buNone/>
            </a:pPr>
            <a:r>
              <a:rPr lang="en-US" sz="1300" i="1" dirty="0" err="1" smtClean="0"/>
              <a:t>Consolaro</a:t>
            </a:r>
            <a:r>
              <a:rPr lang="en-US" sz="1300" i="1" dirty="0" smtClean="0"/>
              <a:t> A, Giancane G, et al. Phenotypic variability and disparities in treatment and outcomes of childhood arthritis throughout the world: an observational cohort study. Lancet Child </a:t>
            </a:r>
            <a:r>
              <a:rPr lang="en-US" sz="1300" i="1" dirty="0" err="1" smtClean="0"/>
              <a:t>Adolesc</a:t>
            </a:r>
            <a:r>
              <a:rPr lang="en-US" sz="1300" i="1" dirty="0" smtClean="0"/>
              <a:t> Health 2019;3:255-263. </a:t>
            </a:r>
            <a:r>
              <a:rPr lang="en-US" sz="1300" i="1" dirty="0" smtClean="0">
                <a:hlinkClick r:id="rId3"/>
              </a:rPr>
              <a:t>doi:10.1016/S2352-4642(19)30027-6</a:t>
            </a:r>
            <a:endParaRPr lang="it-IT" sz="1300" i="1" dirty="0" smtClean="0"/>
          </a:p>
        </p:txBody>
      </p:sp>
      <p:pic>
        <p:nvPicPr>
          <p:cNvPr id="4" name="Immagine 3"/>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flipH="1">
            <a:off x="-1" y="5877272"/>
            <a:ext cx="2597345" cy="980728"/>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Criticità Assistenziali per il Bambino con patologia Cronica : ospedaliera</a:t>
            </a:r>
            <a:endParaRPr lang="it-IT" dirty="0"/>
          </a:p>
        </p:txBody>
      </p:sp>
      <p:sp>
        <p:nvSpPr>
          <p:cNvPr id="3" name="Segnaposto contenuto 2"/>
          <p:cNvSpPr>
            <a:spLocks noGrp="1"/>
          </p:cNvSpPr>
          <p:nvPr>
            <p:ph idx="1"/>
          </p:nvPr>
        </p:nvSpPr>
        <p:spPr>
          <a:xfrm>
            <a:off x="2915816" y="836712"/>
            <a:ext cx="5486400" cy="5120640"/>
          </a:xfrm>
        </p:spPr>
        <p:txBody>
          <a:bodyPr>
            <a:normAutofit/>
          </a:bodyPr>
          <a:lstStyle/>
          <a:p>
            <a:pPr>
              <a:buNone/>
            </a:pPr>
            <a:r>
              <a:rPr lang="it-IT" dirty="0" smtClean="0"/>
              <a:t>  XVI Rapporto Nazionale Malattie Croniche(2018)</a:t>
            </a:r>
          </a:p>
          <a:p>
            <a:pPr>
              <a:buNone/>
            </a:pPr>
            <a:endParaRPr lang="it-IT" b="1" dirty="0" smtClean="0"/>
          </a:p>
          <a:p>
            <a:endParaRPr lang="it-IT" b="1" dirty="0" smtClean="0"/>
          </a:p>
          <a:p>
            <a:pPr marL="266700" indent="-266700">
              <a:buFont typeface="Wingdings" panose="05000000000000000000" pitchFamily="2" charset="2"/>
              <a:buChar char="Ø"/>
            </a:pPr>
            <a:r>
              <a:rPr lang="it-IT" dirty="0" smtClean="0"/>
              <a:t>la </a:t>
            </a:r>
            <a:r>
              <a:rPr lang="it-IT" b="1" dirty="0" smtClean="0"/>
              <a:t>distanza del luogo del ricovero dalla propria residenza (51,4%) </a:t>
            </a:r>
          </a:p>
          <a:p>
            <a:pPr marL="266700" indent="-266700">
              <a:buFont typeface="Wingdings" panose="05000000000000000000" pitchFamily="2" charset="2"/>
              <a:buChar char="Ø"/>
            </a:pPr>
            <a:endParaRPr lang="it-IT" b="1" dirty="0" smtClean="0"/>
          </a:p>
          <a:p>
            <a:pPr marL="266700" indent="-266700">
              <a:buFont typeface="Wingdings" panose="05000000000000000000" pitchFamily="2" charset="2"/>
              <a:buChar char="Ø"/>
            </a:pPr>
            <a:r>
              <a:rPr lang="it-IT" b="1" dirty="0" smtClean="0"/>
              <a:t>mancata predisposizione della dimissione protetta (48,8%)</a:t>
            </a:r>
            <a:r>
              <a:rPr lang="it-IT" dirty="0" smtClean="0"/>
              <a:t>.</a:t>
            </a:r>
          </a:p>
          <a:p>
            <a:pPr marL="0" indent="0">
              <a:buNone/>
            </a:pPr>
            <a:endParaRPr lang="it-IT" dirty="0"/>
          </a:p>
          <a:p>
            <a:pPr marL="0" indent="0">
              <a:buNone/>
            </a:pPr>
            <a:r>
              <a:rPr lang="it-IT" sz="1400" i="1" dirty="0"/>
              <a:t>Cittadinanza attiva” Cittadini con cronicità :molti atti,pochi </a:t>
            </a:r>
            <a:r>
              <a:rPr lang="it-IT" sz="1400" i="1" dirty="0" smtClean="0"/>
              <a:t>fatti”2018</a:t>
            </a:r>
          </a:p>
          <a:p>
            <a:pPr marL="0" indent="0">
              <a:buNone/>
            </a:pPr>
            <a:r>
              <a:rPr lang="en-US" sz="1400" dirty="0" smtClean="0"/>
              <a:t>.</a:t>
            </a:r>
            <a:endParaRPr lang="it-IT" sz="1400" i="1" dirty="0"/>
          </a:p>
        </p:txBody>
      </p:sp>
      <p:pic>
        <p:nvPicPr>
          <p:cNvPr id="4" name="Immagin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516216" y="5902374"/>
            <a:ext cx="2617565" cy="980728"/>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9688" y="1123838"/>
            <a:ext cx="2294079" cy="4601183"/>
          </a:xfrm>
        </p:spPr>
        <p:txBody>
          <a:bodyPr/>
          <a:lstStyle/>
          <a:p>
            <a:r>
              <a:rPr lang="it-IT" dirty="0" smtClean="0"/>
              <a:t>Mobilità ospedaliera interregionale</a:t>
            </a:r>
            <a:endParaRPr lang="it-IT" dirty="0"/>
          </a:p>
        </p:txBody>
      </p:sp>
      <p:sp>
        <p:nvSpPr>
          <p:cNvPr id="3" name="Segnaposto contenuto 2"/>
          <p:cNvSpPr>
            <a:spLocks noGrp="1"/>
          </p:cNvSpPr>
          <p:nvPr>
            <p:ph idx="1"/>
          </p:nvPr>
        </p:nvSpPr>
        <p:spPr>
          <a:xfrm>
            <a:off x="2699792" y="4941168"/>
            <a:ext cx="6185476" cy="1187596"/>
          </a:xfrm>
        </p:spPr>
        <p:txBody>
          <a:bodyPr/>
          <a:lstStyle/>
          <a:p>
            <a:pPr marL="0" indent="0">
              <a:buNone/>
            </a:pPr>
            <a:r>
              <a:rPr lang="it-IT" dirty="0" smtClean="0"/>
              <a:t>le </a:t>
            </a:r>
            <a:r>
              <a:rPr lang="it-IT" b="1" dirty="0" smtClean="0"/>
              <a:t>regioni in cui prevale</a:t>
            </a:r>
            <a:r>
              <a:rPr lang="it-IT" dirty="0" smtClean="0"/>
              <a:t>, in termini percentuali, </a:t>
            </a:r>
            <a:r>
              <a:rPr lang="it-IT" b="1" dirty="0" smtClean="0"/>
              <a:t>la mobilità attiva </a:t>
            </a:r>
            <a:r>
              <a:rPr lang="it-IT" dirty="0" smtClean="0"/>
              <a:t>su quella passiva sono tutte al </a:t>
            </a:r>
            <a:r>
              <a:rPr lang="it-IT" b="1" dirty="0" smtClean="0"/>
              <a:t>Centro-Nord. </a:t>
            </a:r>
            <a:endParaRPr lang="it-IT" b="1" dirty="0"/>
          </a:p>
        </p:txBody>
      </p:sp>
      <p:pic>
        <p:nvPicPr>
          <p:cNvPr id="5" name="Immagine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699792" y="614741"/>
            <a:ext cx="6185476" cy="4326427"/>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Criticità Assistenziali per il Bambino con patologia Cronica : ospedaliera</a:t>
            </a:r>
            <a:endParaRPr lang="it-IT" dirty="0"/>
          </a:p>
        </p:txBody>
      </p:sp>
      <p:sp>
        <p:nvSpPr>
          <p:cNvPr id="3" name="Segnaposto contenuto 2"/>
          <p:cNvSpPr>
            <a:spLocks noGrp="1"/>
          </p:cNvSpPr>
          <p:nvPr>
            <p:ph idx="1"/>
          </p:nvPr>
        </p:nvSpPr>
        <p:spPr/>
        <p:txBody>
          <a:bodyPr>
            <a:normAutofit/>
          </a:bodyPr>
          <a:lstStyle/>
          <a:p>
            <a:pPr marL="0" indent="0">
              <a:buNone/>
            </a:pPr>
            <a:r>
              <a:rPr lang="it-IT" dirty="0" smtClean="0"/>
              <a:t>XVI Rapporto Nazionale delle politiche delle Malattie Croniche(2018)</a:t>
            </a:r>
          </a:p>
          <a:p>
            <a:pPr>
              <a:buNone/>
            </a:pPr>
            <a:endParaRPr lang="it-IT" dirty="0" smtClean="0"/>
          </a:p>
          <a:p>
            <a:pPr marL="449263" indent="-273050">
              <a:buFont typeface="Wingdings" panose="05000000000000000000" pitchFamily="2" charset="2"/>
              <a:buChar char="Ø"/>
            </a:pPr>
            <a:r>
              <a:rPr lang="it-IT" sz="1800" b="1" dirty="0" smtClean="0"/>
              <a:t>Tempi lunghi di attesa per l’accesso in strutture riabilitative  residenziali (lungodegenze o RSA), che per le strutture semiresidenziali, </a:t>
            </a:r>
          </a:p>
          <a:p>
            <a:pPr marL="449263" indent="-273050">
              <a:buFont typeface="Wingdings" panose="05000000000000000000" pitchFamily="2" charset="2"/>
              <a:buChar char="Ø"/>
            </a:pPr>
            <a:endParaRPr lang="it-IT" sz="1800" b="1" dirty="0" smtClean="0"/>
          </a:p>
          <a:p>
            <a:pPr marL="449263" indent="-273050">
              <a:buFont typeface="Wingdings" panose="05000000000000000000" pitchFamily="2" charset="2"/>
              <a:buChar char="Ø"/>
            </a:pPr>
            <a:r>
              <a:rPr lang="it-IT" sz="1800" b="1" dirty="0" smtClean="0"/>
              <a:t>costi eccessivi per la retta (50%), </a:t>
            </a:r>
          </a:p>
          <a:p>
            <a:pPr marL="449263" indent="-273050">
              <a:buFont typeface="Wingdings" panose="05000000000000000000" pitchFamily="2" charset="2"/>
              <a:buChar char="Ø"/>
            </a:pPr>
            <a:endParaRPr lang="it-IT" sz="1800" b="1" dirty="0" smtClean="0"/>
          </a:p>
          <a:p>
            <a:pPr marL="449263" indent="-273050">
              <a:buFont typeface="Wingdings" panose="05000000000000000000" pitchFamily="2" charset="2"/>
              <a:buChar char="Ø"/>
            </a:pPr>
            <a:r>
              <a:rPr lang="it-IT" sz="1800" b="1" dirty="0" smtClean="0"/>
              <a:t>la necessità di pagare una persona per assistere il malato (45%) </a:t>
            </a:r>
          </a:p>
          <a:p>
            <a:pPr marL="0" indent="0">
              <a:buNone/>
            </a:pPr>
            <a:endParaRPr lang="it-IT" sz="1200" i="1" dirty="0" smtClean="0"/>
          </a:p>
          <a:p>
            <a:pPr marL="0" indent="0">
              <a:buNone/>
            </a:pPr>
            <a:r>
              <a:rPr lang="it-IT" sz="1200" i="1" dirty="0" smtClean="0"/>
              <a:t>Cittadinanza </a:t>
            </a:r>
            <a:r>
              <a:rPr lang="it-IT" sz="1200" i="1" dirty="0"/>
              <a:t>attiva” Cittadini con cronicità :molti </a:t>
            </a:r>
            <a:r>
              <a:rPr lang="it-IT" sz="1200" i="1" dirty="0" err="1"/>
              <a:t>atti,pochi</a:t>
            </a:r>
            <a:r>
              <a:rPr lang="it-IT" sz="1200" i="1" dirty="0"/>
              <a:t> </a:t>
            </a:r>
            <a:r>
              <a:rPr lang="it-IT" sz="1200" i="1" dirty="0" smtClean="0"/>
              <a:t>fatti”2018</a:t>
            </a:r>
            <a:endParaRPr lang="it-IT" sz="1200" i="1" dirty="0"/>
          </a:p>
        </p:txBody>
      </p:sp>
      <p:pic>
        <p:nvPicPr>
          <p:cNvPr id="4" name="Immagin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flipH="1">
            <a:off x="-1" y="5877272"/>
            <a:ext cx="2597345" cy="980728"/>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Dati Demografici Istat al 2018</a:t>
            </a:r>
            <a:endParaRPr lang="it-IT" dirty="0"/>
          </a:p>
        </p:txBody>
      </p:sp>
      <p:sp>
        <p:nvSpPr>
          <p:cNvPr id="3" name="Segnaposto contenuto 2"/>
          <p:cNvSpPr>
            <a:spLocks noGrp="1"/>
          </p:cNvSpPr>
          <p:nvPr>
            <p:ph idx="1"/>
          </p:nvPr>
        </p:nvSpPr>
        <p:spPr/>
        <p:txBody>
          <a:bodyPr/>
          <a:lstStyle/>
          <a:p>
            <a:endParaRPr lang="it-IT" dirty="0" smtClean="0"/>
          </a:p>
          <a:p>
            <a:r>
              <a:rPr lang="it-IT" dirty="0" smtClean="0"/>
              <a:t>Al 1° gennaio 2018 si stima che la popolazione italiana ammonti a </a:t>
            </a:r>
            <a:r>
              <a:rPr lang="it-IT" b="1" dirty="0" smtClean="0"/>
              <a:t>60 milioni 494mila residenti, </a:t>
            </a:r>
            <a:r>
              <a:rPr lang="it-IT" dirty="0" smtClean="0"/>
              <a:t>quasi 100mila in meno sull’anno precedente (-1,6 per mille).</a:t>
            </a:r>
          </a:p>
          <a:p>
            <a:endParaRPr lang="it-IT" dirty="0" smtClean="0"/>
          </a:p>
          <a:p>
            <a:r>
              <a:rPr lang="it-IT" dirty="0" smtClean="0"/>
              <a:t>Gli </a:t>
            </a:r>
            <a:r>
              <a:rPr lang="it-IT" b="1" dirty="0" smtClean="0"/>
              <a:t>stranieri residenti </a:t>
            </a:r>
            <a:r>
              <a:rPr lang="it-IT" dirty="0" smtClean="0"/>
              <a:t>in Italia al 1° gennaio 2018 sono </a:t>
            </a:r>
            <a:r>
              <a:rPr lang="it-IT" b="1" dirty="0" smtClean="0"/>
              <a:t>5 milioni 65mila </a:t>
            </a:r>
            <a:r>
              <a:rPr lang="it-IT" dirty="0" smtClean="0"/>
              <a:t>e rappresentano l’8,4% della popolazione residente totale.</a:t>
            </a:r>
          </a:p>
          <a:p>
            <a:endParaRPr lang="it-IT" dirty="0"/>
          </a:p>
        </p:txBody>
      </p:sp>
      <p:pic>
        <p:nvPicPr>
          <p:cNvPr id="8" name="Immagine 7"/>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flipH="1">
            <a:off x="-1" y="5877272"/>
            <a:ext cx="2597345" cy="980728"/>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Criticità Assistenziali per il Bambino con patologia Cronica : ospedaliera</a:t>
            </a:r>
            <a:endParaRPr lang="it-IT" dirty="0"/>
          </a:p>
        </p:txBody>
      </p:sp>
      <p:sp>
        <p:nvSpPr>
          <p:cNvPr id="3" name="Segnaposto contenuto 2"/>
          <p:cNvSpPr>
            <a:spLocks noGrp="1"/>
          </p:cNvSpPr>
          <p:nvPr>
            <p:ph idx="1"/>
          </p:nvPr>
        </p:nvSpPr>
        <p:spPr/>
        <p:txBody>
          <a:bodyPr>
            <a:normAutofit/>
          </a:bodyPr>
          <a:lstStyle/>
          <a:p>
            <a:pPr>
              <a:buNone/>
            </a:pPr>
            <a:r>
              <a:rPr lang="it-IT" dirty="0" smtClean="0"/>
              <a:t>XVI Rapporto Nazionale Malattie Croniche(2018)</a:t>
            </a:r>
          </a:p>
          <a:p>
            <a:pPr marL="0" indent="0">
              <a:buNone/>
            </a:pPr>
            <a:endParaRPr lang="it-IT" b="1" dirty="0"/>
          </a:p>
          <a:p>
            <a:pPr marL="0" indent="0">
              <a:buNone/>
            </a:pPr>
            <a:r>
              <a:rPr lang="it-IT" b="1" dirty="0" smtClean="0"/>
              <a:t>Nelle strutture semiresidenziali, quindi centri diurni per attività terapeutico-riabilitative,</a:t>
            </a:r>
          </a:p>
          <a:p>
            <a:pPr>
              <a:buNone/>
            </a:pPr>
            <a:endParaRPr lang="it-IT" b="1" dirty="0" smtClean="0"/>
          </a:p>
          <a:p>
            <a:pPr marL="358775" indent="-274638">
              <a:buFont typeface="Wingdings" panose="05000000000000000000" pitchFamily="2" charset="2"/>
              <a:buChar char="Ø"/>
            </a:pPr>
            <a:r>
              <a:rPr lang="it-IT" b="1" dirty="0" smtClean="0"/>
              <a:t>spesso la riabilitazione è a totale carico del cittadino (44,4%) </a:t>
            </a:r>
          </a:p>
          <a:p>
            <a:pPr marL="358775" indent="-274638">
              <a:buFont typeface="Wingdings" panose="05000000000000000000" pitchFamily="2" charset="2"/>
              <a:buChar char="Ø"/>
            </a:pPr>
            <a:r>
              <a:rPr lang="it-IT" b="1" dirty="0" smtClean="0"/>
              <a:t>i tempi di permanenza sono troppo brevi </a:t>
            </a:r>
            <a:r>
              <a:rPr lang="it-IT" dirty="0" smtClean="0"/>
              <a:t>per     raggiungere il grado di riabilitazione necessario (44,4%).</a:t>
            </a:r>
          </a:p>
          <a:p>
            <a:pPr marL="84137" indent="0">
              <a:buNone/>
            </a:pPr>
            <a:endParaRPr lang="it-IT" sz="1400" i="1" dirty="0" smtClean="0"/>
          </a:p>
          <a:p>
            <a:pPr marL="84137" indent="0">
              <a:buNone/>
            </a:pPr>
            <a:r>
              <a:rPr lang="it-IT" sz="1400" i="1" dirty="0" smtClean="0"/>
              <a:t>Cittadinanza </a:t>
            </a:r>
            <a:r>
              <a:rPr lang="it-IT" sz="1400" i="1" dirty="0"/>
              <a:t>attiva” Cittadini con cronicità :molti </a:t>
            </a:r>
            <a:r>
              <a:rPr lang="it-IT" sz="1400" i="1" dirty="0" smtClean="0"/>
              <a:t>atti,  pochi fatti”2018</a:t>
            </a:r>
            <a:endParaRPr lang="it-IT" sz="1400" i="1" dirty="0"/>
          </a:p>
        </p:txBody>
      </p:sp>
      <p:pic>
        <p:nvPicPr>
          <p:cNvPr id="4" name="Immagin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516216" y="5902374"/>
            <a:ext cx="2617565" cy="980728"/>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Criticità Assistenziali per il Bambino con patologia Cronica : domiciliare</a:t>
            </a:r>
            <a:endParaRPr lang="it-IT" dirty="0"/>
          </a:p>
        </p:txBody>
      </p:sp>
      <p:sp>
        <p:nvSpPr>
          <p:cNvPr id="3" name="Segnaposto contenuto 2"/>
          <p:cNvSpPr>
            <a:spLocks noGrp="1"/>
          </p:cNvSpPr>
          <p:nvPr>
            <p:ph idx="1"/>
          </p:nvPr>
        </p:nvSpPr>
        <p:spPr/>
        <p:txBody>
          <a:bodyPr>
            <a:normAutofit/>
          </a:bodyPr>
          <a:lstStyle/>
          <a:p>
            <a:pPr>
              <a:buNone/>
            </a:pPr>
            <a:r>
              <a:rPr lang="it-IT" dirty="0" smtClean="0"/>
              <a:t>  XVI Rapporto Nazionale Malattie Croniche(2018)</a:t>
            </a:r>
          </a:p>
          <a:p>
            <a:pPr>
              <a:buNone/>
            </a:pPr>
            <a:endParaRPr lang="it-IT" dirty="0" smtClean="0"/>
          </a:p>
          <a:p>
            <a:pPr marL="449263" indent="-266700">
              <a:buFont typeface="Wingdings" panose="05000000000000000000" pitchFamily="2" charset="2"/>
              <a:buChar char="Ø"/>
            </a:pPr>
            <a:r>
              <a:rPr lang="it-IT" b="1" dirty="0" smtClean="0"/>
              <a:t>il numero di ore di assistenza erogate  insufficienti (61,9%), </a:t>
            </a:r>
          </a:p>
          <a:p>
            <a:pPr marL="449263" indent="-266700">
              <a:buFont typeface="Wingdings" panose="05000000000000000000" pitchFamily="2" charset="2"/>
              <a:buChar char="Ø"/>
            </a:pPr>
            <a:r>
              <a:rPr lang="it-IT" b="1" dirty="0" smtClean="0"/>
              <a:t>manca l’assistenza psicologica </a:t>
            </a:r>
          </a:p>
          <a:p>
            <a:pPr marL="449263" indent="-266700">
              <a:buFont typeface="Wingdings" panose="05000000000000000000" pitchFamily="2" charset="2"/>
              <a:buChar char="Ø"/>
            </a:pPr>
            <a:r>
              <a:rPr lang="it-IT" b="1" dirty="0" smtClean="0"/>
              <a:t>quella di tipo sociale (57,1%) è di difficile attivazione </a:t>
            </a:r>
          </a:p>
          <a:p>
            <a:pPr marL="449263" indent="-266700">
              <a:buFont typeface="Wingdings" panose="05000000000000000000" pitchFamily="2" charset="2"/>
              <a:buChar char="Ø"/>
            </a:pPr>
            <a:r>
              <a:rPr lang="it-IT" b="1" dirty="0" smtClean="0"/>
              <a:t>spesso viene negata (52,3%)</a:t>
            </a:r>
          </a:p>
          <a:p>
            <a:pPr marL="182563" indent="0">
              <a:buNone/>
            </a:pPr>
            <a:endParaRPr lang="it-IT" sz="1400" i="1" dirty="0" smtClean="0"/>
          </a:p>
          <a:p>
            <a:pPr marL="182563" indent="0">
              <a:buNone/>
            </a:pPr>
            <a:r>
              <a:rPr lang="it-IT" sz="1400" i="1" dirty="0" smtClean="0"/>
              <a:t>Cittadinanza </a:t>
            </a:r>
            <a:r>
              <a:rPr lang="it-IT" sz="1400" i="1" dirty="0"/>
              <a:t>attiva” Cittadini con cronicità :molti </a:t>
            </a:r>
            <a:r>
              <a:rPr lang="it-IT" sz="1400" i="1" dirty="0" err="1"/>
              <a:t>atti,pochi</a:t>
            </a:r>
            <a:r>
              <a:rPr lang="it-IT" sz="1400" i="1" dirty="0"/>
              <a:t> </a:t>
            </a:r>
            <a:r>
              <a:rPr lang="it-IT" sz="1400" i="1" dirty="0" smtClean="0"/>
              <a:t>fatti”2018</a:t>
            </a:r>
            <a:endParaRPr lang="it-IT" sz="1400" i="1" dirty="0"/>
          </a:p>
        </p:txBody>
      </p:sp>
      <p:pic>
        <p:nvPicPr>
          <p:cNvPr id="4" name="Immagin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flipH="1">
            <a:off x="-1" y="5877272"/>
            <a:ext cx="2597345" cy="980728"/>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Criticità Assistenziali per il Bambino con patologia Cronica </a:t>
            </a:r>
            <a:endParaRPr lang="it-IT" dirty="0"/>
          </a:p>
        </p:txBody>
      </p:sp>
      <p:sp>
        <p:nvSpPr>
          <p:cNvPr id="3" name="Segnaposto contenuto 2"/>
          <p:cNvSpPr>
            <a:spLocks noGrp="1"/>
          </p:cNvSpPr>
          <p:nvPr>
            <p:ph idx="1"/>
          </p:nvPr>
        </p:nvSpPr>
        <p:spPr/>
        <p:txBody>
          <a:bodyPr>
            <a:normAutofit/>
          </a:bodyPr>
          <a:lstStyle/>
          <a:p>
            <a:endParaRPr lang="it-IT" b="1" dirty="0" smtClean="0"/>
          </a:p>
          <a:p>
            <a:pPr marL="358775" indent="-358775">
              <a:buFont typeface="Wingdings" panose="05000000000000000000" pitchFamily="2" charset="2"/>
              <a:buChar char="Ø"/>
            </a:pPr>
            <a:r>
              <a:rPr lang="it-IT" dirty="0" smtClean="0"/>
              <a:t>La </a:t>
            </a:r>
            <a:r>
              <a:rPr lang="it-IT" b="1" dirty="0" smtClean="0"/>
              <a:t>sanità digitale è ancora una chimera.</a:t>
            </a:r>
          </a:p>
          <a:p>
            <a:pPr marL="358775" indent="-358775">
              <a:buFont typeface="Wingdings" panose="05000000000000000000" pitchFamily="2" charset="2"/>
              <a:buChar char="Ø"/>
            </a:pPr>
            <a:endParaRPr lang="it-IT" dirty="0" smtClean="0"/>
          </a:p>
          <a:p>
            <a:pPr marL="358775" indent="-358775">
              <a:buFont typeface="Wingdings" panose="05000000000000000000" pitchFamily="2" charset="2"/>
              <a:buChar char="Ø"/>
            </a:pPr>
            <a:r>
              <a:rPr lang="it-IT" b="1" dirty="0" smtClean="0"/>
              <a:t>l’umanizzazione delle cure,  è un tema che richiede  formazione specifica del personale nei confronti della persona affetta da cronicità e/o malattia rara .</a:t>
            </a:r>
            <a:endParaRPr lang="it-IT" dirty="0"/>
          </a:p>
        </p:txBody>
      </p:sp>
      <p:pic>
        <p:nvPicPr>
          <p:cNvPr id="4" name="Immagin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6516216" y="5902374"/>
            <a:ext cx="2617565" cy="980728"/>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Criticità Assistenziali per il Bambino con patologia Cronica  </a:t>
            </a:r>
            <a:endParaRPr lang="it-IT" dirty="0"/>
          </a:p>
        </p:txBody>
      </p:sp>
      <p:sp>
        <p:nvSpPr>
          <p:cNvPr id="3" name="Segnaposto contenuto 2"/>
          <p:cNvSpPr>
            <a:spLocks noGrp="1"/>
          </p:cNvSpPr>
          <p:nvPr>
            <p:ph idx="1"/>
          </p:nvPr>
        </p:nvSpPr>
        <p:spPr/>
        <p:txBody>
          <a:bodyPr>
            <a:normAutofit/>
          </a:bodyPr>
          <a:lstStyle/>
          <a:p>
            <a:pPr>
              <a:buNone/>
            </a:pPr>
            <a:r>
              <a:rPr lang="it-IT" b="1" dirty="0" smtClean="0"/>
              <a:t>formazione  rivolta</a:t>
            </a:r>
          </a:p>
          <a:p>
            <a:pPr marL="449263" indent="-266700">
              <a:spcAft>
                <a:spcPts val="1200"/>
              </a:spcAft>
              <a:buFont typeface="Wingdings" panose="05000000000000000000" pitchFamily="2" charset="2"/>
              <a:buChar char="Ø"/>
            </a:pPr>
            <a:r>
              <a:rPr lang="it-IT" b="1" dirty="0" smtClean="0"/>
              <a:t>al personale medico e sanitario</a:t>
            </a:r>
          </a:p>
          <a:p>
            <a:pPr marL="449263" indent="-266700">
              <a:spcAft>
                <a:spcPts val="1200"/>
              </a:spcAft>
              <a:buFont typeface="Wingdings" panose="05000000000000000000" pitchFamily="2" charset="2"/>
              <a:buChar char="Ø"/>
            </a:pPr>
            <a:r>
              <a:rPr lang="it-IT" b="1" dirty="0" smtClean="0"/>
              <a:t>alla persona, ai familiari ed ai </a:t>
            </a:r>
            <a:r>
              <a:rPr lang="it-IT" b="1" dirty="0" err="1" smtClean="0"/>
              <a:t>caregiver</a:t>
            </a:r>
            <a:r>
              <a:rPr lang="it-IT" b="1" dirty="0" smtClean="0"/>
              <a:t>,  </a:t>
            </a:r>
            <a:r>
              <a:rPr lang="it-IT" dirty="0" smtClean="0"/>
              <a:t>(che miri ad aumentare l’autonomia del paziente)</a:t>
            </a:r>
            <a:endParaRPr lang="it-IT" b="1" dirty="0" smtClean="0"/>
          </a:p>
          <a:p>
            <a:pPr marL="449263" indent="-266700">
              <a:spcAft>
                <a:spcPts val="1200"/>
              </a:spcAft>
              <a:buFont typeface="Wingdings" panose="05000000000000000000" pitchFamily="2" charset="2"/>
              <a:buChar char="Ø"/>
            </a:pPr>
            <a:r>
              <a:rPr lang="it-IT" b="1" dirty="0" smtClean="0"/>
              <a:t>appropriatezza nell’uso delle terapie e delle tecnologie</a:t>
            </a:r>
          </a:p>
          <a:p>
            <a:pPr marL="449263" indent="-266700">
              <a:spcAft>
                <a:spcPts val="1200"/>
              </a:spcAft>
              <a:buFont typeface="Wingdings" panose="05000000000000000000" pitchFamily="2" charset="2"/>
              <a:buChar char="Ø"/>
            </a:pPr>
            <a:r>
              <a:rPr lang="it-IT" b="1" dirty="0" smtClean="0"/>
              <a:t>aderenza alla terapia farmacologica </a:t>
            </a:r>
          </a:p>
          <a:p>
            <a:pPr>
              <a:buNone/>
            </a:pPr>
            <a:endParaRPr lang="it-IT" dirty="0"/>
          </a:p>
        </p:txBody>
      </p:sp>
      <p:pic>
        <p:nvPicPr>
          <p:cNvPr id="4" name="Immagin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flipH="1">
            <a:off x="-1" y="5877272"/>
            <a:ext cx="2597345" cy="980728"/>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Criticità specifiche del Bambino o adolescente  con patologia Cronica</a:t>
            </a:r>
            <a:endParaRPr lang="it-IT" dirty="0"/>
          </a:p>
        </p:txBody>
      </p:sp>
      <p:sp>
        <p:nvSpPr>
          <p:cNvPr id="3" name="Segnaposto contenuto 2"/>
          <p:cNvSpPr>
            <a:spLocks noGrp="1"/>
          </p:cNvSpPr>
          <p:nvPr>
            <p:ph idx="1"/>
          </p:nvPr>
        </p:nvSpPr>
        <p:spPr>
          <a:xfrm>
            <a:off x="2699792" y="1196752"/>
            <a:ext cx="5987008" cy="4960208"/>
          </a:xfrm>
        </p:spPr>
        <p:txBody>
          <a:bodyPr>
            <a:normAutofit/>
          </a:bodyPr>
          <a:lstStyle/>
          <a:p>
            <a:pPr marL="514350" indent="-514350">
              <a:buNone/>
            </a:pPr>
            <a:r>
              <a:rPr lang="it-IT" dirty="0" smtClean="0"/>
              <a:t>Difficoltà di tipo culturale e relazionale</a:t>
            </a:r>
          </a:p>
          <a:p>
            <a:pPr marL="514350" indent="-514350">
              <a:buNone/>
            </a:pPr>
            <a:endParaRPr lang="it-IT" dirty="0" smtClean="0"/>
          </a:p>
          <a:p>
            <a:pPr marL="266700" indent="-266700">
              <a:buFont typeface="Wingdings" panose="05000000000000000000" pitchFamily="2" charset="2"/>
              <a:buChar char="Ø"/>
            </a:pPr>
            <a:r>
              <a:rPr lang="it-IT" dirty="0" smtClean="0"/>
              <a:t>comunicare la propria malattia e sue implicazioni ( 70%)</a:t>
            </a:r>
          </a:p>
          <a:p>
            <a:pPr marL="266700" indent="-266700">
              <a:buFont typeface="Wingdings" panose="05000000000000000000" pitchFamily="2" charset="2"/>
              <a:buChar char="Ø"/>
            </a:pPr>
            <a:endParaRPr lang="it-IT" dirty="0" smtClean="0"/>
          </a:p>
          <a:p>
            <a:pPr marL="266700" indent="-266700">
              <a:buFont typeface="Wingdings" panose="05000000000000000000" pitchFamily="2" charset="2"/>
              <a:buChar char="Ø"/>
            </a:pPr>
            <a:r>
              <a:rPr lang="it-IT" dirty="0" smtClean="0"/>
              <a:t>partecipare alle attività scolastiche ed extrascolastiche (66,6%)</a:t>
            </a:r>
          </a:p>
          <a:p>
            <a:pPr marL="266700" indent="-266700">
              <a:buFont typeface="Wingdings" panose="05000000000000000000" pitchFamily="2" charset="2"/>
              <a:buChar char="Ø"/>
            </a:pPr>
            <a:endParaRPr lang="it-IT" dirty="0" smtClean="0"/>
          </a:p>
          <a:p>
            <a:pPr marL="266700" indent="-266700">
              <a:buFont typeface="Wingdings" panose="05000000000000000000" pitchFamily="2" charset="2"/>
              <a:buChar char="Ø"/>
            </a:pPr>
            <a:r>
              <a:rPr lang="it-IT" dirty="0" smtClean="0"/>
              <a:t>disagio psicologico anche nella fase di transizione all’età adulta(63,3%)</a:t>
            </a:r>
            <a:endParaRPr lang="it-IT" dirty="0"/>
          </a:p>
        </p:txBody>
      </p:sp>
      <p:pic>
        <p:nvPicPr>
          <p:cNvPr id="4" name="Immagin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516216" y="5902374"/>
            <a:ext cx="2617565" cy="980728"/>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901950" y="864108"/>
            <a:ext cx="5795193" cy="5120640"/>
          </a:xfrm>
        </p:spPr>
        <p:txBody>
          <a:bodyPr>
            <a:normAutofit/>
          </a:bodyPr>
          <a:lstStyle/>
          <a:p>
            <a:pPr>
              <a:buNone/>
            </a:pPr>
            <a:r>
              <a:rPr lang="it-IT" dirty="0" smtClean="0"/>
              <a:t>    </a:t>
            </a:r>
          </a:p>
          <a:p>
            <a:pPr>
              <a:buNone/>
            </a:pPr>
            <a:r>
              <a:rPr lang="it-IT" dirty="0" smtClean="0"/>
              <a:t>XVI Rapporto Nazionale Malattie Croniche</a:t>
            </a:r>
          </a:p>
          <a:p>
            <a:endParaRPr lang="it-IT" dirty="0" smtClean="0"/>
          </a:p>
          <a:p>
            <a:pPr marL="541338" indent="-365125">
              <a:buFont typeface="Wingdings" panose="05000000000000000000" pitchFamily="2" charset="2"/>
              <a:buChar char="Ø"/>
            </a:pPr>
            <a:r>
              <a:rPr lang="it-IT" b="1" dirty="0" smtClean="0"/>
              <a:t>25.000 euro per l’assistenza alla persona</a:t>
            </a:r>
          </a:p>
          <a:p>
            <a:pPr marL="541338" indent="-365125">
              <a:buFont typeface="Wingdings" panose="05000000000000000000" pitchFamily="2" charset="2"/>
              <a:buChar char="Ø"/>
            </a:pPr>
            <a:endParaRPr lang="it-IT" b="1" dirty="0" smtClean="0"/>
          </a:p>
          <a:p>
            <a:pPr marL="541338" indent="-365125">
              <a:buFont typeface="Wingdings" panose="05000000000000000000" pitchFamily="2" charset="2"/>
              <a:buChar char="Ø"/>
            </a:pPr>
            <a:r>
              <a:rPr lang="it-IT" b="1" dirty="0" smtClean="0"/>
              <a:t>60.000 euro per l’adattamento  dell’abitazione</a:t>
            </a:r>
            <a:r>
              <a:rPr lang="it-IT" dirty="0" smtClean="0"/>
              <a:t> </a:t>
            </a:r>
          </a:p>
          <a:p>
            <a:pPr marL="541338" indent="-365125">
              <a:buFont typeface="Wingdings" panose="05000000000000000000" pitchFamily="2" charset="2"/>
              <a:buChar char="Ø"/>
            </a:pPr>
            <a:endParaRPr lang="it-IT" dirty="0" smtClean="0"/>
          </a:p>
          <a:p>
            <a:pPr marL="541338" indent="-365125">
              <a:buFont typeface="Wingdings" panose="05000000000000000000" pitchFamily="2" charset="2"/>
              <a:buChar char="Ø"/>
            </a:pPr>
            <a:r>
              <a:rPr lang="it-IT" b="1" dirty="0" smtClean="0"/>
              <a:t>36.000 euro per la retta di RSA </a:t>
            </a:r>
          </a:p>
          <a:p>
            <a:pPr marL="176213" indent="0">
              <a:buNone/>
            </a:pPr>
            <a:endParaRPr lang="it-IT" b="1" dirty="0" smtClean="0"/>
          </a:p>
          <a:p>
            <a:pPr marL="541338" indent="-365125">
              <a:buFont typeface="Wingdings" panose="05000000000000000000" pitchFamily="2" charset="2"/>
              <a:buChar char="Ø"/>
            </a:pPr>
            <a:r>
              <a:rPr lang="it-IT" b="1" dirty="0" smtClean="0"/>
              <a:t>6.000 euro per i viaggi</a:t>
            </a:r>
          </a:p>
          <a:p>
            <a:pPr marL="541338" indent="-365125">
              <a:buFont typeface="Wingdings" panose="05000000000000000000" pitchFamily="2" charset="2"/>
              <a:buChar char="Ø"/>
            </a:pPr>
            <a:endParaRPr lang="it-IT" b="1" dirty="0"/>
          </a:p>
          <a:p>
            <a:pPr marL="176213" indent="0">
              <a:buNone/>
            </a:pPr>
            <a:r>
              <a:rPr lang="it-IT" sz="1400" i="1" dirty="0"/>
              <a:t>Cittadinanza attiva” Cittadini con cronicità :molti </a:t>
            </a:r>
            <a:r>
              <a:rPr lang="it-IT" sz="1400" i="1" dirty="0" err="1"/>
              <a:t>atti,pochi</a:t>
            </a:r>
            <a:r>
              <a:rPr lang="it-IT" sz="1400" i="1" dirty="0"/>
              <a:t> </a:t>
            </a:r>
            <a:r>
              <a:rPr lang="it-IT" sz="1400" i="1" dirty="0" smtClean="0"/>
              <a:t>fatti”2018</a:t>
            </a:r>
            <a:endParaRPr lang="it-IT" b="1" dirty="0" smtClean="0"/>
          </a:p>
          <a:p>
            <a:endParaRPr lang="it-IT" dirty="0"/>
          </a:p>
        </p:txBody>
      </p:sp>
      <p:sp>
        <p:nvSpPr>
          <p:cNvPr id="4" name="Rettangolo 3"/>
          <p:cNvSpPr/>
          <p:nvPr/>
        </p:nvSpPr>
        <p:spPr>
          <a:xfrm>
            <a:off x="755576" y="2132856"/>
            <a:ext cx="3643498" cy="369332"/>
          </a:xfrm>
          <a:prstGeom prst="rect">
            <a:avLst/>
          </a:prstGeom>
        </p:spPr>
        <p:txBody>
          <a:bodyPr wrap="square">
            <a:spAutoFit/>
          </a:bodyPr>
          <a:lstStyle/>
          <a:p>
            <a:endParaRPr lang="it-IT" dirty="0" smtClean="0"/>
          </a:p>
        </p:txBody>
      </p:sp>
      <p:sp>
        <p:nvSpPr>
          <p:cNvPr id="5" name="Titolo 4"/>
          <p:cNvSpPr>
            <a:spLocks noGrp="1"/>
          </p:cNvSpPr>
          <p:nvPr>
            <p:ph type="title"/>
          </p:nvPr>
        </p:nvSpPr>
        <p:spPr>
          <a:xfrm>
            <a:off x="35496" y="1123838"/>
            <a:ext cx="2520279" cy="4601183"/>
          </a:xfrm>
        </p:spPr>
        <p:txBody>
          <a:bodyPr/>
          <a:lstStyle/>
          <a:p>
            <a:r>
              <a:rPr lang="it-IT" dirty="0"/>
              <a:t>Criticità </a:t>
            </a:r>
            <a:r>
              <a:rPr lang="it-IT" dirty="0" smtClean="0"/>
              <a:t/>
            </a:r>
            <a:br>
              <a:rPr lang="it-IT" dirty="0" smtClean="0"/>
            </a:br>
            <a:r>
              <a:rPr lang="it-IT" dirty="0" smtClean="0"/>
              <a:t>socio-sanitarie:</a:t>
            </a:r>
            <a:br>
              <a:rPr lang="it-IT" dirty="0" smtClean="0"/>
            </a:br>
            <a:r>
              <a:rPr lang="it-IT" dirty="0" smtClean="0"/>
              <a:t>costi </a:t>
            </a:r>
            <a:r>
              <a:rPr lang="it-IT" dirty="0"/>
              <a:t>privati di cura</a:t>
            </a:r>
          </a:p>
        </p:txBody>
      </p:sp>
      <p:pic>
        <p:nvPicPr>
          <p:cNvPr id="6" name="Immagine 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flipH="1">
            <a:off x="-1" y="5877272"/>
            <a:ext cx="2597345" cy="980728"/>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Criticità socio sanitarie: assistenza farmaceutica</a:t>
            </a:r>
            <a:endParaRPr lang="it-IT" dirty="0"/>
          </a:p>
        </p:txBody>
      </p:sp>
      <p:sp>
        <p:nvSpPr>
          <p:cNvPr id="3" name="Segnaposto contenuto 2"/>
          <p:cNvSpPr>
            <a:spLocks noGrp="1"/>
          </p:cNvSpPr>
          <p:nvPr>
            <p:ph idx="1"/>
          </p:nvPr>
        </p:nvSpPr>
        <p:spPr/>
        <p:txBody>
          <a:bodyPr/>
          <a:lstStyle/>
          <a:p>
            <a:pPr marL="0" indent="0">
              <a:buNone/>
            </a:pPr>
            <a:r>
              <a:rPr lang="it-IT" dirty="0" smtClean="0"/>
              <a:t>XVI Rapporto Nazionale Malattie Croniche</a:t>
            </a:r>
          </a:p>
          <a:p>
            <a:pPr marL="0" indent="0">
              <a:buNone/>
            </a:pPr>
            <a:endParaRPr lang="it-IT" dirty="0" smtClean="0"/>
          </a:p>
          <a:p>
            <a:pPr marL="266700" indent="-266700">
              <a:spcAft>
                <a:spcPts val="1200"/>
              </a:spcAft>
              <a:buFont typeface="Wingdings" panose="05000000000000000000" pitchFamily="2" charset="2"/>
              <a:buChar char="Ø"/>
            </a:pPr>
            <a:r>
              <a:rPr lang="it-IT" b="1" dirty="0" smtClean="0"/>
              <a:t>Problematica prioritaria è la spesa economica per farmaci in fascia C (62%), </a:t>
            </a:r>
          </a:p>
          <a:p>
            <a:pPr marL="266700" indent="-266700">
              <a:spcAft>
                <a:spcPts val="1200"/>
              </a:spcAft>
              <a:buFont typeface="Wingdings" panose="05000000000000000000" pitchFamily="2" charset="2"/>
              <a:buChar char="Ø"/>
            </a:pPr>
            <a:r>
              <a:rPr lang="it-IT" b="1" dirty="0" smtClean="0"/>
              <a:t>limitazione di prescrizione da parte del medico di medicina generale o PLS (58,6%) </a:t>
            </a:r>
          </a:p>
          <a:p>
            <a:pPr marL="266700" indent="-266700">
              <a:spcAft>
                <a:spcPts val="1200"/>
              </a:spcAft>
              <a:buFont typeface="Wingdings" panose="05000000000000000000" pitchFamily="2" charset="2"/>
              <a:buChar char="Ø"/>
            </a:pPr>
            <a:r>
              <a:rPr lang="it-IT" b="1" dirty="0" smtClean="0"/>
              <a:t>difficoltà nel rilascio del piano terapeutico (48,2%)</a:t>
            </a:r>
            <a:endParaRPr lang="it-IT" dirty="0" smtClean="0"/>
          </a:p>
          <a:p>
            <a:pPr marL="0" indent="0">
              <a:buNone/>
            </a:pPr>
            <a:r>
              <a:rPr lang="it-IT" sz="1400" i="1" dirty="0"/>
              <a:t>Cittadinanza attiva” Cittadini con cronicità :molti </a:t>
            </a:r>
            <a:r>
              <a:rPr lang="it-IT" sz="1400" i="1" dirty="0" err="1"/>
              <a:t>atti,pochi</a:t>
            </a:r>
            <a:r>
              <a:rPr lang="it-IT" sz="1400" i="1" dirty="0"/>
              <a:t> </a:t>
            </a:r>
            <a:r>
              <a:rPr lang="it-IT" sz="1400" i="1" dirty="0" smtClean="0"/>
              <a:t>fatti”2018</a:t>
            </a:r>
            <a:endParaRPr lang="it-IT" sz="1400" i="1" dirty="0"/>
          </a:p>
        </p:txBody>
      </p:sp>
      <p:pic>
        <p:nvPicPr>
          <p:cNvPr id="4" name="Immagin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516216" y="5902374"/>
            <a:ext cx="2617565" cy="980728"/>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9688" y="1123838"/>
            <a:ext cx="2366087" cy="4601183"/>
          </a:xfrm>
        </p:spPr>
        <p:txBody>
          <a:bodyPr/>
          <a:lstStyle/>
          <a:p>
            <a:r>
              <a:rPr lang="it-IT" dirty="0" smtClean="0"/>
              <a:t>In conclusione</a:t>
            </a:r>
            <a:endParaRPr lang="it-IT" dirty="0"/>
          </a:p>
        </p:txBody>
      </p:sp>
      <p:sp>
        <p:nvSpPr>
          <p:cNvPr id="3" name="Segnaposto contenuto 2"/>
          <p:cNvSpPr>
            <a:spLocks noGrp="1"/>
          </p:cNvSpPr>
          <p:nvPr>
            <p:ph idx="1"/>
          </p:nvPr>
        </p:nvSpPr>
        <p:spPr>
          <a:xfrm>
            <a:off x="2901950" y="864108"/>
            <a:ext cx="5846513" cy="5120640"/>
          </a:xfrm>
        </p:spPr>
        <p:txBody>
          <a:bodyPr/>
          <a:lstStyle/>
          <a:p>
            <a:endParaRPr lang="it-IT" dirty="0" smtClean="0"/>
          </a:p>
          <a:p>
            <a:pPr marL="0" indent="0">
              <a:buNone/>
            </a:pPr>
            <a:r>
              <a:rPr lang="it-IT" dirty="0" smtClean="0"/>
              <a:t>Anziché prevalere un processo di umanizzazione delle cure, assistiamo </a:t>
            </a:r>
          </a:p>
          <a:p>
            <a:pPr marL="514350" indent="-331788">
              <a:spcAft>
                <a:spcPts val="1200"/>
              </a:spcAft>
              <a:buFont typeface="+mj-lt"/>
              <a:buAutoNum type="arabicPeriod"/>
            </a:pPr>
            <a:r>
              <a:rPr lang="it-IT" dirty="0" smtClean="0"/>
              <a:t>alla burocratizzazione delle cure,  </a:t>
            </a:r>
          </a:p>
          <a:p>
            <a:pPr marL="514350" indent="-331788">
              <a:spcAft>
                <a:spcPts val="1200"/>
              </a:spcAft>
              <a:buFont typeface="+mj-lt"/>
              <a:buAutoNum type="arabicPeriod"/>
            </a:pPr>
            <a:r>
              <a:rPr lang="it-IT" dirty="0" smtClean="0"/>
              <a:t>a differenti risposte regionali di uguali bisogni, </a:t>
            </a:r>
          </a:p>
          <a:p>
            <a:pPr marL="514350" indent="-331788">
              <a:spcAft>
                <a:spcPts val="1200"/>
              </a:spcAft>
              <a:buFont typeface="+mj-lt"/>
              <a:buAutoNum type="arabicPeriod"/>
            </a:pPr>
            <a:r>
              <a:rPr lang="it-IT" dirty="0" smtClean="0"/>
              <a:t>alla mancanza di comunicazione tra professionisti che dovrebbero gestire insieme la patologia cronica, </a:t>
            </a:r>
          </a:p>
          <a:p>
            <a:pPr marL="514350" indent="-331788">
              <a:spcAft>
                <a:spcPts val="1200"/>
              </a:spcAft>
              <a:buFont typeface="+mj-lt"/>
              <a:buAutoNum type="arabicPeriod"/>
            </a:pPr>
            <a:r>
              <a:rPr lang="it-IT" dirty="0" smtClean="0"/>
              <a:t>scarsa applicazione dei PDTA personalizzati.</a:t>
            </a:r>
            <a:endParaRPr lang="it-IT" dirty="0"/>
          </a:p>
        </p:txBody>
      </p:sp>
      <p:pic>
        <p:nvPicPr>
          <p:cNvPr id="4" name="Immagin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flipH="1">
            <a:off x="-1" y="5877272"/>
            <a:ext cx="2597345" cy="980728"/>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9688" y="1123838"/>
            <a:ext cx="2366087" cy="4601183"/>
          </a:xfrm>
        </p:spPr>
        <p:txBody>
          <a:bodyPr/>
          <a:lstStyle/>
          <a:p>
            <a:r>
              <a:rPr lang="it-IT" dirty="0" smtClean="0"/>
              <a:t>In conclusione</a:t>
            </a:r>
            <a:endParaRPr lang="it-IT" dirty="0"/>
          </a:p>
        </p:txBody>
      </p:sp>
      <p:sp>
        <p:nvSpPr>
          <p:cNvPr id="3" name="Segnaposto contenuto 2"/>
          <p:cNvSpPr>
            <a:spLocks noGrp="1"/>
          </p:cNvSpPr>
          <p:nvPr>
            <p:ph idx="1"/>
          </p:nvPr>
        </p:nvSpPr>
        <p:spPr>
          <a:xfrm>
            <a:off x="2901950" y="864108"/>
            <a:ext cx="5846513" cy="5229188"/>
          </a:xfrm>
        </p:spPr>
        <p:txBody>
          <a:bodyPr/>
          <a:lstStyle/>
          <a:p>
            <a:pPr>
              <a:buNone/>
            </a:pPr>
            <a:r>
              <a:rPr lang="it-IT" sz="2000" b="1" dirty="0" smtClean="0">
                <a:solidFill>
                  <a:srgbClr val="FF0000"/>
                </a:solidFill>
                <a:latin typeface="Comic Sans MS" pitchFamily="66" charset="0"/>
                <a:cs typeface="Times New Roman" pitchFamily="18" charset="0"/>
              </a:rPr>
              <a:t>Auspichiamo la miglior Qualità di vita</a:t>
            </a:r>
          </a:p>
          <a:p>
            <a:pPr>
              <a:buNone/>
            </a:pPr>
            <a:r>
              <a:rPr lang="it-IT" sz="2000" b="1" dirty="0" smtClean="0">
                <a:solidFill>
                  <a:srgbClr val="FF0000"/>
                </a:solidFill>
                <a:latin typeface="Comic Sans MS" pitchFamily="66" charset="0"/>
                <a:cs typeface="Times New Roman" pitchFamily="18" charset="0"/>
              </a:rPr>
              <a:t>possibile per i nostri </a:t>
            </a:r>
          </a:p>
          <a:p>
            <a:pPr>
              <a:buNone/>
              <a:defRPr/>
            </a:pPr>
            <a:r>
              <a:rPr lang="it-IT" sz="2000" b="1" dirty="0" smtClean="0">
                <a:solidFill>
                  <a:srgbClr val="FF0000"/>
                </a:solidFill>
                <a:latin typeface="Comic Sans MS" pitchFamily="66" charset="0"/>
                <a:cs typeface="Times New Roman" pitchFamily="18" charset="0"/>
              </a:rPr>
              <a:t>ragazzi!</a:t>
            </a:r>
            <a:r>
              <a:rPr lang="it-IT" sz="2000" b="1" dirty="0" smtClean="0">
                <a:solidFill>
                  <a:srgbClr val="FFFF00"/>
                </a:solidFill>
                <a:latin typeface="Comic Sans MS" pitchFamily="66" charset="0"/>
                <a:cs typeface="Times New Roman" pitchFamily="18" charset="0"/>
              </a:rPr>
              <a:t>.</a:t>
            </a:r>
            <a:endParaRPr lang="it-IT" sz="2000" b="1" dirty="0" smtClean="0">
              <a:solidFill>
                <a:srgbClr val="7030A0"/>
              </a:solidFill>
              <a:latin typeface="Comic Sans MS" pitchFamily="66" charset="0"/>
              <a:cs typeface="Times New Roman" pitchFamily="18" charset="0"/>
            </a:endParaRPr>
          </a:p>
          <a:p>
            <a:pPr>
              <a:buNone/>
            </a:pPr>
            <a:endParaRPr lang="it-IT" dirty="0" smtClean="0"/>
          </a:p>
          <a:p>
            <a:pPr marL="0" indent="0">
              <a:buNone/>
            </a:pPr>
            <a:endParaRPr lang="it-IT" sz="3600" dirty="0" smtClean="0"/>
          </a:p>
          <a:p>
            <a:pPr marL="0" indent="0">
              <a:buNone/>
            </a:pPr>
            <a:endParaRPr lang="it-IT" sz="3600" dirty="0" smtClean="0"/>
          </a:p>
          <a:p>
            <a:pPr marL="0" indent="0">
              <a:buNone/>
            </a:pPr>
            <a:endParaRPr lang="it-IT" sz="3600" dirty="0" smtClean="0"/>
          </a:p>
          <a:p>
            <a:pPr marL="0" indent="0">
              <a:buNone/>
            </a:pPr>
            <a:endParaRPr lang="it-IT" sz="3600" dirty="0" smtClean="0"/>
          </a:p>
          <a:p>
            <a:pPr marL="0" indent="0" algn="ctr">
              <a:buNone/>
            </a:pPr>
            <a:r>
              <a:rPr lang="it-IT" sz="3600" dirty="0" smtClean="0"/>
              <a:t>Grazie per l’attenzione</a:t>
            </a:r>
            <a:endParaRPr lang="it-IT" sz="3600" dirty="0"/>
          </a:p>
        </p:txBody>
      </p:sp>
      <p:pic>
        <p:nvPicPr>
          <p:cNvPr id="4" name="Immagin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flipH="1">
            <a:off x="-1" y="5877272"/>
            <a:ext cx="2597345" cy="980728"/>
          </a:xfrm>
          <a:prstGeom prst="rect">
            <a:avLst/>
          </a:prstGeom>
        </p:spPr>
      </p:pic>
      <p:pic>
        <p:nvPicPr>
          <p:cNvPr id="5" name="Picture 4" descr="589-791849"/>
          <p:cNvPicPr>
            <a:picLocks noChangeAspect="1" noChangeArrowheads="1"/>
          </p:cNvPicPr>
          <p:nvPr/>
        </p:nvPicPr>
        <p:blipFill>
          <a:blip r:embed="rId3" cstate="print"/>
          <a:srcRect/>
          <a:stretch>
            <a:fillRect/>
          </a:stretch>
        </p:blipFill>
        <p:spPr bwMode="auto">
          <a:xfrm>
            <a:off x="4139953" y="2276872"/>
            <a:ext cx="3645878" cy="26642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Dati Demografici Istat al 2018</a:t>
            </a:r>
            <a:endParaRPr lang="it-IT" dirty="0"/>
          </a:p>
        </p:txBody>
      </p:sp>
      <p:sp>
        <p:nvSpPr>
          <p:cNvPr id="3" name="Segnaposto contenuto 2"/>
          <p:cNvSpPr>
            <a:spLocks noGrp="1"/>
          </p:cNvSpPr>
          <p:nvPr>
            <p:ph idx="1"/>
          </p:nvPr>
        </p:nvSpPr>
        <p:spPr>
          <a:xfrm>
            <a:off x="2901950" y="864108"/>
            <a:ext cx="5846513" cy="5120640"/>
          </a:xfrm>
        </p:spPr>
        <p:txBody>
          <a:bodyPr>
            <a:normAutofit/>
          </a:bodyPr>
          <a:lstStyle/>
          <a:p>
            <a:pPr>
              <a:buNone/>
            </a:pPr>
            <a:r>
              <a:rPr lang="it-IT" dirty="0" smtClean="0"/>
              <a:t>Al 1° gennaio 2018: </a:t>
            </a:r>
          </a:p>
          <a:p>
            <a:pPr marL="625475" indent="-182563">
              <a:tabLst>
                <a:tab pos="536575" algn="l"/>
              </a:tabLst>
            </a:pPr>
            <a:r>
              <a:rPr lang="it-IT" dirty="0" smtClean="0"/>
              <a:t>il 22,6% della popolazione ha un’età superiore o uguale ai 65 anni, </a:t>
            </a:r>
          </a:p>
          <a:p>
            <a:pPr marL="625475" indent="-182563">
              <a:tabLst>
                <a:tab pos="536575" algn="l"/>
              </a:tabLst>
            </a:pPr>
            <a:r>
              <a:rPr lang="it-IT" dirty="0" smtClean="0"/>
              <a:t>il 64,1% ha età compresa tra 15 e 64 anni</a:t>
            </a:r>
          </a:p>
          <a:p>
            <a:pPr marL="625475" indent="-182563">
              <a:tabLst>
                <a:tab pos="536575" algn="l"/>
              </a:tabLst>
            </a:pPr>
            <a:r>
              <a:rPr lang="it-IT" b="1" dirty="0" smtClean="0"/>
              <a:t>il </a:t>
            </a:r>
            <a:r>
              <a:rPr lang="it-IT" b="1" dirty="0" smtClean="0"/>
              <a:t>13,4</a:t>
            </a:r>
            <a:r>
              <a:rPr lang="it-IT" b="1" dirty="0" smtClean="0"/>
              <a:t>% ha meno di 15 anni.  (6.300.000 circa popolazione 0-14 </a:t>
            </a:r>
            <a:r>
              <a:rPr lang="it-IT" b="1" dirty="0" err="1" smtClean="0"/>
              <a:t>aa</a:t>
            </a:r>
            <a:r>
              <a:rPr lang="it-IT" b="1" dirty="0" smtClean="0"/>
              <a:t>)</a:t>
            </a:r>
          </a:p>
          <a:p>
            <a:pPr>
              <a:buNone/>
            </a:pPr>
            <a:r>
              <a:rPr lang="it-IT" dirty="0" smtClean="0"/>
              <a:t>L’età media della popolazione ha oltrepassato i 45 anni. </a:t>
            </a:r>
          </a:p>
          <a:p>
            <a:pPr>
              <a:buNone/>
            </a:pPr>
            <a:endParaRPr lang="it-IT" dirty="0"/>
          </a:p>
        </p:txBody>
      </p:sp>
      <p:pic>
        <p:nvPicPr>
          <p:cNvPr id="5" name="Immagine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516216" y="5902374"/>
            <a:ext cx="2617565" cy="980728"/>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patologia cronica in età evolutiva</a:t>
            </a:r>
            <a:endParaRPr lang="it-IT" dirty="0"/>
          </a:p>
        </p:txBody>
      </p:sp>
      <p:sp>
        <p:nvSpPr>
          <p:cNvPr id="4" name="Segnaposto contenuto 3"/>
          <p:cNvSpPr>
            <a:spLocks noGrp="1"/>
          </p:cNvSpPr>
          <p:nvPr>
            <p:ph idx="1"/>
          </p:nvPr>
        </p:nvSpPr>
        <p:spPr/>
        <p:txBody>
          <a:bodyPr>
            <a:normAutofit fontScale="92500" lnSpcReduction="20000"/>
          </a:bodyPr>
          <a:lstStyle/>
          <a:p>
            <a:pPr marL="0" indent="0">
              <a:lnSpc>
                <a:spcPct val="160000"/>
              </a:lnSpc>
              <a:buNone/>
            </a:pPr>
            <a:r>
              <a:rPr lang="it-IT" dirty="0"/>
              <a:t>In base  al X Rapporto nazionale sulle malattie croniche e rare in età pediatrica, per classi d'età  da 0 a 14 aa, </a:t>
            </a:r>
          </a:p>
          <a:p>
            <a:pPr>
              <a:buNone/>
            </a:pPr>
            <a:endParaRPr lang="it-IT" dirty="0"/>
          </a:p>
          <a:p>
            <a:pPr marL="357188" indent="-268288">
              <a:buFont typeface="Wingdings" panose="05000000000000000000" pitchFamily="2" charset="2"/>
              <a:buChar char="Ø"/>
            </a:pPr>
            <a:r>
              <a:rPr lang="it-IT" dirty="0"/>
              <a:t>il 95,9%  del campione di popolazione risulta in buona salute, </a:t>
            </a:r>
          </a:p>
          <a:p>
            <a:pPr marL="357188" indent="-268288">
              <a:buFont typeface="Wingdings" panose="05000000000000000000" pitchFamily="2" charset="2"/>
              <a:buChar char="Ø"/>
            </a:pPr>
            <a:endParaRPr lang="it-IT" dirty="0"/>
          </a:p>
          <a:p>
            <a:pPr marL="357188" indent="-268288">
              <a:buFont typeface="Wingdings" panose="05000000000000000000" pitchFamily="2" charset="2"/>
              <a:buChar char="Ø"/>
            </a:pPr>
            <a:r>
              <a:rPr lang="it-IT" dirty="0"/>
              <a:t>il 9,1% della restante popolazione è affetto da una o più patologie croniche;</a:t>
            </a:r>
          </a:p>
          <a:p>
            <a:pPr marL="357188" indent="-268288">
              <a:buFont typeface="Wingdings" panose="05000000000000000000" pitchFamily="2" charset="2"/>
              <a:buChar char="Ø"/>
            </a:pPr>
            <a:endParaRPr lang="it-IT" dirty="0"/>
          </a:p>
          <a:p>
            <a:pPr marL="357188" indent="-268288">
              <a:buFont typeface="Wingdings" panose="05000000000000000000" pitchFamily="2" charset="2"/>
              <a:buChar char="Ø"/>
            </a:pPr>
            <a:r>
              <a:rPr lang="it-IT" dirty="0"/>
              <a:t> l'1,6% da 2 o più patologie croniche;</a:t>
            </a:r>
          </a:p>
          <a:p>
            <a:pPr marL="357188" indent="-268288">
              <a:buFont typeface="Wingdings" panose="05000000000000000000" pitchFamily="2" charset="2"/>
              <a:buChar char="Ø"/>
            </a:pPr>
            <a:endParaRPr lang="it-IT" dirty="0"/>
          </a:p>
          <a:p>
            <a:pPr marL="357188" indent="-268288">
              <a:buFont typeface="Wingdings" panose="05000000000000000000" pitchFamily="2" charset="2"/>
              <a:buChar char="Ø"/>
            </a:pPr>
            <a:r>
              <a:rPr lang="it-IT" dirty="0"/>
              <a:t> il 83,4% dei cronici  dice di essere in buona salute. </a:t>
            </a:r>
          </a:p>
          <a:p>
            <a:endParaRPr lang="it-IT" dirty="0"/>
          </a:p>
          <a:p>
            <a:pPr>
              <a:buNone/>
            </a:pPr>
            <a:r>
              <a:rPr lang="it-IT" i="1" dirty="0"/>
              <a:t>    Coordinamento Nazionale Associazioni Malati Cronici (</a:t>
            </a:r>
            <a:r>
              <a:rPr lang="it-IT" i="1" dirty="0" err="1"/>
              <a:t>CnAMC</a:t>
            </a:r>
            <a:r>
              <a:rPr lang="it-IT" i="1" dirty="0"/>
              <a:t> ) rilevazioni nell'anno 2010 </a:t>
            </a:r>
            <a:endParaRPr lang="it-IT" dirty="0"/>
          </a:p>
          <a:p>
            <a:pPr marL="0" indent="0">
              <a:buNone/>
            </a:pPr>
            <a:endParaRPr lang="it-IT" dirty="0"/>
          </a:p>
        </p:txBody>
      </p:sp>
      <p:pic>
        <p:nvPicPr>
          <p:cNvPr id="5" name="Immagine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flipH="1">
            <a:off x="-1" y="5877272"/>
            <a:ext cx="2597345" cy="980728"/>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patologia cronica in età evolutiva</a:t>
            </a:r>
            <a:endParaRPr lang="it-IT" dirty="0"/>
          </a:p>
        </p:txBody>
      </p:sp>
      <p:sp>
        <p:nvSpPr>
          <p:cNvPr id="5" name="Rettangolo 4"/>
          <p:cNvSpPr/>
          <p:nvPr/>
        </p:nvSpPr>
        <p:spPr>
          <a:xfrm>
            <a:off x="2987824" y="1700808"/>
            <a:ext cx="5832648" cy="3139321"/>
          </a:xfrm>
          <a:prstGeom prst="rect">
            <a:avLst/>
          </a:prstGeom>
        </p:spPr>
        <p:txBody>
          <a:bodyPr wrap="square">
            <a:spAutoFit/>
          </a:bodyPr>
          <a:lstStyle/>
          <a:p>
            <a:pPr>
              <a:buNone/>
            </a:pPr>
            <a:r>
              <a:rPr lang="it-IT" dirty="0"/>
              <a:t>le tipologie di patologie croniche più frequenti nella popolazione da 0-14 anni</a:t>
            </a:r>
          </a:p>
          <a:p>
            <a:pPr>
              <a:buNone/>
            </a:pPr>
            <a:r>
              <a:rPr lang="it-IT" dirty="0"/>
              <a:t>     </a:t>
            </a:r>
          </a:p>
          <a:p>
            <a:pPr marL="728662" indent="-285750">
              <a:buClr>
                <a:srgbClr val="00B0F0"/>
              </a:buClr>
              <a:buFont typeface="Arial" panose="020B0604020202020204" pitchFamily="34" charset="0"/>
              <a:buChar char="•"/>
            </a:pPr>
            <a:r>
              <a:rPr lang="it-IT" dirty="0" smtClean="0"/>
              <a:t>il </a:t>
            </a:r>
            <a:r>
              <a:rPr lang="it-IT" dirty="0"/>
              <a:t>7,8% da malattie allergiche, </a:t>
            </a:r>
          </a:p>
          <a:p>
            <a:pPr marL="728662" indent="-285750">
              <a:buClr>
                <a:srgbClr val="00B0F0"/>
              </a:buClr>
              <a:buFont typeface="Arial" panose="020B0604020202020204" pitchFamily="34" charset="0"/>
              <a:buChar char="•"/>
            </a:pPr>
            <a:r>
              <a:rPr lang="it-IT" dirty="0"/>
              <a:t>il  2,2% da asma o </a:t>
            </a:r>
            <a:r>
              <a:rPr lang="it-IT" dirty="0" err="1"/>
              <a:t>broncopneumatia</a:t>
            </a:r>
            <a:r>
              <a:rPr lang="it-IT" dirty="0"/>
              <a:t> </a:t>
            </a:r>
            <a:r>
              <a:rPr lang="it-IT" dirty="0" smtClean="0"/>
              <a:t>cronica </a:t>
            </a:r>
            <a:endParaRPr lang="it-IT" dirty="0"/>
          </a:p>
          <a:p>
            <a:pPr marL="728662" indent="-285750">
              <a:buClr>
                <a:srgbClr val="00B0F0"/>
              </a:buClr>
              <a:buFont typeface="Arial" panose="020B0604020202020204" pitchFamily="34" charset="0"/>
              <a:buChar char="•"/>
            </a:pPr>
            <a:endParaRPr lang="it-IT" dirty="0"/>
          </a:p>
          <a:p>
            <a:pPr marL="728662" indent="-285750">
              <a:buClr>
                <a:srgbClr val="00B0F0"/>
              </a:buClr>
              <a:buFont typeface="Arial" panose="020B0604020202020204" pitchFamily="34" charset="0"/>
              <a:buChar char="•"/>
            </a:pPr>
            <a:r>
              <a:rPr lang="it-IT" dirty="0" smtClean="0"/>
              <a:t>lo </a:t>
            </a:r>
            <a:r>
              <a:rPr lang="it-IT" dirty="0"/>
              <a:t>0,6%  da malattie nervose</a:t>
            </a:r>
          </a:p>
          <a:p>
            <a:pPr marL="728662" indent="-285750">
              <a:buClr>
                <a:srgbClr val="00B0F0"/>
              </a:buClr>
              <a:buFont typeface="Arial" panose="020B0604020202020204" pitchFamily="34" charset="0"/>
              <a:buChar char="•"/>
            </a:pPr>
            <a:r>
              <a:rPr lang="it-IT" dirty="0"/>
              <a:t>lo  0,4% da malattie </a:t>
            </a:r>
            <a:r>
              <a:rPr lang="it-IT" dirty="0" smtClean="0"/>
              <a:t>cardiache</a:t>
            </a:r>
          </a:p>
          <a:p>
            <a:pPr marL="728662" indent="-285750">
              <a:buClr>
                <a:srgbClr val="00B0F0"/>
              </a:buClr>
              <a:buFont typeface="Arial" panose="020B0604020202020204" pitchFamily="34" charset="0"/>
              <a:buChar char="•"/>
            </a:pPr>
            <a:endParaRPr lang="it-IT" dirty="0" smtClean="0"/>
          </a:p>
          <a:p>
            <a:pPr marL="728662" indent="-285750">
              <a:buClr>
                <a:srgbClr val="00B0F0"/>
              </a:buClr>
              <a:buFont typeface="Arial" panose="020B0604020202020204" pitchFamily="34" charset="0"/>
              <a:buChar char="•"/>
            </a:pPr>
            <a:r>
              <a:rPr lang="it-IT" dirty="0" smtClean="0"/>
              <a:t>lo  </a:t>
            </a:r>
            <a:r>
              <a:rPr lang="it-IT" dirty="0"/>
              <a:t>0,3% da </a:t>
            </a:r>
            <a:r>
              <a:rPr lang="it-IT" dirty="0" smtClean="0"/>
              <a:t>artrite</a:t>
            </a:r>
            <a:endParaRPr lang="it-IT" dirty="0"/>
          </a:p>
          <a:p>
            <a:pPr marL="728662" indent="-285750">
              <a:buClr>
                <a:srgbClr val="00B0F0"/>
              </a:buClr>
              <a:buFont typeface="Arial" panose="020B0604020202020204" pitchFamily="34" charset="0"/>
              <a:buChar char="•"/>
            </a:pPr>
            <a:r>
              <a:rPr lang="it-IT" dirty="0"/>
              <a:t>lo  0,3% è affetto da diabete</a:t>
            </a:r>
          </a:p>
        </p:txBody>
      </p:sp>
      <p:pic>
        <p:nvPicPr>
          <p:cNvPr id="4" name="Immagin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516216" y="5902374"/>
            <a:ext cx="2617565" cy="980728"/>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patologia cronica in età evolutiva</a:t>
            </a:r>
            <a:endParaRPr lang="it-IT" dirty="0"/>
          </a:p>
        </p:txBody>
      </p:sp>
      <p:sp>
        <p:nvSpPr>
          <p:cNvPr id="5" name="Rettangolo 4"/>
          <p:cNvSpPr/>
          <p:nvPr/>
        </p:nvSpPr>
        <p:spPr>
          <a:xfrm>
            <a:off x="2771800" y="1530000"/>
            <a:ext cx="5904656" cy="3831818"/>
          </a:xfrm>
          <a:prstGeom prst="rect">
            <a:avLst/>
          </a:prstGeom>
        </p:spPr>
        <p:txBody>
          <a:bodyPr wrap="square">
            <a:spAutoFit/>
          </a:bodyPr>
          <a:lstStyle/>
          <a:p>
            <a:pPr>
              <a:buNone/>
            </a:pPr>
            <a:r>
              <a:rPr lang="it-IT" dirty="0" smtClean="0"/>
              <a:t>Nella </a:t>
            </a:r>
            <a:r>
              <a:rPr lang="it-IT" dirty="0"/>
              <a:t>fascia di età dai 15 a 17 anni compresi, </a:t>
            </a:r>
            <a:r>
              <a:rPr lang="it-IT" dirty="0" smtClean="0"/>
              <a:t>si </a:t>
            </a:r>
            <a:r>
              <a:rPr lang="it-IT" dirty="0"/>
              <a:t>assiste ad un aumento </a:t>
            </a:r>
            <a:r>
              <a:rPr lang="it-IT" dirty="0" smtClean="0"/>
              <a:t>delle:</a:t>
            </a:r>
          </a:p>
          <a:p>
            <a:pPr>
              <a:buNone/>
            </a:pPr>
            <a:endParaRPr lang="it-IT" dirty="0"/>
          </a:p>
          <a:p>
            <a:pPr marL="625475" indent="-285750">
              <a:lnSpc>
                <a:spcPct val="150000"/>
              </a:lnSpc>
              <a:buClr>
                <a:srgbClr val="00B0F0"/>
              </a:buClr>
              <a:buFont typeface="Wingdings" panose="05000000000000000000" pitchFamily="2" charset="2"/>
              <a:buChar char="Ø"/>
            </a:pPr>
            <a:r>
              <a:rPr lang="it-IT" dirty="0"/>
              <a:t> malattie allergiche all‘(11,9</a:t>
            </a:r>
            <a:r>
              <a:rPr lang="it-IT" dirty="0" smtClean="0"/>
              <a:t>%) </a:t>
            </a:r>
            <a:endParaRPr lang="it-IT" dirty="0"/>
          </a:p>
          <a:p>
            <a:pPr marL="339725">
              <a:lnSpc>
                <a:spcPct val="150000"/>
              </a:lnSpc>
              <a:buClr>
                <a:srgbClr val="00B0F0"/>
              </a:buClr>
            </a:pPr>
            <a:endParaRPr lang="it-IT" dirty="0"/>
          </a:p>
          <a:p>
            <a:pPr marL="625475" indent="-285750">
              <a:lnSpc>
                <a:spcPct val="150000"/>
              </a:lnSpc>
              <a:buClr>
                <a:srgbClr val="00B0F0"/>
              </a:buClr>
              <a:buFont typeface="Wingdings" panose="05000000000000000000" pitchFamily="2" charset="2"/>
              <a:buChar char="Ø"/>
            </a:pPr>
            <a:r>
              <a:rPr lang="it-IT" dirty="0"/>
              <a:t> asma e malattie bronchiali croniche( sino al 2,9</a:t>
            </a:r>
            <a:r>
              <a:rPr lang="it-IT" dirty="0" smtClean="0"/>
              <a:t>%)</a:t>
            </a:r>
            <a:endParaRPr lang="it-IT" dirty="0"/>
          </a:p>
          <a:p>
            <a:pPr marL="625475" indent="-285750">
              <a:lnSpc>
                <a:spcPct val="150000"/>
              </a:lnSpc>
              <a:buClr>
                <a:srgbClr val="00B0F0"/>
              </a:buClr>
              <a:buFont typeface="Wingdings" panose="05000000000000000000" pitchFamily="2" charset="2"/>
              <a:buChar char="Ø"/>
            </a:pPr>
            <a:endParaRPr lang="it-IT" dirty="0"/>
          </a:p>
          <a:p>
            <a:pPr marL="625475" indent="-285750">
              <a:lnSpc>
                <a:spcPct val="150000"/>
              </a:lnSpc>
              <a:buClr>
                <a:srgbClr val="00B0F0"/>
              </a:buClr>
              <a:buFont typeface="Wingdings" panose="05000000000000000000" pitchFamily="2" charset="2"/>
              <a:buChar char="Ø"/>
            </a:pPr>
            <a:r>
              <a:rPr lang="it-IT" dirty="0"/>
              <a:t> malattie mentali o nervose pari (1,9% )</a:t>
            </a:r>
          </a:p>
          <a:p>
            <a:pPr marL="625475" indent="-285750">
              <a:lnSpc>
                <a:spcPct val="150000"/>
              </a:lnSpc>
              <a:buClr>
                <a:srgbClr val="00B0F0"/>
              </a:buClr>
              <a:buFont typeface="Wingdings" panose="05000000000000000000" pitchFamily="2" charset="2"/>
              <a:buChar char="Ø"/>
            </a:pPr>
            <a:endParaRPr lang="it-IT" dirty="0"/>
          </a:p>
          <a:p>
            <a:pPr marL="625475" indent="-285750">
              <a:lnSpc>
                <a:spcPct val="150000"/>
              </a:lnSpc>
              <a:buClr>
                <a:srgbClr val="00B0F0"/>
              </a:buClr>
              <a:buFont typeface="Wingdings" panose="05000000000000000000" pitchFamily="2" charset="2"/>
              <a:buChar char="Ø"/>
            </a:pPr>
            <a:r>
              <a:rPr lang="it-IT" dirty="0"/>
              <a:t>diabete sino allo 0,6%. </a:t>
            </a:r>
          </a:p>
        </p:txBody>
      </p:sp>
      <p:pic>
        <p:nvPicPr>
          <p:cNvPr id="4" name="Immagin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flipH="1">
            <a:off x="-1" y="5877272"/>
            <a:ext cx="2597345" cy="980728"/>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patologia cronica in età evolutiva</a:t>
            </a:r>
            <a:endParaRPr lang="it-IT" dirty="0"/>
          </a:p>
        </p:txBody>
      </p:sp>
      <p:sp>
        <p:nvSpPr>
          <p:cNvPr id="3" name="Segnaposto contenuto 2"/>
          <p:cNvSpPr>
            <a:spLocks noGrp="1"/>
          </p:cNvSpPr>
          <p:nvPr>
            <p:ph idx="1"/>
          </p:nvPr>
        </p:nvSpPr>
        <p:spPr>
          <a:xfrm>
            <a:off x="2901950" y="836712"/>
            <a:ext cx="5486400" cy="4149068"/>
          </a:xfrm>
        </p:spPr>
        <p:txBody>
          <a:bodyPr/>
          <a:lstStyle/>
          <a:p>
            <a:pPr marL="0" indent="0" algn="ctr">
              <a:buNone/>
            </a:pPr>
            <a:r>
              <a:rPr lang="it-IT" sz="2800" b="1" cap="all" dirty="0" smtClean="0"/>
              <a:t>1 su 10 dei nostri bambini o ragazzi presenta una patologia cronica</a:t>
            </a:r>
            <a:endParaRPr lang="it-IT" sz="2800" b="1" cap="all" dirty="0"/>
          </a:p>
        </p:txBody>
      </p:sp>
      <p:pic>
        <p:nvPicPr>
          <p:cNvPr id="4" name="Immagin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587172" y="3815247"/>
            <a:ext cx="4115957" cy="3042753"/>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patologia cronica per fascia d’età</a:t>
            </a:r>
            <a:endParaRPr lang="it-IT" dirty="0"/>
          </a:p>
        </p:txBody>
      </p:sp>
      <p:sp>
        <p:nvSpPr>
          <p:cNvPr id="5" name="Freccia a destra 4"/>
          <p:cNvSpPr/>
          <p:nvPr/>
        </p:nvSpPr>
        <p:spPr>
          <a:xfrm>
            <a:off x="4716016" y="3016830"/>
            <a:ext cx="108012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Freccia a destra 7"/>
          <p:cNvSpPr/>
          <p:nvPr/>
        </p:nvSpPr>
        <p:spPr>
          <a:xfrm flipV="1">
            <a:off x="4760381" y="4935803"/>
            <a:ext cx="97840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a destra 8"/>
          <p:cNvSpPr/>
          <p:nvPr/>
        </p:nvSpPr>
        <p:spPr>
          <a:xfrm>
            <a:off x="4766872" y="4005064"/>
            <a:ext cx="978408" cy="3406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Freccia a destra 10"/>
          <p:cNvSpPr/>
          <p:nvPr/>
        </p:nvSpPr>
        <p:spPr>
          <a:xfrm>
            <a:off x="4729881" y="3016831"/>
            <a:ext cx="108012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Freccia a destra 11"/>
          <p:cNvSpPr/>
          <p:nvPr/>
        </p:nvSpPr>
        <p:spPr>
          <a:xfrm flipV="1">
            <a:off x="4774246" y="4935804"/>
            <a:ext cx="97840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Freccia a destra 12"/>
          <p:cNvSpPr/>
          <p:nvPr/>
        </p:nvSpPr>
        <p:spPr>
          <a:xfrm>
            <a:off x="4780737" y="4005065"/>
            <a:ext cx="978408" cy="3406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18" name="Gruppo 17"/>
          <p:cNvGrpSpPr/>
          <p:nvPr/>
        </p:nvGrpSpPr>
        <p:grpSpPr>
          <a:xfrm>
            <a:off x="2915816" y="864109"/>
            <a:ext cx="5486400" cy="5120640"/>
            <a:chOff x="2915816" y="864109"/>
            <a:chExt cx="5486400" cy="5120640"/>
          </a:xfrm>
        </p:grpSpPr>
        <p:sp>
          <p:nvSpPr>
            <p:cNvPr id="10" name="Segnaposto contenuto 2"/>
            <p:cNvSpPr txBox="1">
              <a:spLocks/>
            </p:cNvSpPr>
            <p:nvPr/>
          </p:nvSpPr>
          <p:spPr>
            <a:xfrm>
              <a:off x="2915816" y="864109"/>
              <a:ext cx="5486400" cy="5120640"/>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a:lstStyle>
            <a:p>
              <a:pPr marL="357188" indent="-357188">
                <a:buFont typeface="Wingdings" panose="05000000000000000000" pitchFamily="2" charset="2"/>
                <a:buChar char="Ø"/>
                <a:tabLst>
                  <a:tab pos="357188" algn="l"/>
                </a:tabLst>
              </a:pPr>
              <a:endParaRPr lang="it-IT" sz="2400" dirty="0" smtClean="0"/>
            </a:p>
            <a:p>
              <a:pPr marL="357188" indent="-357188">
                <a:buFont typeface="Wingdings" panose="05000000000000000000" pitchFamily="2" charset="2"/>
                <a:buChar char="Ø"/>
                <a:tabLst>
                  <a:tab pos="357188" algn="l"/>
                </a:tabLst>
              </a:pPr>
              <a:r>
                <a:rPr lang="it-IT" sz="2400" dirty="0" smtClean="0"/>
                <a:t>Incidenza dei casi di patologia cronica</a:t>
              </a:r>
            </a:p>
            <a:p>
              <a:pPr marL="0" indent="0">
                <a:buNone/>
                <a:tabLst>
                  <a:tab pos="357188" algn="l"/>
                </a:tabLst>
              </a:pPr>
              <a:endParaRPr lang="it-IT" sz="2400" dirty="0" smtClean="0"/>
            </a:p>
            <a:p>
              <a:pPr marL="357188" indent="-357188">
                <a:buFont typeface="Wingdings" panose="05000000000000000000" pitchFamily="2" charset="2"/>
                <a:buChar char="Ø"/>
                <a:tabLst>
                  <a:tab pos="357188" algn="l"/>
                </a:tabLst>
              </a:pPr>
              <a:r>
                <a:rPr lang="it-IT" sz="2400" dirty="0" smtClean="0"/>
                <a:t>0  - 5 anni                      61,8%</a:t>
              </a:r>
            </a:p>
            <a:p>
              <a:pPr marL="357188" indent="-357188">
                <a:buFont typeface="Wingdings" panose="05000000000000000000" pitchFamily="2" charset="2"/>
                <a:buChar char="Ø"/>
                <a:tabLst>
                  <a:tab pos="357188" algn="l"/>
                </a:tabLst>
              </a:pPr>
              <a:endParaRPr lang="it-IT" sz="2400" dirty="0" smtClean="0"/>
            </a:p>
            <a:p>
              <a:pPr marL="357188" indent="-357188">
                <a:buFont typeface="Wingdings" panose="05000000000000000000" pitchFamily="2" charset="2"/>
                <a:buChar char="Ø"/>
                <a:tabLst>
                  <a:tab pos="357188" algn="l"/>
                </a:tabLst>
              </a:pPr>
              <a:r>
                <a:rPr lang="it-IT" sz="2400" dirty="0" smtClean="0"/>
                <a:t> 6 - 11 anni                    44,1%</a:t>
              </a:r>
            </a:p>
            <a:p>
              <a:pPr marL="357188" indent="-357188">
                <a:buFont typeface="Wingdings" panose="05000000000000000000" pitchFamily="2" charset="2"/>
                <a:buChar char="Ø"/>
                <a:tabLst>
                  <a:tab pos="357188" algn="l"/>
                </a:tabLst>
              </a:pPr>
              <a:endParaRPr lang="it-IT" sz="2400" dirty="0" smtClean="0"/>
            </a:p>
            <a:p>
              <a:pPr marL="357188" indent="-357188">
                <a:buFont typeface="Wingdings" panose="05000000000000000000" pitchFamily="2" charset="2"/>
                <a:buChar char="Ø"/>
                <a:tabLst>
                  <a:tab pos="357188" algn="l"/>
                </a:tabLst>
              </a:pPr>
              <a:r>
                <a:rPr lang="it-IT" sz="2400" dirty="0" smtClean="0"/>
                <a:t>12 -18 anni                    55,9% </a:t>
              </a:r>
              <a:endParaRPr lang="it-IT" sz="2400" dirty="0"/>
            </a:p>
          </p:txBody>
        </p:sp>
        <p:grpSp>
          <p:nvGrpSpPr>
            <p:cNvPr id="4" name="Gruppo 3"/>
            <p:cNvGrpSpPr/>
            <p:nvPr/>
          </p:nvGrpSpPr>
          <p:grpSpPr>
            <a:xfrm>
              <a:off x="4729881" y="3016830"/>
              <a:ext cx="1080120" cy="2279013"/>
              <a:chOff x="4729881" y="3016830"/>
              <a:chExt cx="1080120" cy="2279013"/>
            </a:xfrm>
          </p:grpSpPr>
          <p:sp>
            <p:nvSpPr>
              <p:cNvPr id="15" name="Freccia a destra 14"/>
              <p:cNvSpPr/>
              <p:nvPr/>
            </p:nvSpPr>
            <p:spPr>
              <a:xfrm>
                <a:off x="4729881" y="3016830"/>
                <a:ext cx="108012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Freccia a destra 15"/>
              <p:cNvSpPr/>
              <p:nvPr/>
            </p:nvSpPr>
            <p:spPr>
              <a:xfrm flipV="1">
                <a:off x="4774246" y="4935803"/>
                <a:ext cx="97840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Freccia a destra 16"/>
              <p:cNvSpPr/>
              <p:nvPr/>
            </p:nvSpPr>
            <p:spPr>
              <a:xfrm>
                <a:off x="4780737" y="4005064"/>
                <a:ext cx="978408" cy="3406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grpSp>
      <p:pic>
        <p:nvPicPr>
          <p:cNvPr id="19" name="Immagine 18"/>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flipH="1">
            <a:off x="-1" y="5877272"/>
            <a:ext cx="2597345" cy="980728"/>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patologia cronica in età evolutiva</a:t>
            </a:r>
            <a:endParaRPr lang="it-IT" dirty="0"/>
          </a:p>
        </p:txBody>
      </p:sp>
      <p:sp>
        <p:nvSpPr>
          <p:cNvPr id="3" name="Segnaposto contenuto 2"/>
          <p:cNvSpPr>
            <a:spLocks noGrp="1"/>
          </p:cNvSpPr>
          <p:nvPr>
            <p:ph idx="1"/>
          </p:nvPr>
        </p:nvSpPr>
        <p:spPr>
          <a:xfrm>
            <a:off x="2843808" y="1158862"/>
            <a:ext cx="5486400" cy="4509108"/>
          </a:xfrm>
        </p:spPr>
        <p:txBody>
          <a:bodyPr>
            <a:normAutofit/>
          </a:bodyPr>
          <a:lstStyle/>
          <a:p>
            <a:pPr>
              <a:buNone/>
            </a:pPr>
            <a:r>
              <a:rPr lang="it-IT" dirty="0" smtClean="0"/>
              <a:t> Caratteristiche della patologia cronica :</a:t>
            </a:r>
          </a:p>
          <a:p>
            <a:pPr marL="461962" indent="-285750">
              <a:buFont typeface="Wingdings" panose="05000000000000000000" pitchFamily="2" charset="2"/>
              <a:buChar char="Ø"/>
            </a:pPr>
            <a:r>
              <a:rPr lang="it-IT" sz="1800" dirty="0" smtClean="0"/>
              <a:t>è permanente; </a:t>
            </a:r>
          </a:p>
          <a:p>
            <a:pPr marL="461962" indent="-285750">
              <a:buFont typeface="Wingdings" panose="05000000000000000000" pitchFamily="2" charset="2"/>
              <a:buChar char="Ø"/>
            </a:pPr>
            <a:r>
              <a:rPr lang="it-IT" sz="1800" dirty="0" smtClean="0"/>
              <a:t>tende a sviluppare un tasso di disabilità variabile; </a:t>
            </a:r>
          </a:p>
          <a:p>
            <a:pPr marL="461962" indent="-285750">
              <a:buFont typeface="Wingdings" panose="05000000000000000000" pitchFamily="2" charset="2"/>
              <a:buChar char="Ø"/>
            </a:pPr>
            <a:r>
              <a:rPr lang="it-IT" sz="1800" dirty="0" smtClean="0"/>
              <a:t> è causata da un’alterazione patologica non reversibile;  </a:t>
            </a:r>
          </a:p>
          <a:p>
            <a:pPr marL="461962" indent="-285750">
              <a:buFont typeface="Wingdings" panose="05000000000000000000" pitchFamily="2" charset="2"/>
              <a:buChar char="Ø"/>
            </a:pPr>
            <a:r>
              <a:rPr lang="it-IT" sz="1800" dirty="0" smtClean="0"/>
              <a:t>richiede una formazione speciale per il raggiungimento di una buona qualità della vita; </a:t>
            </a:r>
          </a:p>
          <a:p>
            <a:pPr marL="461962" indent="-285750">
              <a:buFont typeface="Wingdings" panose="05000000000000000000" pitchFamily="2" charset="2"/>
              <a:buChar char="Ø"/>
            </a:pPr>
            <a:r>
              <a:rPr lang="it-IT" sz="1800" dirty="0" smtClean="0"/>
              <a:t>necessita di un lungo periodo di controllo, osservazione e cura </a:t>
            </a:r>
          </a:p>
          <a:p>
            <a:endParaRPr lang="it-IT" dirty="0" smtClean="0"/>
          </a:p>
          <a:p>
            <a:endParaRPr lang="it-IT" dirty="0" smtClean="0"/>
          </a:p>
          <a:p>
            <a:pPr marL="0" indent="0">
              <a:buNone/>
            </a:pPr>
            <a:r>
              <a:rPr lang="it-IT" sz="1400" i="1" dirty="0" smtClean="0"/>
              <a:t>(Definizione dell’Organizzazione Mondiale della Sanità,)</a:t>
            </a:r>
            <a:endParaRPr lang="it-IT" dirty="0" smtClean="0"/>
          </a:p>
          <a:p>
            <a:endParaRPr lang="it-IT" dirty="0"/>
          </a:p>
        </p:txBody>
      </p:sp>
      <p:pic>
        <p:nvPicPr>
          <p:cNvPr id="4" name="Immagin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516216" y="5902374"/>
            <a:ext cx="2617565" cy="980728"/>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Cornice">
  <a:themeElements>
    <a:clrScheme name="Cornic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ornic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ornic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 xmlns:thm15="http://schemas.microsoft.com/office/thememl/2012/main" name="Frame" id="{F226E7A2-7162-461C-9490-D27D9DC04E43}" vid="{629A0216-3BBD-45C0-B63F-2683BEA18F60}"/>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TM03457475[[fn=Cornice]]</Template>
  <TotalTime>968</TotalTime>
  <Words>1935</Words>
  <Application>Microsoft Office PowerPoint</Application>
  <PresentationFormat>Presentazione su schermo (4:3)</PresentationFormat>
  <Paragraphs>268</Paragraphs>
  <Slides>28</Slides>
  <Notes>8</Notes>
  <HiddenSlides>0</HiddenSlides>
  <MMClips>0</MMClips>
  <ScaleCrop>false</ScaleCrop>
  <HeadingPairs>
    <vt:vector size="4" baseType="variant">
      <vt:variant>
        <vt:lpstr>Tema</vt:lpstr>
      </vt:variant>
      <vt:variant>
        <vt:i4>1</vt:i4>
      </vt:variant>
      <vt:variant>
        <vt:lpstr>Titoli diapositive</vt:lpstr>
      </vt:variant>
      <vt:variant>
        <vt:i4>28</vt:i4>
      </vt:variant>
    </vt:vector>
  </HeadingPairs>
  <TitlesOfParts>
    <vt:vector size="29" baseType="lpstr">
      <vt:lpstr>Cornice</vt:lpstr>
      <vt:lpstr>Focus sulla Cronicità in età pediatrica in Italia  </vt:lpstr>
      <vt:lpstr>Dati Demografici Istat al 2018</vt:lpstr>
      <vt:lpstr>Dati Demografici Istat al 2018</vt:lpstr>
      <vt:lpstr>La patologia cronica in età evolutiva</vt:lpstr>
      <vt:lpstr>La patologia cronica in età evolutiva</vt:lpstr>
      <vt:lpstr>La patologia cronica in età evolutiva</vt:lpstr>
      <vt:lpstr>La patologia cronica in età evolutiva</vt:lpstr>
      <vt:lpstr>La patologia cronica per fascia d’età</vt:lpstr>
      <vt:lpstr>La patologia cronica in età evolutiva</vt:lpstr>
      <vt:lpstr> La patologia cronica in età evolutiva</vt:lpstr>
      <vt:lpstr>Normativa Sanitaria per le patologie croniche</vt:lpstr>
      <vt:lpstr>Normativa Sanitaria per le patologie croniche</vt:lpstr>
      <vt:lpstr>Normativa Sanitaria per le patologie croniche</vt:lpstr>
      <vt:lpstr>Criticità Assistenziali per il Bambino con patologia Cronica</vt:lpstr>
      <vt:lpstr>Criticità Assistenziali per il Bambino con patologia Cronica</vt:lpstr>
      <vt:lpstr>Criticità Assistenziali per il Bambino con patologia Cronica</vt:lpstr>
      <vt:lpstr>Criticità Assistenziali per il Bambino con patologia Cronica : ospedaliera</vt:lpstr>
      <vt:lpstr>Mobilità ospedaliera interregionale</vt:lpstr>
      <vt:lpstr>Criticità Assistenziali per il Bambino con patologia Cronica : ospedaliera</vt:lpstr>
      <vt:lpstr>Criticità Assistenziali per il Bambino con patologia Cronica : ospedaliera</vt:lpstr>
      <vt:lpstr>Criticità Assistenziali per il Bambino con patologia Cronica : domiciliare</vt:lpstr>
      <vt:lpstr>Criticità Assistenziali per il Bambino con patologia Cronica </vt:lpstr>
      <vt:lpstr>Criticità Assistenziali per il Bambino con patologia Cronica  </vt:lpstr>
      <vt:lpstr>Criticità specifiche del Bambino o adolescente  con patologia Cronica</vt:lpstr>
      <vt:lpstr>Criticità  socio-sanitarie: costi privati di cura</vt:lpstr>
      <vt:lpstr>Criticità socio sanitarie: assistenza farmaceutica</vt:lpstr>
      <vt:lpstr>In conclusione</vt:lpstr>
      <vt:lpstr>In conclusione</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Congresso Tria Corda Onlus Il bambino e le cronicità Lecce, 29 e 30 Marzo 2019 Castello Carlo V</dc:title>
  <dc:creator>Filograna</dc:creator>
  <cp:lastModifiedBy>Filograna</cp:lastModifiedBy>
  <cp:revision>139</cp:revision>
  <dcterms:created xsi:type="dcterms:W3CDTF">2019-02-26T17:12:30Z</dcterms:created>
  <dcterms:modified xsi:type="dcterms:W3CDTF">2019-03-27T14:15:57Z</dcterms:modified>
</cp:coreProperties>
</file>