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310" r:id="rId2"/>
    <p:sldId id="295" r:id="rId3"/>
    <p:sldId id="257" r:id="rId4"/>
    <p:sldId id="258" r:id="rId5"/>
    <p:sldId id="296" r:id="rId6"/>
    <p:sldId id="335" r:id="rId7"/>
    <p:sldId id="320" r:id="rId8"/>
    <p:sldId id="283" r:id="rId9"/>
    <p:sldId id="284" r:id="rId10"/>
    <p:sldId id="285" r:id="rId11"/>
    <p:sldId id="288" r:id="rId12"/>
    <p:sldId id="289" r:id="rId13"/>
    <p:sldId id="290" r:id="rId14"/>
    <p:sldId id="291" r:id="rId15"/>
    <p:sldId id="292" r:id="rId16"/>
    <p:sldId id="297" r:id="rId17"/>
    <p:sldId id="311" r:id="rId18"/>
    <p:sldId id="312" r:id="rId19"/>
    <p:sldId id="313" r:id="rId20"/>
    <p:sldId id="300" r:id="rId21"/>
    <p:sldId id="315" r:id="rId22"/>
    <p:sldId id="316" r:id="rId23"/>
    <p:sldId id="314" r:id="rId24"/>
    <p:sldId id="317" r:id="rId25"/>
    <p:sldId id="325" r:id="rId26"/>
    <p:sldId id="318" r:id="rId27"/>
    <p:sldId id="336" r:id="rId28"/>
    <p:sldId id="337" r:id="rId29"/>
    <p:sldId id="338" r:id="rId30"/>
    <p:sldId id="339" r:id="rId31"/>
    <p:sldId id="340" r:id="rId32"/>
    <p:sldId id="341" r:id="rId33"/>
    <p:sldId id="342" r:id="rId34"/>
    <p:sldId id="343" r:id="rId35"/>
    <p:sldId id="344" r:id="rId3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FFCC66"/>
    <a:srgbClr val="993300"/>
    <a:srgbClr val="FFD757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27F97BB-C833-4FB7-BDE5-3F7075034690}" styleName="Stile con tema 2 - Colore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A111915-BE36-4E01-A7E5-04B1672EAD32}" styleName="Stile chiaro 2 - Color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799B23B-EC83-4686-B30A-512413B5E67A}" styleName="Stile chiaro 3 - Color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0" autoAdjust="0"/>
    <p:restoredTop sz="94690" autoAdjust="0"/>
  </p:normalViewPr>
  <p:slideViewPr>
    <p:cSldViewPr snapToGrid="0">
      <p:cViewPr varScale="1">
        <p:scale>
          <a:sx n="91" d="100"/>
          <a:sy n="91" d="100"/>
        </p:scale>
        <p:origin x="168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109 casi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.0104166666666667"/>
                  <c:y val="-0.0906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5369-4DAF-8DD7-4953696E2DA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00833333333333337"/>
                  <c:y val="-0.306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369-4DAF-8DD7-4953696E2DA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0125"/>
                  <c:y val="-0.1468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5369-4DAF-8DD7-4953696E2DA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0104166666666667"/>
                  <c:y val="-0.05937500000000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369-4DAF-8DD7-4953696E2DA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0104166666666667"/>
                  <c:y val="-0.05312524606299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5369-4DAF-8DD7-4953696E2DA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Foglio1!$A$2:$A$6</c:f>
              <c:strCache>
                <c:ptCount val="5"/>
                <c:pt idx="0">
                  <c:v>Tipo I</c:v>
                </c:pt>
                <c:pt idx="1">
                  <c:v>Tipo III short-gap</c:v>
                </c:pt>
                <c:pt idx="2">
                  <c:v>Tipo III long-gap</c:v>
                </c:pt>
                <c:pt idx="3">
                  <c:v>Tipo IV</c:v>
                </c:pt>
                <c:pt idx="4">
                  <c:v>Tipo V</c:v>
                </c:pt>
              </c:strCache>
            </c:strRef>
          </c:cat>
          <c:val>
            <c:numRef>
              <c:f>Foglio1!$B$2:$B$6</c:f>
              <c:numCache>
                <c:formatCode>General</c:formatCode>
                <c:ptCount val="5"/>
                <c:pt idx="0">
                  <c:v>11.0</c:v>
                </c:pt>
                <c:pt idx="1">
                  <c:v>70.0</c:v>
                </c:pt>
                <c:pt idx="2">
                  <c:v>26.0</c:v>
                </c:pt>
                <c:pt idx="3">
                  <c:v>1.0</c:v>
                </c:pt>
                <c:pt idx="4">
                  <c:v>1.0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369-4DAF-8DD7-4953696E2D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86944368"/>
        <c:axId val="386947328"/>
        <c:axId val="0"/>
      </c:bar3DChart>
      <c:catAx>
        <c:axId val="3869443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86947328"/>
        <c:crosses val="autoZero"/>
        <c:auto val="1"/>
        <c:lblAlgn val="ctr"/>
        <c:lblOffset val="100"/>
        <c:noMultiLvlLbl val="0"/>
      </c:catAx>
      <c:valAx>
        <c:axId val="3869473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8694436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5"/>
      <c:hPercent val="85"/>
      <c:rotY val="44"/>
      <c:depthPercent val="100"/>
      <c:rAngAx val="1"/>
    </c:view3D>
    <c:floor>
      <c:thickness val="0"/>
      <c:spPr>
        <a:solidFill>
          <a:schemeClr val="bg1"/>
        </a:solidFill>
        <a:ln w="2540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0606068697862797"/>
          <c:y val="0.038641437392736"/>
          <c:w val="0.939949560202124"/>
          <c:h val="0.7924528301886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Pz. vivi</c:v>
                </c:pt>
              </c:strCache>
            </c:strRef>
          </c:tx>
          <c:spPr>
            <a:solidFill>
              <a:srgbClr val="FF0000"/>
            </a:solidFill>
            <a:ln w="14387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Sheet1!$B$1:$D$1</c:f>
              <c:strCache>
                <c:ptCount val="3"/>
                <c:pt idx="0">
                  <c:v>Gruppo I</c:v>
                </c:pt>
                <c:pt idx="1">
                  <c:v>Gruppo II</c:v>
                </c:pt>
                <c:pt idx="2">
                  <c:v>Gruppo III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37.0</c:v>
                </c:pt>
                <c:pt idx="1">
                  <c:v>14.0</c:v>
                </c:pt>
                <c:pt idx="2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374-4762-B16E-88754C28A2B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Pz. morti</c:v>
                </c:pt>
              </c:strCache>
            </c:strRef>
          </c:tx>
          <c:spPr>
            <a:solidFill>
              <a:srgbClr val="99CC00"/>
            </a:solidFill>
            <a:ln w="14387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Sheet1!$B$1:$D$1</c:f>
              <c:strCache>
                <c:ptCount val="3"/>
                <c:pt idx="0">
                  <c:v>Gruppo I</c:v>
                </c:pt>
                <c:pt idx="1">
                  <c:v>Gruppo II</c:v>
                </c:pt>
                <c:pt idx="2">
                  <c:v>Gruppo III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0.0</c:v>
                </c:pt>
                <c:pt idx="1">
                  <c:v>1.0</c:v>
                </c:pt>
                <c:pt idx="2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374-4762-B16E-88754C28A2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412509824"/>
        <c:axId val="412513008"/>
        <c:axId val="0"/>
      </c:bar3DChart>
      <c:catAx>
        <c:axId val="412509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60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99" b="1" i="0" u="none" strike="noStrike" baseline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pPr>
            <a:endParaRPr lang="en-US"/>
          </a:p>
        </c:txPr>
        <c:crossAx val="4125130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12513008"/>
        <c:scaling>
          <c:orientation val="minMax"/>
          <c:max val="30.0"/>
          <c:min val="0.0"/>
        </c:scaling>
        <c:delete val="0"/>
        <c:axPos val="l"/>
        <c:majorGridlines>
          <c:spPr>
            <a:ln w="14387">
              <a:solidFill>
                <a:srgbClr val="FFCC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14387">
            <a:solidFill>
              <a:srgbClr val="FFCC00"/>
            </a:solidFill>
            <a:prstDash val="solid"/>
          </a:ln>
        </c:spPr>
        <c:txPr>
          <a:bodyPr rot="0" vert="horz"/>
          <a:lstStyle/>
          <a:p>
            <a:pPr>
              <a:defRPr sz="2054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412509824"/>
        <c:crosses val="autoZero"/>
        <c:crossBetween val="between"/>
        <c:majorUnit val="5.0"/>
        <c:minorUnit val="1.0"/>
      </c:valAx>
      <c:spPr>
        <a:noFill/>
        <a:ln w="2538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043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074CDE-736E-495A-8234-D8A24CDEA953}" type="datetimeFigureOut">
              <a:rPr lang="it-IT" smtClean="0"/>
              <a:t>30/03/19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352C4-5640-4521-80C3-89C561A3E58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6773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B352C4-5640-4521-80C3-89C561A3E58B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4747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E1A1CD8-17A1-456E-A82D-61E106BB13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CB88173D-9094-4E43-93F6-E886996E66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7FF3BF08-A639-4DB0-9233-3413C6EF5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1B476-E17A-4EF0-8B39-F6ED5057F7F2}" type="datetimeFigureOut">
              <a:rPr lang="it-IT" smtClean="0"/>
              <a:t>30/03/19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69A5B23A-5DB1-479B-9ACA-1F23DD245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0D358306-28EA-4B44-9E08-CD2F7B0E8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B559-C69E-4752-94F8-C989DA696B8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0395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F92BF77-2484-4538-ADA9-87EFCFF66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1D20A754-CCBA-4110-B65F-04AC15527C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9E6952CA-3B2D-4008-8165-A4D7CEC52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1B476-E17A-4EF0-8B39-F6ED5057F7F2}" type="datetimeFigureOut">
              <a:rPr lang="it-IT" smtClean="0"/>
              <a:t>30/03/19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15DDF707-A827-4CD3-8610-C24D2EB7D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342A0496-B6A7-4A7C-AE81-51D2EE5AC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B559-C69E-4752-94F8-C989DA696B8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6821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xmlns="" id="{588A65A7-ED14-44C3-A10A-5B411AAADC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CA3B2ED6-293B-404C-9D3E-2451586901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E041BBCB-8BE5-4F6D-9B07-F947A2363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1B476-E17A-4EF0-8B39-F6ED5057F7F2}" type="datetimeFigureOut">
              <a:rPr lang="it-IT" smtClean="0"/>
              <a:t>30/03/19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8C7A7F97-543F-4E70-865C-D696BE400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9A89E7D2-82E2-46E5-985A-D6BF7FD1A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B559-C69E-4752-94F8-C989DA696B8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0102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6CF8E63-7706-4A0B-AECB-D5E70DE14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CAC7FE1A-D84F-4528-92E3-F817EB9820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FFBB73F0-E35C-47DA-B091-A2A68A927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1B476-E17A-4EF0-8B39-F6ED5057F7F2}" type="datetimeFigureOut">
              <a:rPr lang="it-IT" smtClean="0"/>
              <a:t>30/03/19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A5A8FB0D-A34B-42C6-8150-A73930026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EC755EFF-BE6E-4318-B90B-071B4579E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B559-C69E-4752-94F8-C989DA696B8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7284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DC42776-F0C4-40B2-AFA4-2EDB6A032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641CE755-8D81-4F0C-A530-CF8501196F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0C79B332-94C3-4769-A68C-F2E870ECF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1B476-E17A-4EF0-8B39-F6ED5057F7F2}" type="datetimeFigureOut">
              <a:rPr lang="it-IT" smtClean="0"/>
              <a:t>30/03/19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2D5545EE-27F4-48FE-80B7-A8C776E4A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6473FCFF-58BB-41B7-A523-A41BE1AE5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B559-C69E-4752-94F8-C989DA696B8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7795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263086ED-2CED-4A36-AA91-0F83C628E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B84C4700-C6CA-40C2-B2FD-719E6014C7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547879FF-20BA-41FC-8211-A76D1A8805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8D54226F-4BFD-4FB1-9915-DA80CA4FE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1B476-E17A-4EF0-8B39-F6ED5057F7F2}" type="datetimeFigureOut">
              <a:rPr lang="it-IT" smtClean="0"/>
              <a:t>30/03/19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0023FBE7-8370-428A-A179-ED8E6EB29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43A023B7-3EB9-4ABA-BC3B-376A8BF8D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B559-C69E-4752-94F8-C989DA696B8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0263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095FE946-7E07-49C0-9296-AC45C4CC3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E232336B-DED6-42E3-A6A9-5344E576B1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50F2BA05-1963-41D9-87C8-3789DCD831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7ECF2B99-D272-417F-8471-006583F13F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DD41A532-81C3-4DEB-901E-E4D72A9B67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22D5A58A-D1C8-4557-A2B8-E19DF2F28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1B476-E17A-4EF0-8B39-F6ED5057F7F2}" type="datetimeFigureOut">
              <a:rPr lang="it-IT" smtClean="0"/>
              <a:t>30/03/19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DD95E03E-1D69-4DD5-8A89-59553D3A1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5B5EE24F-65F4-403E-A967-7E996FE4F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B559-C69E-4752-94F8-C989DA696B8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4608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ED5ED69-B60F-40F1-923A-7A3B4DF90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0ACC2B14-34F6-41CF-9AC7-73948BB5A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1B476-E17A-4EF0-8B39-F6ED5057F7F2}" type="datetimeFigureOut">
              <a:rPr lang="it-IT" smtClean="0"/>
              <a:t>30/03/19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29B797CB-1165-4ABF-BDF4-623BCF3FF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5649F6E9-60D1-45CF-A713-6E561F901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B559-C69E-4752-94F8-C989DA696B8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2841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7AF92636-E829-4AC6-891F-B55C8F3A3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1B476-E17A-4EF0-8B39-F6ED5057F7F2}" type="datetimeFigureOut">
              <a:rPr lang="it-IT" smtClean="0"/>
              <a:t>30/03/19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CEB2CED2-F83F-462C-AAAD-F67E72D55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9E19BF68-B48B-43BC-9DCE-10B479847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B559-C69E-4752-94F8-C989DA696B8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3128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D209F86-A8D9-4901-ABCD-FAB741149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EB3DAB34-F576-44E9-8908-E00199CB3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84C6E305-BE44-423A-9C80-CBEB96DEE3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BE0ED468-1BBD-4F07-87D3-8E552F849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1B476-E17A-4EF0-8B39-F6ED5057F7F2}" type="datetimeFigureOut">
              <a:rPr lang="it-IT" smtClean="0"/>
              <a:t>30/03/19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9106F841-C42F-4704-84AE-15D001E01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DFBE8EAA-2446-46C1-B902-8A667BBCD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B559-C69E-4752-94F8-C989DA696B8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2906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B5938C5-0DC2-44B8-981E-6FF3CE8A9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xmlns="" id="{06F24640-9037-4513-8921-4E0F198B42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13885FC9-EE43-404A-BC38-CFF34357B3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0322AB59-2E69-4FF2-A418-E8AA3DB7B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1B476-E17A-4EF0-8B39-F6ED5057F7F2}" type="datetimeFigureOut">
              <a:rPr lang="it-IT" smtClean="0"/>
              <a:t>30/03/19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AB867ECB-01A3-40CF-B509-3C5895BC9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66151155-6E3E-4F10-8E33-82519CC1E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B559-C69E-4752-94F8-C989DA696B8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0430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57">
            <a:alpha val="8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xmlns="" id="{813CBC12-011F-46BC-992C-E1547DCBF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D82EB315-7EB3-4950-9329-418D7941E9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5A9A8D5A-E44A-4A4C-A198-2FA0E65701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1B476-E17A-4EF0-8B39-F6ED5057F7F2}" type="datetimeFigureOut">
              <a:rPr lang="it-IT" smtClean="0"/>
              <a:t>30/03/19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10E34AEC-E47C-426D-93D0-DA75841C37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50EBFC46-0F49-4178-A3F5-0B5DAA5272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AB559-C69E-4752-94F8-C989DA696B8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0801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6" Type="http://schemas.openxmlformats.org/officeDocument/2006/relationships/image" Target="../media/image1.png"/><Relationship Id="rId7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eg"/><Relationship Id="rId3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image" Target="../media/image35.jpeg"/><Relationship Id="rId5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png"/><Relationship Id="rId3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png"/><Relationship Id="rId3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4" Type="http://schemas.openxmlformats.org/officeDocument/2006/relationships/image" Target="../media/image45.jpeg"/><Relationship Id="rId5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png"/><Relationship Id="rId3" Type="http://schemas.openxmlformats.org/officeDocument/2006/relationships/image" Target="../media/image4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chart" Target="../charts/chart2.xml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logo con retinatu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5" y="195263"/>
            <a:ext cx="1041400" cy="10191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1533525" y="292100"/>
            <a:ext cx="6059488" cy="82785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it-IT" altLang="it-IT" sz="1000" b="1" dirty="0">
                <a:latin typeface="+mn-lt"/>
                <a:ea typeface="ＭＳ Ｐゴシック" pitchFamily="34" charset="-128"/>
              </a:rPr>
              <a:t> </a:t>
            </a:r>
            <a:r>
              <a:rPr lang="it-IT" altLang="it-IT" sz="1100" b="1" dirty="0">
                <a:latin typeface="+mn-lt"/>
                <a:ea typeface="ＭＳ Ｐゴシック" pitchFamily="34" charset="-128"/>
              </a:rPr>
              <a:t>CATTEDRA DI CHIRURGIA PEDIATRICA – UNIVERSITA’ “G. d’ANNUNZIO”  CHIETI - PESCARA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it-IT" altLang="it-IT" sz="1100" b="1" dirty="0">
                <a:latin typeface="+mn-lt"/>
                <a:ea typeface="ＭＳ Ｐゴシック" pitchFamily="34" charset="-128"/>
              </a:rPr>
              <a:t> U.O.C. DI CHIRURGIA PEDIATRICA – PRESIDIO OSPEDALIERO “SPIRITO SANTO”  PESCARA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it-IT" altLang="it-IT" sz="1100" b="1" dirty="0">
                <a:latin typeface="+mn-lt"/>
                <a:ea typeface="ＭＳ Ｐゴシック" pitchFamily="34" charset="-128"/>
              </a:rPr>
              <a:t>Direttore Prof. Pierluigi Lelli Chiesa</a:t>
            </a:r>
          </a:p>
        </p:txBody>
      </p:sp>
      <p:pic>
        <p:nvPicPr>
          <p:cNvPr id="13" name="Picture 26" descr="zarcocar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14313"/>
            <a:ext cx="901700" cy="10001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1838626" y="1715461"/>
            <a:ext cx="5368413" cy="1384995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Atresia Esofagea</a:t>
            </a:r>
          </a:p>
          <a:p>
            <a:pPr algn="ctr"/>
            <a:r>
              <a:rPr lang="it-IT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inquadramento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2979174" y="3748380"/>
            <a:ext cx="3372465" cy="338554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/>
              <a:t>P. Lelli Chiesa, M. </a:t>
            </a:r>
            <a:r>
              <a:rPr lang="it-IT" sz="1600" b="1" dirty="0">
                <a:latin typeface="Calibri" panose="020F0502020204030204" pitchFamily="34" charset="0"/>
              </a:rPr>
              <a:t>Fusillo</a:t>
            </a:r>
            <a:r>
              <a:rPr lang="it-IT" sz="1600" b="1" dirty="0"/>
              <a:t>, M.E. </a:t>
            </a:r>
            <a:r>
              <a:rPr lang="it-IT" sz="1600" b="1" dirty="0" err="1"/>
              <a:t>Miscia</a:t>
            </a:r>
            <a:endParaRPr lang="it-IT" sz="1600" b="1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xmlns="" id="{C9811FA2-D6FF-4A20-9198-C9E5536A21B8}"/>
              </a:ext>
            </a:extLst>
          </p:cNvPr>
          <p:cNvSpPr txBox="1"/>
          <p:nvPr/>
        </p:nvSpPr>
        <p:spPr>
          <a:xfrm>
            <a:off x="1873189" y="5907136"/>
            <a:ext cx="5202311" cy="707886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Bambino e le cronicità</a:t>
            </a:r>
          </a:p>
          <a:p>
            <a:pPr algn="ctr"/>
            <a:r>
              <a:rPr lang="it-IT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Castello Carlo V  - LECCE    29/30 marzo 2019</a:t>
            </a:r>
          </a:p>
        </p:txBody>
      </p:sp>
    </p:spTree>
    <p:extLst>
      <p:ext uri="{BB962C8B-B14F-4D97-AF65-F5344CB8AC3E}">
        <p14:creationId xmlns:p14="http://schemas.microsoft.com/office/powerpoint/2010/main" val="2227007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2225392" y="186447"/>
            <a:ext cx="4699283" cy="2268406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it-IT" sz="2400" b="1" u="sng" dirty="0"/>
              <a:t>Management </a:t>
            </a:r>
            <a:r>
              <a:rPr lang="it-IT" sz="2400" b="1" u="sng" dirty="0" err="1"/>
              <a:t>pre</a:t>
            </a:r>
            <a:r>
              <a:rPr lang="it-IT" sz="2400" b="1" u="sng" dirty="0"/>
              <a:t>-operatorio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sz="2400" dirty="0"/>
              <a:t>Ecocardiografia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sz="2400" dirty="0"/>
              <a:t>Studio anomalie associate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sz="2400" b="1" dirty="0" err="1"/>
              <a:t>Tracheoscopia</a:t>
            </a:r>
            <a:r>
              <a:rPr lang="it-IT" sz="2400" b="1" dirty="0"/>
              <a:t> preoperatoria</a:t>
            </a:r>
          </a:p>
          <a:p>
            <a:endParaRPr lang="it-IT" sz="2400" dirty="0"/>
          </a:p>
        </p:txBody>
      </p:sp>
      <p:pic>
        <p:nvPicPr>
          <p:cNvPr id="5" name="Picture 7" descr="E:\OA\Bronco\IMG_0088mo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6" y="2497824"/>
            <a:ext cx="2350082" cy="418872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Briganti\Trachea\Image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804" y="3733801"/>
            <a:ext cx="3376838" cy="237735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reparto\Desktop\scienc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540" y="3248025"/>
            <a:ext cx="2928550" cy="286312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072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489075" y="261938"/>
            <a:ext cx="61547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it-IT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727363" y="1438275"/>
            <a:ext cx="770226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/>
              <a:t>Ricercare</a:t>
            </a:r>
            <a:r>
              <a:rPr lang="it-IT" sz="2000" dirty="0"/>
              <a:t> eventuale </a:t>
            </a:r>
            <a:r>
              <a:rPr lang="it-IT" sz="2000" b="1" dirty="0"/>
              <a:t>fistola</a:t>
            </a:r>
            <a:r>
              <a:rPr lang="it-IT" sz="2000" dirty="0"/>
              <a:t> a livello del </a:t>
            </a:r>
            <a:r>
              <a:rPr lang="it-IT" sz="2000" b="1" dirty="0"/>
              <a:t>moncone superiore </a:t>
            </a:r>
            <a:r>
              <a:rPr lang="it-IT" sz="1600" dirty="0"/>
              <a:t>(    </a:t>
            </a:r>
            <a:r>
              <a:rPr lang="it-IT" sz="1600" b="1" dirty="0"/>
              <a:t>2% </a:t>
            </a:r>
            <a:r>
              <a:rPr lang="it-IT" sz="1600" dirty="0"/>
              <a:t>)</a:t>
            </a:r>
          </a:p>
          <a:p>
            <a:endParaRPr lang="it-I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/>
              <a:t>Identificare la fistola </a:t>
            </a:r>
            <a:r>
              <a:rPr lang="it-IT" sz="2000" dirty="0"/>
              <a:t>a carico del </a:t>
            </a:r>
            <a:r>
              <a:rPr lang="it-IT" sz="2000" b="1" dirty="0"/>
              <a:t>moncone inferiore</a:t>
            </a:r>
          </a:p>
          <a:p>
            <a:endParaRPr lang="it-I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Il suo </a:t>
            </a:r>
            <a:r>
              <a:rPr lang="it-IT" sz="2000" b="1" dirty="0" err="1"/>
              <a:t>incannulamento</a:t>
            </a:r>
            <a:r>
              <a:rPr lang="it-IT" sz="2000" dirty="0"/>
              <a:t> facilita l’identificazione intraoperatoria della FTE ed evita air-</a:t>
            </a:r>
            <a:r>
              <a:rPr lang="it-IT" sz="2000" dirty="0" err="1"/>
              <a:t>leakage</a:t>
            </a:r>
            <a:r>
              <a:rPr lang="it-IT" sz="2000" dirty="0"/>
              <a:t> attraverso la fistola durante la ventilazione meccanica in corso di anestesia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Valutazione presenza e entità di </a:t>
            </a:r>
            <a:r>
              <a:rPr lang="it-IT" sz="2000" b="1" dirty="0" err="1"/>
              <a:t>tracheomalacia</a:t>
            </a:r>
            <a:endParaRPr lang="it-IT" sz="2000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2337955" y="523875"/>
            <a:ext cx="48421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/>
              <a:t>TRACHEOSCOPIA PREOPERATORIA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76" y="4873338"/>
            <a:ext cx="3861150" cy="1522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895" y="4823304"/>
            <a:ext cx="4166756" cy="162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/>
          <p:nvPr/>
        </p:nvSpPr>
        <p:spPr>
          <a:xfrm>
            <a:off x="7245273" y="1463159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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67937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ChangeAspect="1" noChangeArrowheads="1"/>
          </p:cNvSpPr>
          <p:nvPr/>
        </p:nvSpPr>
        <p:spPr bwMode="auto">
          <a:xfrm>
            <a:off x="900113" y="260350"/>
            <a:ext cx="7345362" cy="641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it-IT">
              <a:latin typeface="+mj-lt"/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209675" y="1758950"/>
            <a:ext cx="1944688" cy="2746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it-IT" sz="1200" b="1">
                <a:latin typeface="+mj-lt"/>
              </a:rPr>
              <a:t>SENZA “FTE DISTALE”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5981700" y="1700213"/>
            <a:ext cx="1323975" cy="4333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it-IT" sz="1200" b="1">
                <a:latin typeface="+mj-lt"/>
              </a:rPr>
              <a:t>CON “FTE DISTALE”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4791075" y="2308225"/>
            <a:ext cx="1457325" cy="4222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it-IT" sz="1000" b="1" dirty="0">
                <a:latin typeface="+mj-lt"/>
              </a:rPr>
              <a:t>condizioni generali DISCRETE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7194550" y="2308225"/>
            <a:ext cx="1458913" cy="4222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it-IT" sz="1000" b="1" dirty="0">
                <a:latin typeface="+mj-lt"/>
              </a:rPr>
              <a:t>condizioni generali SCADENTI</a:t>
            </a:r>
          </a:p>
        </p:txBody>
      </p:sp>
      <p:sp>
        <p:nvSpPr>
          <p:cNvPr id="246792" name="Text Box 8"/>
          <p:cNvSpPr txBox="1">
            <a:spLocks noChangeArrowheads="1"/>
          </p:cNvSpPr>
          <p:nvPr/>
        </p:nvSpPr>
        <p:spPr bwMode="auto">
          <a:xfrm>
            <a:off x="7127875" y="2897188"/>
            <a:ext cx="1636713" cy="1036637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>
              <a:defRPr/>
            </a:pPr>
            <a:r>
              <a:rPr lang="it-IT" sz="1200" b="1" dirty="0">
                <a:latin typeface="+mj-lt"/>
              </a:rPr>
              <a:t>Gastrostomia</a:t>
            </a:r>
          </a:p>
          <a:p>
            <a:pPr algn="ctr">
              <a:defRPr/>
            </a:pPr>
            <a:r>
              <a:rPr lang="it-IT" sz="1200" dirty="0">
                <a:latin typeface="+mj-lt"/>
              </a:rPr>
              <a:t>(Chiusura FTE)</a:t>
            </a:r>
          </a:p>
          <a:p>
            <a:pPr algn="ctr">
              <a:defRPr/>
            </a:pPr>
            <a:r>
              <a:rPr lang="it-IT" sz="1200" dirty="0">
                <a:latin typeface="+mj-lt"/>
              </a:rPr>
              <a:t>Nutrizione parenterale Ripristino condizioni cliniche</a:t>
            </a:r>
          </a:p>
        </p:txBody>
      </p:sp>
      <p:sp>
        <p:nvSpPr>
          <p:cNvPr id="246793" name="Text Box 9"/>
          <p:cNvSpPr txBox="1">
            <a:spLocks noChangeArrowheads="1"/>
          </p:cNvSpPr>
          <p:nvPr/>
        </p:nvSpPr>
        <p:spPr bwMode="auto">
          <a:xfrm>
            <a:off x="5451475" y="4642574"/>
            <a:ext cx="1296988" cy="50482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>
              <a:defRPr/>
            </a:pPr>
            <a:r>
              <a:rPr lang="it-IT" sz="1200" b="1" dirty="0">
                <a:latin typeface="+mj-lt"/>
              </a:rPr>
              <a:t>ANASTOMOSI</a:t>
            </a:r>
          </a:p>
          <a:p>
            <a:pPr algn="ctr">
              <a:defRPr/>
            </a:pPr>
            <a:r>
              <a:rPr lang="it-IT" sz="1200" b="1" dirty="0">
                <a:latin typeface="+mj-lt"/>
              </a:rPr>
              <a:t>esofago-esofagea</a:t>
            </a:r>
          </a:p>
        </p:txBody>
      </p:sp>
      <p:cxnSp>
        <p:nvCxnSpPr>
          <p:cNvPr id="14346" name="AutoShape 10"/>
          <p:cNvCxnSpPr>
            <a:cxnSpLocks noChangeShapeType="1"/>
            <a:stCxn id="14341" idx="1"/>
            <a:endCxn id="14342" idx="0"/>
          </p:cNvCxnSpPr>
          <p:nvPr/>
        </p:nvCxnSpPr>
        <p:spPr bwMode="auto">
          <a:xfrm rot="10800000" flipV="1">
            <a:off x="5519738" y="1917700"/>
            <a:ext cx="461962" cy="390525"/>
          </a:xfrm>
          <a:prstGeom prst="bentConnector2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347" name="AutoShape 11"/>
          <p:cNvCxnSpPr>
            <a:cxnSpLocks noChangeShapeType="1"/>
            <a:stCxn id="14341" idx="3"/>
            <a:endCxn id="14343" idx="0"/>
          </p:cNvCxnSpPr>
          <p:nvPr/>
        </p:nvCxnSpPr>
        <p:spPr bwMode="auto">
          <a:xfrm>
            <a:off x="7305675" y="1917700"/>
            <a:ext cx="619125" cy="390525"/>
          </a:xfrm>
          <a:prstGeom prst="bentConnector2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981075" y="4749800"/>
            <a:ext cx="768350" cy="244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it-IT" sz="1000" b="1">
                <a:latin typeface="+mj-lt"/>
              </a:rPr>
              <a:t>Si</a:t>
            </a: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2636838" y="4749800"/>
            <a:ext cx="833437" cy="244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it-IT" sz="1000" b="1">
                <a:latin typeface="+mj-lt"/>
              </a:rPr>
              <a:t>No</a:t>
            </a:r>
          </a:p>
        </p:txBody>
      </p:sp>
      <p:sp>
        <p:nvSpPr>
          <p:cNvPr id="14350" name="Line 14"/>
          <p:cNvSpPr>
            <a:spLocks noChangeShapeType="1"/>
          </p:cNvSpPr>
          <p:nvPr/>
        </p:nvSpPr>
        <p:spPr bwMode="auto">
          <a:xfrm>
            <a:off x="7942263" y="2730500"/>
            <a:ext cx="0" cy="166688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algn="ctr">
              <a:defRPr/>
            </a:pPr>
            <a:endParaRPr lang="it-IT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46799" name="Text Box 15"/>
          <p:cNvSpPr txBox="1">
            <a:spLocks noChangeArrowheads="1"/>
          </p:cNvSpPr>
          <p:nvPr/>
        </p:nvSpPr>
        <p:spPr bwMode="auto">
          <a:xfrm>
            <a:off x="2235200" y="6021388"/>
            <a:ext cx="1647825" cy="576262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>
              <a:defRPr/>
            </a:pPr>
            <a:r>
              <a:rPr lang="it-IT" sz="1000" b="1" dirty="0">
                <a:latin typeface="+mj-lt"/>
              </a:rPr>
              <a:t>SOSTITUZIONE ESOFAGEA</a:t>
            </a:r>
          </a:p>
          <a:p>
            <a:pPr algn="ctr">
              <a:defRPr/>
            </a:pPr>
            <a:r>
              <a:rPr lang="it-IT" sz="1000" b="1" dirty="0">
                <a:latin typeface="+mj-lt"/>
              </a:rPr>
              <a:t>verso i 10-12 mesi</a:t>
            </a:r>
            <a:endParaRPr lang="it-IT" sz="1000" dirty="0">
              <a:latin typeface="+mj-lt"/>
            </a:endParaRPr>
          </a:p>
        </p:txBody>
      </p: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2203450" y="5284788"/>
            <a:ext cx="1703388" cy="5207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>
              <a:defRPr/>
            </a:pPr>
            <a:r>
              <a:rPr lang="it-IT" sz="1200" b="1" dirty="0">
                <a:latin typeface="+mj-lt"/>
              </a:rPr>
              <a:t>ESOFAGOSTOMIA CERVICALE</a:t>
            </a:r>
          </a:p>
        </p:txBody>
      </p:sp>
      <p:cxnSp>
        <p:nvCxnSpPr>
          <p:cNvPr id="14353" name="AutoShape 17"/>
          <p:cNvCxnSpPr>
            <a:cxnSpLocks noChangeShapeType="1"/>
            <a:stCxn id="14352" idx="2"/>
            <a:endCxn id="246799" idx="0"/>
          </p:cNvCxnSpPr>
          <p:nvPr/>
        </p:nvCxnSpPr>
        <p:spPr bwMode="auto">
          <a:xfrm>
            <a:off x="3055938" y="5805488"/>
            <a:ext cx="3175" cy="215900"/>
          </a:xfrm>
          <a:prstGeom prst="straightConnector1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354" name="Text Box 18"/>
          <p:cNvSpPr txBox="1">
            <a:spLocks noChangeArrowheads="1"/>
          </p:cNvSpPr>
          <p:nvPr/>
        </p:nvSpPr>
        <p:spPr bwMode="auto">
          <a:xfrm>
            <a:off x="1273586" y="3221039"/>
            <a:ext cx="1792289" cy="24447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it-IT" sz="1000" b="1" dirty="0">
                <a:latin typeface="+mj-lt"/>
              </a:rPr>
              <a:t>Controllo distanza monconi</a:t>
            </a:r>
          </a:p>
        </p:txBody>
      </p:sp>
      <p:sp>
        <p:nvSpPr>
          <p:cNvPr id="14357" name="Text Box 21"/>
          <p:cNvSpPr txBox="1">
            <a:spLocks noChangeArrowheads="1"/>
          </p:cNvSpPr>
          <p:nvPr/>
        </p:nvSpPr>
        <p:spPr bwMode="auto">
          <a:xfrm>
            <a:off x="3387650" y="856671"/>
            <a:ext cx="2200687" cy="843541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it-IT" sz="1600" b="1" u="sng" dirty="0">
                <a:latin typeface="+mj-lt"/>
              </a:rPr>
              <a:t>ATRESIA ESOFAGEA</a:t>
            </a:r>
          </a:p>
          <a:p>
            <a:pPr algn="ctr">
              <a:defRPr/>
            </a:pPr>
            <a:r>
              <a:rPr lang="it-IT" sz="1100" b="1" dirty="0">
                <a:latin typeface="+mj-lt"/>
              </a:rPr>
              <a:t>Posizionamento </a:t>
            </a:r>
            <a:r>
              <a:rPr lang="it-IT" sz="1100" dirty="0">
                <a:latin typeface="+mj-lt"/>
              </a:rPr>
              <a:t> sonda di </a:t>
            </a:r>
            <a:r>
              <a:rPr lang="it-IT" sz="1100" b="1" dirty="0" err="1">
                <a:latin typeface="+mj-lt"/>
              </a:rPr>
              <a:t>Replogle</a:t>
            </a:r>
            <a:endParaRPr lang="it-IT" sz="1100" b="1" dirty="0">
              <a:latin typeface="+mj-lt"/>
            </a:endParaRPr>
          </a:p>
          <a:p>
            <a:pPr algn="ctr">
              <a:defRPr/>
            </a:pPr>
            <a:r>
              <a:rPr lang="it-IT" sz="1100" b="1" dirty="0">
                <a:latin typeface="+mj-lt"/>
              </a:rPr>
              <a:t>Screening malformazioni associate </a:t>
            </a:r>
            <a:r>
              <a:rPr lang="it-IT" sz="1100" dirty="0">
                <a:latin typeface="+mj-lt"/>
              </a:rPr>
              <a:t>(</a:t>
            </a:r>
            <a:r>
              <a:rPr lang="it-IT" sz="1100" dirty="0" err="1">
                <a:latin typeface="+mj-lt"/>
              </a:rPr>
              <a:t>ecocardio</a:t>
            </a:r>
            <a:r>
              <a:rPr lang="it-IT" sz="1100" dirty="0">
                <a:latin typeface="+mj-lt"/>
              </a:rPr>
              <a:t>, ecografia reni)</a:t>
            </a:r>
          </a:p>
        </p:txBody>
      </p:sp>
      <p:cxnSp>
        <p:nvCxnSpPr>
          <p:cNvPr id="14358" name="AutoShape 22"/>
          <p:cNvCxnSpPr>
            <a:cxnSpLocks noChangeShapeType="1"/>
            <a:stCxn id="14340" idx="2"/>
            <a:endCxn id="14354" idx="0"/>
          </p:cNvCxnSpPr>
          <p:nvPr/>
        </p:nvCxnSpPr>
        <p:spPr bwMode="auto">
          <a:xfrm flipH="1">
            <a:off x="2169731" y="2033588"/>
            <a:ext cx="12288" cy="1187451"/>
          </a:xfrm>
          <a:prstGeom prst="straightConnector1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359" name="Text Box 23"/>
          <p:cNvSpPr txBox="1">
            <a:spLocks noChangeArrowheads="1"/>
          </p:cNvSpPr>
          <p:nvPr/>
        </p:nvSpPr>
        <p:spPr bwMode="auto">
          <a:xfrm>
            <a:off x="1130300" y="2363788"/>
            <a:ext cx="2052000" cy="560387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>
              <a:defRPr/>
            </a:pPr>
            <a:r>
              <a:rPr lang="it-IT" sz="1200" b="1" dirty="0">
                <a:latin typeface="+mj-lt"/>
              </a:rPr>
              <a:t>Gastrostomia</a:t>
            </a:r>
            <a:r>
              <a:rPr lang="it-IT" sz="900" dirty="0">
                <a:latin typeface="+mj-lt"/>
              </a:rPr>
              <a:t> </a:t>
            </a:r>
          </a:p>
          <a:p>
            <a:pPr algn="ctr">
              <a:defRPr/>
            </a:pPr>
            <a:r>
              <a:rPr lang="it-IT" sz="900" dirty="0" err="1">
                <a:latin typeface="+mj-lt"/>
              </a:rPr>
              <a:t>Replogle</a:t>
            </a:r>
            <a:r>
              <a:rPr lang="it-IT" sz="900" dirty="0">
                <a:latin typeface="+mj-lt"/>
              </a:rPr>
              <a:t> in sede per 6-12 settimane</a:t>
            </a:r>
          </a:p>
          <a:p>
            <a:pPr algn="ctr">
              <a:defRPr/>
            </a:pPr>
            <a:r>
              <a:rPr lang="it-IT" sz="900" dirty="0">
                <a:latin typeface="+mj-lt"/>
              </a:rPr>
              <a:t>(“</a:t>
            </a:r>
            <a:r>
              <a:rPr lang="it-IT" sz="900" dirty="0" err="1">
                <a:latin typeface="+mj-lt"/>
              </a:rPr>
              <a:t>Bouginage</a:t>
            </a:r>
            <a:r>
              <a:rPr lang="it-IT" sz="900" dirty="0">
                <a:latin typeface="+mj-lt"/>
              </a:rPr>
              <a:t>/stretching” esofageo</a:t>
            </a:r>
            <a:r>
              <a:rPr lang="it-IT" sz="900" dirty="0">
                <a:solidFill>
                  <a:srgbClr val="FF0000"/>
                </a:solidFill>
                <a:latin typeface="+mj-lt"/>
              </a:rPr>
              <a:t>)</a:t>
            </a:r>
          </a:p>
        </p:txBody>
      </p:sp>
      <p:cxnSp>
        <p:nvCxnSpPr>
          <p:cNvPr id="14360" name="AutoShape 24"/>
          <p:cNvCxnSpPr>
            <a:cxnSpLocks noChangeShapeType="1"/>
            <a:stCxn id="14354" idx="2"/>
            <a:endCxn id="14362" idx="0"/>
          </p:cNvCxnSpPr>
          <p:nvPr/>
        </p:nvCxnSpPr>
        <p:spPr bwMode="auto">
          <a:xfrm>
            <a:off x="2169731" y="3465513"/>
            <a:ext cx="32529" cy="288925"/>
          </a:xfrm>
          <a:prstGeom prst="straightConnector1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6809" name="Text Box 25"/>
          <p:cNvSpPr txBox="1">
            <a:spLocks noChangeArrowheads="1"/>
          </p:cNvSpPr>
          <p:nvPr/>
        </p:nvSpPr>
        <p:spPr bwMode="auto">
          <a:xfrm>
            <a:off x="592282" y="5684838"/>
            <a:ext cx="1564017" cy="624681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171450" indent="-171450" algn="ctr">
              <a:buFont typeface="Arial" panose="020B0604020202020204" pitchFamily="34" charset="0"/>
              <a:buChar char="•"/>
              <a:defRPr/>
            </a:pPr>
            <a:r>
              <a:rPr lang="it-IT" sz="1200" b="1" dirty="0">
                <a:latin typeface="+mj-lt"/>
              </a:rPr>
              <a:t>Toracotomia</a:t>
            </a:r>
          </a:p>
          <a:p>
            <a:pPr marL="171450" indent="-171450" algn="ctr">
              <a:buFont typeface="Arial" panose="020B0604020202020204" pitchFamily="34" charset="0"/>
              <a:buChar char="•"/>
              <a:defRPr/>
            </a:pPr>
            <a:r>
              <a:rPr lang="it-IT" sz="1200" b="1" dirty="0">
                <a:latin typeface="+mj-lt"/>
              </a:rPr>
              <a:t>ANASTOMOSI </a:t>
            </a:r>
          </a:p>
          <a:p>
            <a:pPr algn="ctr">
              <a:defRPr/>
            </a:pPr>
            <a:r>
              <a:rPr lang="it-IT" sz="1200" b="1" dirty="0">
                <a:latin typeface="+mj-lt"/>
              </a:rPr>
              <a:t>DIFFERITA</a:t>
            </a:r>
          </a:p>
        </p:txBody>
      </p:sp>
      <p:sp>
        <p:nvSpPr>
          <p:cNvPr id="14362" name="Text Box 26"/>
          <p:cNvSpPr txBox="1">
            <a:spLocks noChangeArrowheads="1"/>
          </p:cNvSpPr>
          <p:nvPr/>
        </p:nvSpPr>
        <p:spPr bwMode="auto">
          <a:xfrm>
            <a:off x="1052513" y="3754438"/>
            <a:ext cx="2299493" cy="516189"/>
          </a:xfrm>
          <a:prstGeom prst="rect">
            <a:avLst/>
          </a:prstGeom>
          <a:solidFill>
            <a:srgbClr val="0070C0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it-IT" sz="1200" b="1" dirty="0">
                <a:solidFill>
                  <a:schemeClr val="bg1"/>
                </a:solidFill>
                <a:latin typeface="+mj-lt"/>
              </a:rPr>
              <a:t>I MONCONI ESOFAGEI SI SONO </a:t>
            </a:r>
          </a:p>
          <a:p>
            <a:pPr algn="ctr">
              <a:defRPr/>
            </a:pPr>
            <a:r>
              <a:rPr lang="it-IT" sz="1200" b="1" dirty="0">
                <a:solidFill>
                  <a:schemeClr val="bg1"/>
                </a:solidFill>
                <a:latin typeface="+mj-lt"/>
              </a:rPr>
              <a:t>RAVVICINATI SUFFICIENTEMENTE ?</a:t>
            </a:r>
          </a:p>
        </p:txBody>
      </p:sp>
      <p:sp>
        <p:nvSpPr>
          <p:cNvPr id="14363" name="Line 27"/>
          <p:cNvSpPr>
            <a:spLocks noChangeShapeType="1"/>
          </p:cNvSpPr>
          <p:nvPr/>
        </p:nvSpPr>
        <p:spPr bwMode="auto">
          <a:xfrm>
            <a:off x="1362075" y="4508500"/>
            <a:ext cx="1588" cy="26670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algn="ctr">
              <a:defRPr/>
            </a:pPr>
            <a:endParaRPr lang="it-IT">
              <a:latin typeface="+mj-lt"/>
            </a:endParaRPr>
          </a:p>
        </p:txBody>
      </p:sp>
      <p:sp>
        <p:nvSpPr>
          <p:cNvPr id="14364" name="Line 28"/>
          <p:cNvSpPr>
            <a:spLocks noChangeShapeType="1"/>
          </p:cNvSpPr>
          <p:nvPr/>
        </p:nvSpPr>
        <p:spPr bwMode="auto">
          <a:xfrm>
            <a:off x="3057525" y="4508500"/>
            <a:ext cx="1588" cy="26670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algn="ctr">
              <a:defRPr/>
            </a:pPr>
            <a:endParaRPr lang="it-IT">
              <a:latin typeface="+mj-lt"/>
            </a:endParaRPr>
          </a:p>
        </p:txBody>
      </p:sp>
      <p:cxnSp>
        <p:nvCxnSpPr>
          <p:cNvPr id="14365" name="AutoShape 29"/>
          <p:cNvCxnSpPr>
            <a:cxnSpLocks noChangeShapeType="1"/>
            <a:stCxn id="14348" idx="2"/>
            <a:endCxn id="246809" idx="0"/>
          </p:cNvCxnSpPr>
          <p:nvPr/>
        </p:nvCxnSpPr>
        <p:spPr bwMode="auto">
          <a:xfrm>
            <a:off x="1365250" y="4994275"/>
            <a:ext cx="9041" cy="690563"/>
          </a:xfrm>
          <a:prstGeom prst="straightConnector1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4300538" y="3357563"/>
            <a:ext cx="2447925" cy="436562"/>
          </a:xfrm>
          <a:prstGeom prst="rect">
            <a:avLst/>
          </a:prstGeom>
          <a:solidFill>
            <a:srgbClr val="0070C0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it-IT" sz="1200" b="1" dirty="0">
                <a:solidFill>
                  <a:schemeClr val="bg1"/>
                </a:solidFill>
                <a:latin typeface="+mj-lt"/>
              </a:rPr>
              <a:t>È POSSIBILE L’ANASTOMOSI FRA I MONCONI ?</a:t>
            </a:r>
          </a:p>
        </p:txBody>
      </p:sp>
      <p:cxnSp>
        <p:nvCxnSpPr>
          <p:cNvPr id="14367" name="AutoShape 31"/>
          <p:cNvCxnSpPr>
            <a:cxnSpLocks noChangeShapeType="1"/>
            <a:stCxn id="14342" idx="2"/>
          </p:cNvCxnSpPr>
          <p:nvPr/>
        </p:nvCxnSpPr>
        <p:spPr bwMode="auto">
          <a:xfrm>
            <a:off x="5519738" y="2730500"/>
            <a:ext cx="4762" cy="627063"/>
          </a:xfrm>
          <a:prstGeom prst="straightConnector1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369" name="AutoShape 33"/>
          <p:cNvCxnSpPr>
            <a:cxnSpLocks noChangeShapeType="1"/>
          </p:cNvCxnSpPr>
          <p:nvPr/>
        </p:nvCxnSpPr>
        <p:spPr bwMode="auto">
          <a:xfrm rot="16200000" flipH="1">
            <a:off x="5708650" y="3672321"/>
            <a:ext cx="206375" cy="574675"/>
          </a:xfrm>
          <a:prstGeom prst="bentConnector3">
            <a:avLst>
              <a:gd name="adj1" fmla="val 50000"/>
            </a:avLst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371" name="AutoShape 35"/>
          <p:cNvCxnSpPr>
            <a:cxnSpLocks noChangeShapeType="1"/>
            <a:endCxn id="246793" idx="0"/>
          </p:cNvCxnSpPr>
          <p:nvPr/>
        </p:nvCxnSpPr>
        <p:spPr bwMode="auto">
          <a:xfrm>
            <a:off x="6099175" y="4442404"/>
            <a:ext cx="794" cy="200170"/>
          </a:xfrm>
          <a:prstGeom prst="straightConnector1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6820" name="Text Box 36"/>
          <p:cNvSpPr txBox="1">
            <a:spLocks noChangeArrowheads="1"/>
          </p:cNvSpPr>
          <p:nvPr/>
        </p:nvSpPr>
        <p:spPr bwMode="auto">
          <a:xfrm>
            <a:off x="4572000" y="2928938"/>
            <a:ext cx="2176463" cy="2921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>
              <a:defRPr/>
            </a:pPr>
            <a:r>
              <a:rPr lang="it-IT" sz="1200" b="1" dirty="0">
                <a:latin typeface="+mj-lt"/>
              </a:rPr>
              <a:t>TORACOTOMIA/TORACOSCOPIA</a:t>
            </a:r>
          </a:p>
        </p:txBody>
      </p:sp>
      <p:cxnSp>
        <p:nvCxnSpPr>
          <p:cNvPr id="14373" name="AutoShape 37"/>
          <p:cNvCxnSpPr>
            <a:cxnSpLocks noChangeShapeType="1"/>
          </p:cNvCxnSpPr>
          <p:nvPr/>
        </p:nvCxnSpPr>
        <p:spPr bwMode="auto">
          <a:xfrm rot="10800000" flipV="1">
            <a:off x="4792663" y="3962834"/>
            <a:ext cx="731837" cy="206375"/>
          </a:xfrm>
          <a:prstGeom prst="bentConnector2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374" name="AutoShape 38"/>
          <p:cNvCxnSpPr>
            <a:cxnSpLocks noChangeShapeType="1"/>
            <a:stCxn id="14349" idx="2"/>
            <a:endCxn id="14352" idx="0"/>
          </p:cNvCxnSpPr>
          <p:nvPr/>
        </p:nvCxnSpPr>
        <p:spPr bwMode="auto">
          <a:xfrm>
            <a:off x="3054350" y="4994275"/>
            <a:ext cx="1588" cy="290513"/>
          </a:xfrm>
          <a:prstGeom prst="straightConnector1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375" name="AutoShape 39"/>
          <p:cNvCxnSpPr>
            <a:cxnSpLocks noChangeShapeType="1"/>
            <a:endCxn id="14359" idx="3"/>
          </p:cNvCxnSpPr>
          <p:nvPr/>
        </p:nvCxnSpPr>
        <p:spPr bwMode="auto">
          <a:xfrm rot="10800000">
            <a:off x="3182301" y="2643983"/>
            <a:ext cx="1342075" cy="1588367"/>
          </a:xfrm>
          <a:prstGeom prst="bentConnector3">
            <a:avLst>
              <a:gd name="adj1" fmla="val 50000"/>
            </a:avLst>
          </a:prstGeom>
          <a:ln>
            <a:headEnd/>
            <a:tailEnd type="triangle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376" name="AutoShape 40"/>
          <p:cNvCxnSpPr>
            <a:cxnSpLocks noChangeShapeType="1"/>
            <a:stCxn id="246792" idx="1"/>
            <a:endCxn id="246820" idx="3"/>
          </p:cNvCxnSpPr>
          <p:nvPr/>
        </p:nvCxnSpPr>
        <p:spPr bwMode="auto">
          <a:xfrm rot="10800000">
            <a:off x="6748463" y="3074989"/>
            <a:ext cx="379412" cy="340519"/>
          </a:xfrm>
          <a:prstGeom prst="bentConnector3">
            <a:avLst>
              <a:gd name="adj1" fmla="val 50000"/>
            </a:avLst>
          </a:prstGeom>
          <a:noFill/>
          <a:ln w="317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79" name="Line 43"/>
          <p:cNvSpPr>
            <a:spLocks noChangeShapeType="1"/>
          </p:cNvSpPr>
          <p:nvPr/>
        </p:nvSpPr>
        <p:spPr bwMode="auto">
          <a:xfrm>
            <a:off x="2195513" y="4270627"/>
            <a:ext cx="0" cy="237874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algn="ctr">
              <a:defRPr/>
            </a:pPr>
            <a:endParaRPr lang="it-IT">
              <a:latin typeface="+mj-lt"/>
            </a:endParaRPr>
          </a:p>
        </p:txBody>
      </p:sp>
      <p:cxnSp>
        <p:nvCxnSpPr>
          <p:cNvPr id="14380" name="Connettore 1 46"/>
          <p:cNvCxnSpPr>
            <a:cxnSpLocks noChangeShapeType="1"/>
            <a:stCxn id="14363" idx="0"/>
            <a:endCxn id="14364" idx="0"/>
          </p:cNvCxnSpPr>
          <p:nvPr/>
        </p:nvCxnSpPr>
        <p:spPr bwMode="auto">
          <a:xfrm rot="16200000" flipH="1">
            <a:off x="2209006" y="3659982"/>
            <a:ext cx="3175" cy="1697038"/>
          </a:xfrm>
          <a:prstGeom prst="line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Rettangolo 5"/>
          <p:cNvSpPr/>
          <p:nvPr/>
        </p:nvSpPr>
        <p:spPr>
          <a:xfrm>
            <a:off x="4566046" y="4158674"/>
            <a:ext cx="446015" cy="2678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4559299" y="4169210"/>
            <a:ext cx="4595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/>
              <a:t>NO</a:t>
            </a:r>
          </a:p>
        </p:txBody>
      </p:sp>
      <p:sp>
        <p:nvSpPr>
          <p:cNvPr id="51" name="Rettangolo 50"/>
          <p:cNvSpPr/>
          <p:nvPr/>
        </p:nvSpPr>
        <p:spPr>
          <a:xfrm>
            <a:off x="5876961" y="4136701"/>
            <a:ext cx="446015" cy="2678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9" name="CasellaDiTesto 48"/>
          <p:cNvSpPr txBox="1"/>
          <p:nvPr/>
        </p:nvSpPr>
        <p:spPr>
          <a:xfrm>
            <a:off x="5962939" y="4156799"/>
            <a:ext cx="4595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/>
              <a:t>SI</a:t>
            </a:r>
          </a:p>
        </p:txBody>
      </p:sp>
      <p:grpSp>
        <p:nvGrpSpPr>
          <p:cNvPr id="19" name="Gruppo 18"/>
          <p:cNvGrpSpPr/>
          <p:nvPr/>
        </p:nvGrpSpPr>
        <p:grpSpPr>
          <a:xfrm>
            <a:off x="2156299" y="1215843"/>
            <a:ext cx="1136101" cy="446595"/>
            <a:chOff x="2396368" y="1253618"/>
            <a:chExt cx="1136101" cy="446595"/>
          </a:xfrm>
        </p:grpSpPr>
        <p:cxnSp>
          <p:nvCxnSpPr>
            <p:cNvPr id="61" name="Connettore 1 60"/>
            <p:cNvCxnSpPr/>
            <p:nvPr/>
          </p:nvCxnSpPr>
          <p:spPr>
            <a:xfrm>
              <a:off x="2396368" y="1253618"/>
              <a:ext cx="1136101" cy="0"/>
            </a:xfrm>
            <a:prstGeom prst="line">
              <a:avLst/>
            </a:prstGeom>
            <a:ln w="63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2 16"/>
            <p:cNvCxnSpPr/>
            <p:nvPr/>
          </p:nvCxnSpPr>
          <p:spPr>
            <a:xfrm>
              <a:off x="2396368" y="1253618"/>
              <a:ext cx="0" cy="446595"/>
            </a:xfrm>
            <a:prstGeom prst="straightConnector1">
              <a:avLst/>
            </a:prstGeom>
            <a:ln w="6350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po 19"/>
          <p:cNvGrpSpPr/>
          <p:nvPr/>
        </p:nvGrpSpPr>
        <p:grpSpPr>
          <a:xfrm>
            <a:off x="5660231" y="1219202"/>
            <a:ext cx="863835" cy="363681"/>
            <a:chOff x="5459141" y="1257301"/>
            <a:chExt cx="863835" cy="363681"/>
          </a:xfrm>
        </p:grpSpPr>
        <p:cxnSp>
          <p:nvCxnSpPr>
            <p:cNvPr id="14" name="Connettore 1 13"/>
            <p:cNvCxnSpPr/>
            <p:nvPr/>
          </p:nvCxnSpPr>
          <p:spPr>
            <a:xfrm>
              <a:off x="5459141" y="1257301"/>
              <a:ext cx="86383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ttore 2 63"/>
            <p:cNvCxnSpPr/>
            <p:nvPr/>
          </p:nvCxnSpPr>
          <p:spPr>
            <a:xfrm>
              <a:off x="6322976" y="1257301"/>
              <a:ext cx="0" cy="36368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CasellaDiTesto 20"/>
          <p:cNvSpPr txBox="1"/>
          <p:nvPr/>
        </p:nvSpPr>
        <p:spPr>
          <a:xfrm>
            <a:off x="3235250" y="173059"/>
            <a:ext cx="2519437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/>
              <a:t>MANAGEMENT</a:t>
            </a:r>
          </a:p>
        </p:txBody>
      </p:sp>
    </p:spTree>
    <p:extLst>
      <p:ext uri="{BB962C8B-B14F-4D97-AF65-F5344CB8AC3E}">
        <p14:creationId xmlns:p14="http://schemas.microsoft.com/office/powerpoint/2010/main" val="4162477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22" y="1181100"/>
            <a:ext cx="3725766" cy="559864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401763" y="285750"/>
            <a:ext cx="6335712" cy="8318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ATRESIA DELL’ESOFAGO di III tipo</a:t>
            </a:r>
          </a:p>
          <a:p>
            <a:pPr algn="ctr">
              <a:defRPr/>
            </a:pPr>
            <a:r>
              <a:rPr lang="it-IT" sz="2400" b="1" dirty="0">
                <a:cs typeface="Times New Roman" pitchFamily="18" charset="0"/>
              </a:rPr>
              <a:t>Anastomosi esofago-esofagea primaria</a:t>
            </a:r>
          </a:p>
        </p:txBody>
      </p:sp>
      <p:pic>
        <p:nvPicPr>
          <p:cNvPr id="2" name="Picture 6" descr="F:\OA\Casistica Pescara\Foto\Mirabilio_III tipo con aorta destroposta\DSCN1671mo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1979697"/>
            <a:ext cx="4267200" cy="388135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53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:\OA\Foto\Cece Jacopo\DSCN1411mo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500438"/>
            <a:ext cx="3286125" cy="3128962"/>
          </a:xfrm>
          <a:prstGeom prst="rect">
            <a:avLst/>
          </a:prstGeom>
          <a:noFill/>
          <a:ln w="12700">
            <a:solidFill>
              <a:schemeClr val="accent3"/>
            </a:solidFill>
            <a:miter lim="800000"/>
            <a:headEnd/>
            <a:tailEnd/>
          </a:ln>
        </p:spPr>
      </p:pic>
      <p:pic>
        <p:nvPicPr>
          <p:cNvPr id="16387" name="Picture 3" descr="F:\OA\Foto\Cece Jacopo\DSCN1392mo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1238" y="161925"/>
            <a:ext cx="3478212" cy="3206750"/>
          </a:xfrm>
          <a:prstGeom prst="rect">
            <a:avLst/>
          </a:prstGeom>
          <a:noFill/>
          <a:ln w="12700">
            <a:solidFill>
              <a:schemeClr val="accent3"/>
            </a:solidFill>
            <a:miter lim="800000"/>
            <a:headEnd/>
            <a:tailEnd/>
          </a:ln>
        </p:spPr>
      </p:pic>
      <p:pic>
        <p:nvPicPr>
          <p:cNvPr id="16388" name="Picture 4" descr="F:\OA\Foto\Cece Jacopo\DSCN1400mo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409575"/>
            <a:ext cx="3286125" cy="2959100"/>
          </a:xfrm>
          <a:prstGeom prst="rect">
            <a:avLst/>
          </a:prstGeom>
          <a:noFill/>
          <a:ln w="12700">
            <a:solidFill>
              <a:schemeClr val="accent3"/>
            </a:solidFill>
            <a:miter lim="800000"/>
            <a:headEnd/>
            <a:tailEnd/>
          </a:ln>
        </p:spPr>
      </p:pic>
      <p:pic>
        <p:nvPicPr>
          <p:cNvPr id="16389" name="Picture 5" descr="F:\OA\Foto\Cece Jacopo\DSCN1409mo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9650" y="3500438"/>
            <a:ext cx="3479800" cy="3143250"/>
          </a:xfrm>
          <a:prstGeom prst="rect">
            <a:avLst/>
          </a:prstGeom>
          <a:noFill/>
          <a:ln w="12700">
            <a:solidFill>
              <a:schemeClr val="accent3"/>
            </a:solidFill>
            <a:miter lim="800000"/>
            <a:headEnd/>
            <a:tailEnd/>
          </a:ln>
        </p:spPr>
      </p:pic>
      <p:pic>
        <p:nvPicPr>
          <p:cNvPr id="17414" name="Picture 6" descr="logo con retinatur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725" y="0"/>
            <a:ext cx="1057275" cy="96678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5" name="Picture 26" descr="zarcocart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79475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416" name="Connettore 2 9"/>
          <p:cNvCxnSpPr>
            <a:cxnSpLocks noChangeShapeType="1"/>
          </p:cNvCxnSpPr>
          <p:nvPr/>
        </p:nvCxnSpPr>
        <p:spPr bwMode="auto">
          <a:xfrm>
            <a:off x="5500688" y="4214813"/>
            <a:ext cx="285750" cy="214312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18" name="AutoShape 12"/>
          <p:cNvSpPr>
            <a:spLocks noChangeArrowheads="1"/>
          </p:cNvSpPr>
          <p:nvPr/>
        </p:nvSpPr>
        <p:spPr bwMode="auto">
          <a:xfrm rot="1803778">
            <a:off x="5008563" y="4392613"/>
            <a:ext cx="925512" cy="139700"/>
          </a:xfrm>
          <a:prstGeom prst="rightArrow">
            <a:avLst>
              <a:gd name="adj1" fmla="val 50000"/>
              <a:gd name="adj2" fmla="val 370109"/>
            </a:avLst>
          </a:prstGeom>
          <a:solidFill>
            <a:srgbClr val="FF00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it-IT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5379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411550" y="362333"/>
            <a:ext cx="61966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u="sng" dirty="0"/>
              <a:t>CURRENT CONTROVERSIES</a:t>
            </a:r>
          </a:p>
          <a:p>
            <a:pPr algn="ctr"/>
            <a:r>
              <a:rPr lang="it-IT" sz="2000" b="1" dirty="0"/>
              <a:t>IN THE SURGICAL TREATMENT OF ESOPHAGEAL ATRESIA </a:t>
            </a:r>
          </a:p>
        </p:txBody>
      </p:sp>
      <p:grpSp>
        <p:nvGrpSpPr>
          <p:cNvPr id="2" name="Gruppo 1"/>
          <p:cNvGrpSpPr/>
          <p:nvPr/>
        </p:nvGrpSpPr>
        <p:grpSpPr>
          <a:xfrm>
            <a:off x="2064771" y="1285426"/>
            <a:ext cx="4575727" cy="3082800"/>
            <a:chOff x="1451837" y="786658"/>
            <a:chExt cx="4610665" cy="3082800"/>
          </a:xfrm>
          <a:solidFill>
            <a:srgbClr val="FFCC66"/>
          </a:solidFill>
        </p:grpSpPr>
        <p:sp>
          <p:nvSpPr>
            <p:cNvPr id="4" name="Rettangolo 3"/>
            <p:cNvSpPr/>
            <p:nvPr/>
          </p:nvSpPr>
          <p:spPr>
            <a:xfrm>
              <a:off x="1451837" y="786658"/>
              <a:ext cx="4610664" cy="1511037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it-IT" sz="2000" b="1" dirty="0"/>
                <a:t>1. </a:t>
              </a:r>
              <a:r>
                <a:rPr lang="it-IT" sz="2400" b="1" dirty="0"/>
                <a:t>The </a:t>
              </a:r>
              <a:r>
                <a:rPr lang="it-IT" sz="2400" b="1" dirty="0" err="1"/>
                <a:t>role</a:t>
              </a:r>
              <a:r>
                <a:rPr lang="it-IT" sz="2400" b="1" dirty="0"/>
                <a:t> of </a:t>
              </a:r>
              <a:r>
                <a:rPr lang="it-IT" sz="2400" b="1" dirty="0" err="1"/>
                <a:t>minimally</a:t>
              </a:r>
              <a:r>
                <a:rPr lang="it-IT" sz="2400" b="1" dirty="0"/>
                <a:t> invasive surgery  (MIS) in the </a:t>
              </a:r>
              <a:r>
                <a:rPr lang="it-IT" sz="2400" b="1" dirty="0" err="1"/>
                <a:t>repair</a:t>
              </a:r>
              <a:r>
                <a:rPr lang="it-IT" sz="2400" b="1" dirty="0"/>
                <a:t> of EA-TEF</a:t>
              </a:r>
            </a:p>
            <a:p>
              <a:endParaRPr lang="it-IT" sz="2000" b="1" dirty="0"/>
            </a:p>
          </p:txBody>
        </p:sp>
        <p:sp>
          <p:nvSpPr>
            <p:cNvPr id="5" name="Rettangolo 4"/>
            <p:cNvSpPr/>
            <p:nvPr/>
          </p:nvSpPr>
          <p:spPr>
            <a:xfrm>
              <a:off x="1451838" y="1930466"/>
              <a:ext cx="4610664" cy="193899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it-IT" sz="2000" b="1" dirty="0"/>
                <a:t>2. </a:t>
              </a:r>
              <a:r>
                <a:rPr lang="it-IT" sz="2400" b="1" dirty="0"/>
                <a:t>The </a:t>
              </a:r>
              <a:r>
                <a:rPr lang="it-IT" sz="2400" b="1" dirty="0" err="1"/>
                <a:t>difficult</a:t>
              </a:r>
              <a:r>
                <a:rPr lang="it-IT" sz="2400" b="1" dirty="0"/>
                <a:t> or </a:t>
              </a:r>
              <a:r>
                <a:rPr lang="it-IT" sz="2400" b="1" dirty="0" err="1"/>
                <a:t>impossible</a:t>
              </a:r>
              <a:r>
                <a:rPr lang="it-IT" sz="2400" b="1" dirty="0"/>
                <a:t>  </a:t>
              </a:r>
              <a:r>
                <a:rPr lang="it-IT" sz="2400" b="1" dirty="0" err="1"/>
                <a:t>anastomosis</a:t>
              </a:r>
              <a:r>
                <a:rPr lang="it-IT" sz="2400" b="1" dirty="0"/>
                <a:t>: pure and «long-gap» EA</a:t>
              </a:r>
            </a:p>
            <a:p>
              <a:r>
                <a:rPr lang="it-IT" sz="2000" b="1" dirty="0"/>
                <a:t>3. </a:t>
              </a:r>
              <a:r>
                <a:rPr lang="it-IT" sz="2400" b="1" dirty="0"/>
                <a:t>The </a:t>
              </a:r>
              <a:r>
                <a:rPr lang="it-IT" sz="2400" b="1" dirty="0" err="1"/>
                <a:t>problem</a:t>
              </a:r>
              <a:r>
                <a:rPr lang="it-IT" sz="2400" b="1" dirty="0"/>
                <a:t> of </a:t>
              </a:r>
              <a:r>
                <a:rPr lang="it-IT" sz="2400" b="1" dirty="0" err="1"/>
                <a:t>associated</a:t>
              </a:r>
              <a:r>
                <a:rPr lang="it-IT" sz="2400" b="1" dirty="0"/>
                <a:t> </a:t>
              </a:r>
              <a:r>
                <a:rPr lang="it-IT" sz="2400" b="1" dirty="0" err="1"/>
                <a:t>gastroesophageal</a:t>
              </a:r>
              <a:r>
                <a:rPr lang="it-IT" sz="2400" b="1" dirty="0"/>
                <a:t> </a:t>
              </a:r>
              <a:r>
                <a:rPr lang="it-IT" sz="2400" b="1" dirty="0" err="1"/>
                <a:t>reflux</a:t>
              </a:r>
              <a:r>
                <a:rPr lang="it-IT" sz="2400" b="1" dirty="0"/>
                <a:t> (GER)</a:t>
              </a:r>
            </a:p>
          </p:txBody>
        </p:sp>
      </p:grp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xmlns="" id="{5BB850A9-6452-4FAC-B80D-F66BA8EB8E78}"/>
              </a:ext>
            </a:extLst>
          </p:cNvPr>
          <p:cNvCxnSpPr>
            <a:cxnSpLocks/>
          </p:cNvCxnSpPr>
          <p:nvPr/>
        </p:nvCxnSpPr>
        <p:spPr>
          <a:xfrm>
            <a:off x="2064771" y="3592277"/>
            <a:ext cx="457572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828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04405" y="271715"/>
            <a:ext cx="80321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AutoNum type="arabicPeriod"/>
            </a:pPr>
            <a:r>
              <a:rPr lang="en-US" sz="2400" b="1" dirty="0"/>
              <a:t>The role of minimally invasive surgery (MIS)</a:t>
            </a:r>
          </a:p>
          <a:p>
            <a:pPr algn="ctr"/>
            <a:r>
              <a:rPr lang="en-US" sz="2400" b="1" dirty="0"/>
              <a:t> in the repair of EA-TEF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928813"/>
            <a:ext cx="5248275" cy="370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138" y="1214438"/>
            <a:ext cx="338455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50" y="4000500"/>
            <a:ext cx="340677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ttangolo 5"/>
          <p:cNvSpPr>
            <a:spLocks noChangeArrowheads="1"/>
          </p:cNvSpPr>
          <p:nvPr/>
        </p:nvSpPr>
        <p:spPr bwMode="auto">
          <a:xfrm>
            <a:off x="214313" y="6130925"/>
            <a:ext cx="52038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nl-NL" altLang="it-IT" sz="1600" b="1" dirty="0"/>
              <a:t>DC van der Zee and KM A Bax, </a:t>
            </a:r>
            <a:r>
              <a:rPr lang="it-IT" altLang="it-IT" sz="1600" b="1" dirty="0" err="1"/>
              <a:t>Semin</a:t>
            </a:r>
            <a:r>
              <a:rPr lang="it-IT" altLang="it-IT" sz="1600" b="1" dirty="0"/>
              <a:t> </a:t>
            </a:r>
            <a:r>
              <a:rPr lang="it-IT" altLang="it-IT" sz="1600" b="1" dirty="0" err="1"/>
              <a:t>Pediatr</a:t>
            </a:r>
            <a:r>
              <a:rPr lang="it-IT" altLang="it-IT" sz="1600" b="1" dirty="0"/>
              <a:t> </a:t>
            </a:r>
            <a:r>
              <a:rPr lang="it-IT" altLang="it-IT" sz="1600" b="1" dirty="0" err="1"/>
              <a:t>Surg</a:t>
            </a:r>
            <a:r>
              <a:rPr lang="it-IT" altLang="it-IT" sz="1600" b="1" dirty="0"/>
              <a:t> 2007</a:t>
            </a:r>
          </a:p>
        </p:txBody>
      </p:sp>
    </p:spTree>
    <p:extLst>
      <p:ext uri="{BB962C8B-B14F-4D97-AF65-F5344CB8AC3E}">
        <p14:creationId xmlns:p14="http://schemas.microsoft.com/office/powerpoint/2010/main" val="68686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693717" y="307239"/>
            <a:ext cx="59020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AutoNum type="arabicPeriod"/>
            </a:pPr>
            <a:r>
              <a:rPr lang="en-US" b="1" dirty="0"/>
              <a:t>The role of minimally invasive surgery (MIS)</a:t>
            </a:r>
          </a:p>
          <a:p>
            <a:pPr algn="ctr"/>
            <a:r>
              <a:rPr lang="en-US" b="1" dirty="0"/>
              <a:t> in the repair of EA-TEF</a:t>
            </a:r>
          </a:p>
        </p:txBody>
      </p:sp>
      <p:sp>
        <p:nvSpPr>
          <p:cNvPr id="3" name="Rettangolo 2"/>
          <p:cNvSpPr/>
          <p:nvPr/>
        </p:nvSpPr>
        <p:spPr>
          <a:xfrm>
            <a:off x="540327" y="1398578"/>
            <a:ext cx="7855527" cy="341632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Adoption of this approach as a </a:t>
            </a:r>
            <a:r>
              <a:rPr lang="en-US" b="1" dirty="0"/>
              <a:t>gold-standard</a:t>
            </a:r>
            <a:r>
              <a:rPr lang="en-US" dirty="0"/>
              <a:t> is </a:t>
            </a:r>
            <a:r>
              <a:rPr lang="en-US" b="1" dirty="0"/>
              <a:t>unlikely</a:t>
            </a:r>
            <a:r>
              <a:rPr lang="en-US" dirty="0"/>
              <a:t> for the coming years</a:t>
            </a:r>
            <a:r>
              <a:rPr lang="en-US" dirty="0" smtClean="0"/>
              <a:t>.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b="1" u="sng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b="1" u="sng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Only </a:t>
            </a:r>
            <a:r>
              <a:rPr lang="en-US" b="1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 handful of cases of this particularly rare condition are treated every year in most large centers and it is obviously difficult to acquire the necessary </a:t>
            </a:r>
            <a:r>
              <a:rPr lang="en-US" b="1" u="sng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skills for </a:t>
            </a:r>
            <a:r>
              <a:rPr lang="en-US" b="1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this particular operation in small babies with tiny thoracic spaces.</a:t>
            </a:r>
          </a:p>
          <a:p>
            <a:pPr algn="ctr"/>
            <a:endParaRPr lang="en-US" dirty="0"/>
          </a:p>
          <a:p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n-US" dirty="0"/>
              <a:t>It is likely that MIS will become the gold standard in the future but, for the moment, it should be kept in mind that </a:t>
            </a:r>
            <a:r>
              <a:rPr lang="en-US" b="1" dirty="0"/>
              <a:t>the accumulation of multiple </a:t>
            </a:r>
            <a:r>
              <a:rPr lang="en-US" b="1" u="sng" dirty="0"/>
              <a:t>learning curves</a:t>
            </a:r>
            <a:r>
              <a:rPr lang="en-US" b="1" dirty="0"/>
              <a:t> might impair for an unknown period of time the quality of the results currently achieved by conventional </a:t>
            </a:r>
            <a:r>
              <a:rPr lang="it-IT" b="1" dirty="0" err="1"/>
              <a:t>thoracotomy</a:t>
            </a:r>
            <a:r>
              <a:rPr lang="it-IT" b="1" dirty="0"/>
              <a:t> </a:t>
            </a:r>
            <a:r>
              <a:rPr lang="it-IT" b="1" dirty="0" err="1"/>
              <a:t>approach</a:t>
            </a:r>
            <a:r>
              <a:rPr lang="it-IT" b="1" dirty="0"/>
              <a:t>.</a:t>
            </a:r>
          </a:p>
          <a:p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5848350" y="6366143"/>
            <a:ext cx="2962275" cy="25391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pt-BR" altLang="it-IT" sz="1050" b="1" dirty="0"/>
              <a:t>J. A. Tovar and A. C. Fragoso, </a:t>
            </a:r>
            <a:r>
              <a:rPr lang="it-IT" altLang="it-IT" sz="1050" b="1" dirty="0" err="1"/>
              <a:t>Scand</a:t>
            </a:r>
            <a:r>
              <a:rPr lang="it-IT" altLang="it-IT" sz="1050" b="1" dirty="0"/>
              <a:t> J </a:t>
            </a:r>
            <a:r>
              <a:rPr lang="it-IT" altLang="it-IT" sz="1050" b="1" dirty="0" err="1"/>
              <a:t>Surg</a:t>
            </a:r>
            <a:r>
              <a:rPr lang="it-IT" altLang="it-IT" sz="1050" b="1" dirty="0"/>
              <a:t> </a:t>
            </a:r>
            <a:r>
              <a:rPr lang="it-IT" altLang="it-IT" sz="105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2011</a:t>
            </a:r>
            <a:endParaRPr lang="it-IT" altLang="it-IT" sz="105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167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735276" y="328021"/>
            <a:ext cx="55487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AutoNum type="arabicPeriod"/>
            </a:pPr>
            <a:r>
              <a:rPr lang="en-US" b="1" dirty="0"/>
              <a:t>The role of minimally invasive surgery (MIS)</a:t>
            </a:r>
          </a:p>
          <a:p>
            <a:pPr algn="ctr"/>
            <a:r>
              <a:rPr lang="en-US" b="1" dirty="0"/>
              <a:t> in the repair of EA-TEF</a:t>
            </a:r>
          </a:p>
        </p:txBody>
      </p:sp>
      <p:sp>
        <p:nvSpPr>
          <p:cNvPr id="3" name="Rettangolo 2"/>
          <p:cNvSpPr/>
          <p:nvPr/>
        </p:nvSpPr>
        <p:spPr>
          <a:xfrm>
            <a:off x="820877" y="1287550"/>
            <a:ext cx="69896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b="1" dirty="0" err="1"/>
              <a:t>thoracoscopic</a:t>
            </a:r>
            <a:r>
              <a:rPr lang="en-US" b="1" dirty="0"/>
              <a:t> repair can be performed safely </a:t>
            </a:r>
            <a:r>
              <a:rPr lang="en-US" dirty="0"/>
              <a:t>and effectively in about 75% of patients by experienced surgeons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Certainly, not every patient is a good candidate for this approach</a:t>
            </a:r>
          </a:p>
        </p:txBody>
      </p:sp>
      <p:sp>
        <p:nvSpPr>
          <p:cNvPr id="4" name="Rettangolo 3"/>
          <p:cNvSpPr/>
          <p:nvPr/>
        </p:nvSpPr>
        <p:spPr>
          <a:xfrm>
            <a:off x="5289114" y="2180124"/>
            <a:ext cx="211949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it-IT" altLang="it-IT" sz="900" b="1" dirty="0"/>
              <a:t>G.W. </a:t>
            </a:r>
            <a:r>
              <a:rPr lang="it-IT" altLang="it-IT" sz="900" b="1" dirty="0" err="1"/>
              <a:t>Holocomb</a:t>
            </a:r>
            <a:r>
              <a:rPr lang="it-IT" altLang="it-IT" sz="900" b="1" dirty="0"/>
              <a:t> III, </a:t>
            </a:r>
            <a:r>
              <a:rPr lang="it-IT" altLang="it-IT" sz="900" b="1" dirty="0" err="1"/>
              <a:t>Pediatr</a:t>
            </a:r>
            <a:r>
              <a:rPr lang="it-IT" altLang="it-IT" sz="900" b="1" dirty="0"/>
              <a:t> </a:t>
            </a:r>
            <a:r>
              <a:rPr lang="it-IT" altLang="it-IT" sz="900" b="1" dirty="0" err="1"/>
              <a:t>Surg</a:t>
            </a:r>
            <a:r>
              <a:rPr lang="it-IT" altLang="it-IT" sz="900" b="1" dirty="0"/>
              <a:t> </a:t>
            </a:r>
            <a:r>
              <a:rPr lang="it-IT" altLang="it-IT" sz="900" b="1" dirty="0" err="1"/>
              <a:t>Int</a:t>
            </a:r>
            <a:r>
              <a:rPr lang="it-IT" altLang="it-IT" sz="900" b="1" dirty="0"/>
              <a:t> 2017</a:t>
            </a:r>
            <a:endParaRPr lang="it-IT" altLang="it-IT" sz="9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0" y="2661524"/>
            <a:ext cx="3566678" cy="1326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352" y="2642774"/>
            <a:ext cx="3486065" cy="133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tangolo 7"/>
          <p:cNvSpPr/>
          <p:nvPr/>
        </p:nvSpPr>
        <p:spPr>
          <a:xfrm>
            <a:off x="571500" y="4282188"/>
            <a:ext cx="829627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200" dirty="0"/>
              <a:t>«..</a:t>
            </a:r>
            <a:r>
              <a:rPr lang="it-IT" sz="1200" u="sng" dirty="0"/>
              <a:t>le procedure </a:t>
            </a:r>
            <a:r>
              <a:rPr lang="it-IT" sz="1200" u="sng" dirty="0" err="1"/>
              <a:t>toracoscopiche</a:t>
            </a:r>
            <a:r>
              <a:rPr lang="it-IT" sz="1200" u="sng" dirty="0"/>
              <a:t>  nel neonato possono essere associate a ipercapnia e acidosi intraoperatorie</a:t>
            </a:r>
            <a:r>
              <a:rPr lang="it-IT" sz="1200" dirty="0"/>
              <a:t> anche in assenza di ipossia, questa alterazione negli scambi gassosi sembra riconducibile all’insufflazione e all’assorbimento di CO2 medicale utilizzata durante l’intervento </a:t>
            </a:r>
            <a:r>
              <a:rPr lang="it-IT" sz="1200" dirty="0" err="1"/>
              <a:t>toracoscopico</a:t>
            </a:r>
            <a:r>
              <a:rPr lang="it-IT" sz="1200" dirty="0"/>
              <a:t>.</a:t>
            </a:r>
          </a:p>
          <a:p>
            <a:pPr algn="just"/>
            <a:r>
              <a:rPr lang="it-IT" sz="1200" dirty="0"/>
              <a:t>Non essendo noti gli effetti a lungo termine di questa alterazione dei gas sullo sviluppo cerebrale (</a:t>
            </a:r>
            <a:r>
              <a:rPr lang="it-IT" sz="1200" dirty="0" err="1"/>
              <a:t>Pierro</a:t>
            </a:r>
            <a:r>
              <a:rPr lang="it-IT" sz="1200" dirty="0"/>
              <a:t>, 2015), questo punto ha creato controversie fra i sostenitori dei due differenti approcci. </a:t>
            </a:r>
          </a:p>
          <a:p>
            <a:pPr algn="just"/>
            <a:r>
              <a:rPr lang="it-IT" sz="1200" dirty="0"/>
              <a:t>Iniziali </a:t>
            </a:r>
            <a:r>
              <a:rPr lang="it-IT" sz="1200" i="1" dirty="0"/>
              <a:t>trial </a:t>
            </a:r>
            <a:r>
              <a:rPr lang="it-IT" sz="1200" dirty="0"/>
              <a:t>randomizzati non hanno però al momento evidenziato che durante l’intervento di correzione </a:t>
            </a:r>
            <a:r>
              <a:rPr lang="it-IT" sz="1200" dirty="0" err="1"/>
              <a:t>toracoscopica</a:t>
            </a:r>
            <a:r>
              <a:rPr lang="it-IT" sz="1200" dirty="0"/>
              <a:t> di AE si raggiungano livelli di acidosi e ipercapnia tali da sconsigliare questa procedura (</a:t>
            </a:r>
            <a:r>
              <a:rPr lang="it-IT" sz="1200" dirty="0" err="1"/>
              <a:t>Bishay</a:t>
            </a:r>
            <a:r>
              <a:rPr lang="it-IT" sz="1200" dirty="0"/>
              <a:t> et al., 2013), inoltre </a:t>
            </a:r>
            <a:r>
              <a:rPr lang="it-IT" sz="1200" u="sng" dirty="0"/>
              <a:t>non è emerso che a lungo termine i bambini operati con tale metodica presentino gravi danni cerebrali</a:t>
            </a:r>
            <a:r>
              <a:rPr lang="it-IT" sz="1200" dirty="0"/>
              <a:t>. </a:t>
            </a:r>
          </a:p>
          <a:p>
            <a:pPr algn="just"/>
            <a:r>
              <a:rPr lang="it-IT" sz="1200" dirty="0"/>
              <a:t>Va comunque sottolineato che grazie alla componente ossea della parete toracica, la necessità di insufflazione di CO2 di solito è molto ridotta: è sufficiente insufflare una quantità iniziale di CO2 tale da portare al collasso il polmone destro e poi proseguire  con insufflazione minima, poiché lo spazio ottenuto verrà mantenuto dalla struttura stessa della parete..»                        </a:t>
            </a:r>
            <a:r>
              <a:rPr lang="it-IT" sz="1000" b="1" dirty="0" err="1"/>
              <a:t>Chiarenza</a:t>
            </a:r>
            <a:r>
              <a:rPr lang="it-IT" sz="1000" b="1" dirty="0"/>
              <a:t> S.F. 2017</a:t>
            </a:r>
          </a:p>
        </p:txBody>
      </p:sp>
    </p:spTree>
    <p:extLst>
      <p:ext uri="{BB962C8B-B14F-4D97-AF65-F5344CB8AC3E}">
        <p14:creationId xmlns:p14="http://schemas.microsoft.com/office/powerpoint/2010/main" val="324308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1054963"/>
            <a:ext cx="61341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1504951" y="431931"/>
            <a:ext cx="6433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AutoNum type="arabicPeriod"/>
            </a:pPr>
            <a:r>
              <a:rPr lang="en-US" b="1" dirty="0"/>
              <a:t>The role of minimally invasive surgery (MIS)</a:t>
            </a:r>
          </a:p>
          <a:p>
            <a:pPr algn="ctr"/>
            <a:r>
              <a:rPr lang="en-US" b="1" dirty="0"/>
              <a:t> in the repair of EA-TEF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290" y="2173290"/>
            <a:ext cx="36576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237575" y="2575788"/>
            <a:ext cx="5112774" cy="1531445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600" dirty="0"/>
              <a:t>«</a:t>
            </a:r>
            <a:r>
              <a:rPr lang="it-IT" sz="1600" dirty="0" err="1"/>
              <a:t>We</a:t>
            </a:r>
            <a:r>
              <a:rPr lang="it-IT" sz="1600" dirty="0"/>
              <a:t> </a:t>
            </a:r>
            <a:r>
              <a:rPr lang="it-IT" sz="1600" dirty="0" err="1"/>
              <a:t>have</a:t>
            </a:r>
            <a:r>
              <a:rPr lang="it-IT" sz="1600" dirty="0"/>
              <a:t> </a:t>
            </a:r>
            <a:r>
              <a:rPr lang="it-IT" sz="1600" dirty="0" err="1"/>
              <a:t>found</a:t>
            </a:r>
            <a:r>
              <a:rPr lang="it-IT" sz="1600" dirty="0"/>
              <a:t> </a:t>
            </a:r>
            <a:r>
              <a:rPr lang="it-IT" sz="1600" dirty="0" err="1"/>
              <a:t>that</a:t>
            </a:r>
            <a:r>
              <a:rPr lang="it-IT" sz="1600" dirty="0"/>
              <a:t> the </a:t>
            </a:r>
            <a:r>
              <a:rPr lang="it-IT" sz="1600" b="1" dirty="0"/>
              <a:t>high </a:t>
            </a:r>
            <a:r>
              <a:rPr lang="it-IT" sz="1600" b="1" dirty="0" err="1"/>
              <a:t>axillary</a:t>
            </a:r>
            <a:r>
              <a:rPr lang="it-IT" sz="1600" b="1" dirty="0"/>
              <a:t> </a:t>
            </a:r>
            <a:r>
              <a:rPr lang="it-IT" sz="1600" b="1" dirty="0" err="1"/>
              <a:t>skin</a:t>
            </a:r>
            <a:r>
              <a:rPr lang="it-IT" sz="1600" b="1" dirty="0"/>
              <a:t> </a:t>
            </a:r>
            <a:r>
              <a:rPr lang="it-IT" sz="1600" b="1" dirty="0" err="1"/>
              <a:t>crease</a:t>
            </a:r>
            <a:r>
              <a:rPr lang="it-IT" sz="1600" b="1" dirty="0"/>
              <a:t> </a:t>
            </a:r>
            <a:r>
              <a:rPr lang="it-IT" sz="1600" b="1" dirty="0" err="1"/>
              <a:t>muscle-sparing</a:t>
            </a:r>
            <a:r>
              <a:rPr lang="it-IT" sz="1600" b="1" dirty="0"/>
              <a:t> </a:t>
            </a:r>
            <a:r>
              <a:rPr lang="it-IT" sz="1600" b="1" dirty="0" err="1"/>
              <a:t>approach</a:t>
            </a:r>
            <a:r>
              <a:rPr lang="it-IT" sz="1600" b="1" dirty="0"/>
              <a:t> </a:t>
            </a:r>
            <a:r>
              <a:rPr lang="it-IT" sz="1600" dirty="0" err="1"/>
              <a:t>allows</a:t>
            </a:r>
            <a:r>
              <a:rPr lang="it-IT" sz="1600" dirty="0"/>
              <a:t> </a:t>
            </a:r>
            <a:r>
              <a:rPr lang="it-IT" sz="1600" b="1" dirty="0" err="1"/>
              <a:t>unrestricted</a:t>
            </a:r>
            <a:r>
              <a:rPr lang="it-IT" sz="1600" b="1" dirty="0"/>
              <a:t> </a:t>
            </a:r>
            <a:r>
              <a:rPr lang="it-IT" sz="1600" b="1" dirty="0" err="1"/>
              <a:t>access</a:t>
            </a:r>
            <a:r>
              <a:rPr lang="it-IT" sz="1600" b="1" dirty="0"/>
              <a:t> to the </a:t>
            </a:r>
            <a:r>
              <a:rPr lang="it-IT" sz="1600" b="1" dirty="0" err="1"/>
              <a:t>posterior</a:t>
            </a:r>
            <a:r>
              <a:rPr lang="it-IT" sz="1600" b="1" dirty="0"/>
              <a:t>  </a:t>
            </a:r>
            <a:r>
              <a:rPr lang="it-IT" sz="1600" b="1" dirty="0" err="1"/>
              <a:t>mediastinum</a:t>
            </a:r>
            <a:r>
              <a:rPr lang="it-IT" sz="1600" dirty="0"/>
              <a:t>, </a:t>
            </a:r>
            <a:r>
              <a:rPr lang="it-IT" sz="1600" dirty="0" err="1"/>
              <a:t>carries</a:t>
            </a:r>
            <a:r>
              <a:rPr lang="it-IT" sz="1600" b="1" dirty="0"/>
              <a:t> </a:t>
            </a:r>
            <a:r>
              <a:rPr lang="it-IT" sz="1600" b="1" dirty="0" err="1"/>
              <a:t>minimal</a:t>
            </a:r>
            <a:r>
              <a:rPr lang="it-IT" sz="1600" b="1" dirty="0"/>
              <a:t> </a:t>
            </a:r>
            <a:r>
              <a:rPr lang="it-IT" sz="1600" b="1" dirty="0" err="1"/>
              <a:t>morbidity</a:t>
            </a:r>
            <a:r>
              <a:rPr lang="it-IT" sz="1600" dirty="0"/>
              <a:t>, and </a:t>
            </a:r>
            <a:r>
              <a:rPr lang="it-IT" sz="1600" dirty="0" err="1"/>
              <a:t>provides</a:t>
            </a:r>
            <a:r>
              <a:rPr lang="it-IT" sz="1600" dirty="0"/>
              <a:t> </a:t>
            </a:r>
            <a:r>
              <a:rPr lang="it-IT" sz="1600" b="1" dirty="0" err="1"/>
              <a:t>excellent</a:t>
            </a:r>
            <a:r>
              <a:rPr lang="it-IT" sz="1600" b="1" dirty="0"/>
              <a:t> long-</a:t>
            </a:r>
            <a:r>
              <a:rPr lang="it-IT" sz="1600" b="1" dirty="0" err="1"/>
              <a:t>term</a:t>
            </a:r>
            <a:r>
              <a:rPr lang="it-IT" sz="1600" b="1" dirty="0"/>
              <a:t> </a:t>
            </a:r>
            <a:r>
              <a:rPr lang="it-IT" sz="1600" b="1" dirty="0" err="1"/>
              <a:t>scar</a:t>
            </a:r>
            <a:r>
              <a:rPr lang="it-IT" sz="1600" b="1" dirty="0"/>
              <a:t> </a:t>
            </a:r>
            <a:r>
              <a:rPr lang="it-IT" sz="1600" b="1" dirty="0" err="1"/>
              <a:t>aesthectics</a:t>
            </a:r>
            <a:r>
              <a:rPr lang="it-IT" sz="1600" b="1" dirty="0"/>
              <a:t>»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02EC001E-20A0-4F86-9BAD-C9627A777F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50" y="4296689"/>
            <a:ext cx="3599167" cy="2961421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8" name="Connettore 2 7">
            <a:extLst>
              <a:ext uri="{FF2B5EF4-FFF2-40B4-BE49-F238E27FC236}">
                <a16:creationId xmlns:a16="http://schemas.microsoft.com/office/drawing/2014/main" xmlns="" id="{5A83A134-D12F-4D9E-954E-0ED0556A1DC5}"/>
              </a:ext>
            </a:extLst>
          </p:cNvPr>
          <p:cNvCxnSpPr/>
          <p:nvPr/>
        </p:nvCxnSpPr>
        <p:spPr>
          <a:xfrm flipH="1" flipV="1">
            <a:off x="7578934" y="4132230"/>
            <a:ext cx="385893" cy="219225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48D96692-A2B9-47BA-8312-984A97734E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4387" y="2382840"/>
            <a:ext cx="3539613" cy="4580346"/>
          </a:xfrm>
          <a:prstGeom prst="rect">
            <a:avLst/>
          </a:prstGeom>
        </p:spPr>
      </p:pic>
      <p:cxnSp>
        <p:nvCxnSpPr>
          <p:cNvPr id="10" name="Connettore 2 9">
            <a:extLst>
              <a:ext uri="{FF2B5EF4-FFF2-40B4-BE49-F238E27FC236}">
                <a16:creationId xmlns:a16="http://schemas.microsoft.com/office/drawing/2014/main" xmlns="" id="{5A83A134-D12F-4D9E-954E-0ED0556A1DC5}"/>
              </a:ext>
            </a:extLst>
          </p:cNvPr>
          <p:cNvCxnSpPr/>
          <p:nvPr/>
        </p:nvCxnSpPr>
        <p:spPr>
          <a:xfrm flipH="1" flipV="1">
            <a:off x="7417792" y="2916676"/>
            <a:ext cx="385893" cy="21922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351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200275" y="97700"/>
            <a:ext cx="4724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2800" b="1" dirty="0"/>
              <a:t>Definizione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04863" y="609163"/>
            <a:ext cx="7529512" cy="1754326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lang="it-IT" b="1" dirty="0"/>
              <a:t>Quadro malformativo caratterizzato da </a:t>
            </a:r>
            <a:r>
              <a:rPr lang="it-IT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mancata formazione di segmento intermedio di esofago</a:t>
            </a:r>
            <a:r>
              <a:rPr lang="it-IT" b="1" dirty="0"/>
              <a:t>, con presenza, in più del 90% dei casi, di anomala comunicazione tra uno dei due monconi esofagei (85-87% dei casi il moncone inferiore) e la trachea.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385088" y="3586026"/>
            <a:ext cx="34887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2800" b="1" dirty="0"/>
              <a:t>Incidenza</a:t>
            </a:r>
            <a:endParaRPr lang="it-IT" sz="3200" b="1" dirty="0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496232" y="4154940"/>
            <a:ext cx="3510116" cy="161582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1: 2500/3500 nati vivi</a:t>
            </a:r>
          </a:p>
          <a:p>
            <a:pPr algn="ctr">
              <a:spcBef>
                <a:spcPct val="50000"/>
              </a:spcBef>
              <a:defRPr/>
            </a:pPr>
            <a:r>
              <a:rPr lang="it-IT" b="1" dirty="0"/>
              <a:t>Più frequente nel prematuro</a:t>
            </a:r>
          </a:p>
          <a:p>
            <a:pPr algn="ctr">
              <a:spcBef>
                <a:spcPct val="50000"/>
              </a:spcBef>
              <a:defRPr/>
            </a:pPr>
            <a:r>
              <a:rPr lang="it-IT" b="1" dirty="0"/>
              <a:t>Non predilezione di sesso o razza</a:t>
            </a:r>
          </a:p>
          <a:p>
            <a:pPr algn="ctr">
              <a:spcBef>
                <a:spcPct val="50000"/>
              </a:spcBef>
              <a:defRPr/>
            </a:pPr>
            <a:r>
              <a:rPr lang="it-IT" b="1" dirty="0"/>
              <a:t>&gt; Incidenza nei consanguinei</a:t>
            </a:r>
          </a:p>
        </p:txBody>
      </p:sp>
      <p:pic>
        <p:nvPicPr>
          <p:cNvPr id="8" name="Picture 7" descr="Fig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4" y="2639865"/>
            <a:ext cx="5370535" cy="337747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9724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296" y="2041861"/>
            <a:ext cx="3447430" cy="4830426"/>
          </a:xfrm>
          <a:prstGeom prst="rect">
            <a:avLst/>
          </a:prstGeom>
          <a:noFill/>
          <a:ln w="12700" algn="ctr">
            <a:solidFill>
              <a:srgbClr val="EB570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810889" y="160676"/>
            <a:ext cx="759575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/>
              <a:t>2. The </a:t>
            </a:r>
            <a:r>
              <a:rPr lang="it-IT" sz="2400" b="1" dirty="0" err="1"/>
              <a:t>difficult</a:t>
            </a:r>
            <a:r>
              <a:rPr lang="it-IT" sz="2400" b="1" dirty="0"/>
              <a:t> or </a:t>
            </a:r>
            <a:r>
              <a:rPr lang="it-IT" sz="2400" b="1" dirty="0" err="1"/>
              <a:t>impossible</a:t>
            </a:r>
            <a:r>
              <a:rPr lang="it-IT" sz="2400" b="1" dirty="0"/>
              <a:t> </a:t>
            </a:r>
            <a:r>
              <a:rPr lang="it-IT" sz="2400" b="1" dirty="0" err="1" smtClean="0"/>
              <a:t>anastomosis</a:t>
            </a:r>
            <a:r>
              <a:rPr lang="it-IT" sz="2400" b="1" dirty="0" smtClean="0"/>
              <a:t> </a:t>
            </a:r>
            <a:endParaRPr lang="it-IT" sz="2400" b="1" dirty="0"/>
          </a:p>
          <a:p>
            <a:pPr algn="ctr"/>
            <a:r>
              <a:rPr lang="it-IT" sz="2800" b="1" u="sng" dirty="0"/>
              <a:t>«long-gap» EA </a:t>
            </a:r>
          </a:p>
        </p:txBody>
      </p:sp>
      <p:sp>
        <p:nvSpPr>
          <p:cNvPr id="3" name="Rettangolo 1"/>
          <p:cNvSpPr>
            <a:spLocks noChangeArrowheads="1"/>
          </p:cNvSpPr>
          <p:nvPr/>
        </p:nvSpPr>
        <p:spPr bwMode="auto">
          <a:xfrm>
            <a:off x="1757838" y="1134516"/>
            <a:ext cx="565984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363538" indent="-3635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it-IT" sz="1400" b="1" dirty="0" smtClean="0">
                <a:latin typeface="+mn-lt"/>
              </a:rPr>
              <a:t>1</a:t>
            </a:r>
            <a:r>
              <a:rPr lang="en-US" altLang="it-IT" sz="1400" b="1" dirty="0">
                <a:latin typeface="+mn-lt"/>
              </a:rPr>
              <a:t>. </a:t>
            </a:r>
            <a:r>
              <a:rPr lang="en-US" altLang="it-IT" sz="1600" b="1" dirty="0">
                <a:latin typeface="+mn-lt"/>
              </a:rPr>
              <a:t>“Too long for a true primary repair” </a:t>
            </a:r>
            <a:r>
              <a:rPr lang="en-US" altLang="it-IT" sz="1000" b="1" dirty="0">
                <a:latin typeface="+mn-lt"/>
              </a:rPr>
              <a:t>(J.E. </a:t>
            </a:r>
            <a:r>
              <a:rPr lang="en-US" altLang="it-IT" sz="1000" b="1" dirty="0" err="1">
                <a:latin typeface="+mn-lt"/>
              </a:rPr>
              <a:t>Foker</a:t>
            </a:r>
            <a:r>
              <a:rPr lang="en-US" altLang="it-IT" sz="1000" b="1" dirty="0">
                <a:latin typeface="+mn-lt"/>
              </a:rPr>
              <a:t>)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it-IT" sz="1600" b="1" dirty="0">
                <a:latin typeface="+mn-lt"/>
              </a:rPr>
              <a:t>2. “No distal fistula - measured gap of at least 6 vertebrae” </a:t>
            </a:r>
            <a:r>
              <a:rPr lang="it-IT" altLang="it-IT" sz="1000" b="1" dirty="0">
                <a:latin typeface="+mn-lt"/>
              </a:rPr>
              <a:t>(L. </a:t>
            </a:r>
            <a:r>
              <a:rPr lang="it-IT" altLang="it-IT" sz="1000" b="1" dirty="0" err="1">
                <a:latin typeface="+mn-lt"/>
              </a:rPr>
              <a:t>Spitz</a:t>
            </a:r>
            <a:r>
              <a:rPr lang="it-IT" altLang="it-IT" sz="1000" b="1" dirty="0">
                <a:latin typeface="+mn-lt"/>
              </a:rPr>
              <a:t>)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it-IT" sz="1600" b="1" dirty="0">
                <a:latin typeface="+mn-lt"/>
              </a:rPr>
              <a:t>3. “Atresia without distal fistula” </a:t>
            </a:r>
            <a:r>
              <a:rPr lang="en-US" altLang="it-IT" sz="1000" b="1" dirty="0">
                <a:latin typeface="+mn-lt"/>
              </a:rPr>
              <a:t>(N.M.A. </a:t>
            </a:r>
            <a:r>
              <a:rPr lang="en-US" altLang="it-IT" sz="1000" b="1" dirty="0" err="1">
                <a:latin typeface="+mn-lt"/>
              </a:rPr>
              <a:t>Bax</a:t>
            </a:r>
            <a:r>
              <a:rPr lang="en-US" altLang="it-IT" sz="1000" b="1" dirty="0">
                <a:latin typeface="+mn-lt"/>
              </a:rPr>
              <a:t>)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it-IT" sz="1600" b="1" dirty="0">
                <a:latin typeface="+mn-lt"/>
              </a:rPr>
              <a:t>4. “Gap more than 3 vertebrae”</a:t>
            </a:r>
            <a:r>
              <a:rPr lang="en-US" altLang="it-IT" sz="1000" b="1" dirty="0">
                <a:latin typeface="+mn-lt"/>
              </a:rPr>
              <a:t> (A.F. Hamza)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22958" y="3325091"/>
            <a:ext cx="783474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u="sng" dirty="0"/>
              <a:t>WHAT TO DO?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pPr>
              <a:lnSpc>
                <a:spcPct val="250000"/>
              </a:lnSpc>
            </a:pPr>
            <a:r>
              <a:rPr lang="it-IT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Esophageal</a:t>
            </a: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replacement</a:t>
            </a:r>
            <a:endPara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0" name="Gruppo 29"/>
          <p:cNvGrpSpPr/>
          <p:nvPr/>
        </p:nvGrpSpPr>
        <p:grpSpPr>
          <a:xfrm>
            <a:off x="2862005" y="4817460"/>
            <a:ext cx="2982718" cy="1060024"/>
            <a:chOff x="3008824" y="4900691"/>
            <a:chExt cx="2982718" cy="1060024"/>
          </a:xfrm>
        </p:grpSpPr>
        <p:cxnSp>
          <p:nvCxnSpPr>
            <p:cNvPr id="16" name="Connettore 2 15"/>
            <p:cNvCxnSpPr/>
            <p:nvPr/>
          </p:nvCxnSpPr>
          <p:spPr>
            <a:xfrm>
              <a:off x="3008824" y="4900691"/>
              <a:ext cx="969819" cy="64077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CasellaDiTesto 25"/>
            <p:cNvSpPr txBox="1"/>
            <p:nvPr/>
          </p:nvSpPr>
          <p:spPr>
            <a:xfrm>
              <a:off x="4183524" y="5437495"/>
              <a:ext cx="1808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/>
                <a:t>JEJUNAL TRANSPOSITION</a:t>
              </a:r>
            </a:p>
          </p:txBody>
        </p:sp>
      </p:grpSp>
      <p:grpSp>
        <p:nvGrpSpPr>
          <p:cNvPr id="29" name="Gruppo 28"/>
          <p:cNvGrpSpPr/>
          <p:nvPr/>
        </p:nvGrpSpPr>
        <p:grpSpPr>
          <a:xfrm>
            <a:off x="2886940" y="4663572"/>
            <a:ext cx="3009352" cy="307777"/>
            <a:chOff x="2982190" y="4663572"/>
            <a:chExt cx="3009352" cy="307777"/>
          </a:xfrm>
        </p:grpSpPr>
        <p:cxnSp>
          <p:nvCxnSpPr>
            <p:cNvPr id="15" name="Connettore 2 14"/>
            <p:cNvCxnSpPr/>
            <p:nvPr/>
          </p:nvCxnSpPr>
          <p:spPr>
            <a:xfrm>
              <a:off x="2982190" y="4810991"/>
              <a:ext cx="105641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CasellaDiTesto 24"/>
            <p:cNvSpPr txBox="1"/>
            <p:nvPr/>
          </p:nvSpPr>
          <p:spPr>
            <a:xfrm>
              <a:off x="4183524" y="4663572"/>
              <a:ext cx="180801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/>
                <a:t>GASTRIC «PULL-UP»</a:t>
              </a:r>
            </a:p>
          </p:txBody>
        </p:sp>
      </p:grpSp>
      <p:grpSp>
        <p:nvGrpSpPr>
          <p:cNvPr id="28" name="Gruppo 27"/>
          <p:cNvGrpSpPr/>
          <p:nvPr/>
        </p:nvGrpSpPr>
        <p:grpSpPr>
          <a:xfrm>
            <a:off x="2883186" y="3799937"/>
            <a:ext cx="3124490" cy="1011054"/>
            <a:chOff x="2883186" y="3809790"/>
            <a:chExt cx="3124490" cy="1011054"/>
          </a:xfrm>
        </p:grpSpPr>
        <p:cxnSp>
          <p:nvCxnSpPr>
            <p:cNvPr id="7" name="Connettore 2 6"/>
            <p:cNvCxnSpPr/>
            <p:nvPr/>
          </p:nvCxnSpPr>
          <p:spPr>
            <a:xfrm flipV="1">
              <a:off x="2883186" y="4202255"/>
              <a:ext cx="1252394" cy="618589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CasellaDiTesto 21"/>
            <p:cNvSpPr txBox="1"/>
            <p:nvPr/>
          </p:nvSpPr>
          <p:spPr>
            <a:xfrm>
              <a:off x="4199658" y="3809790"/>
              <a:ext cx="1808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/>
                <a:t>COLONIC INTERPOSITION</a:t>
              </a:r>
            </a:p>
          </p:txBody>
        </p:sp>
      </p:grpSp>
      <p:pic>
        <p:nvPicPr>
          <p:cNvPr id="32" name="Picture 7" descr="Esofago col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8" y="2113844"/>
            <a:ext cx="3455983" cy="3976238"/>
          </a:xfrm>
          <a:prstGeom prst="rect">
            <a:avLst/>
          </a:prstGeom>
          <a:noFill/>
          <a:ln w="12700">
            <a:solidFill>
              <a:srgbClr val="EB570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8" descr="C:\Users\user\Desktop\Immagine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8" t="15245" r="5238"/>
          <a:stretch/>
        </p:blipFill>
        <p:spPr bwMode="auto">
          <a:xfrm>
            <a:off x="5585137" y="4769838"/>
            <a:ext cx="3518044" cy="2088162"/>
          </a:xfrm>
          <a:prstGeom prst="rect">
            <a:avLst/>
          </a:prstGeom>
          <a:noFill/>
          <a:ln w="12700">
            <a:solidFill>
              <a:srgbClr val="EB570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tangolo 5"/>
          <p:cNvSpPr/>
          <p:nvPr/>
        </p:nvSpPr>
        <p:spPr>
          <a:xfrm>
            <a:off x="233038" y="3912885"/>
            <a:ext cx="2433615" cy="40011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it-IT" sz="2000" b="1" dirty="0" err="1"/>
              <a:t>Delayed</a:t>
            </a:r>
            <a:r>
              <a:rPr lang="it-IT" sz="2000" b="1" dirty="0"/>
              <a:t> </a:t>
            </a:r>
            <a:r>
              <a:rPr lang="it-IT" sz="2000" b="1" dirty="0" err="1"/>
              <a:t>anastomosis</a:t>
            </a:r>
            <a:endParaRPr lang="it-IT" sz="2000" b="1" dirty="0"/>
          </a:p>
        </p:txBody>
      </p:sp>
    </p:spTree>
    <p:extLst>
      <p:ext uri="{BB962C8B-B14F-4D97-AF65-F5344CB8AC3E}">
        <p14:creationId xmlns:p14="http://schemas.microsoft.com/office/powerpoint/2010/main" val="1925273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331913" y="1196975"/>
            <a:ext cx="7526337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970088" lvl="4" indent="-141288" algn="just">
              <a:lnSpc>
                <a:spcPct val="13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it-IT" dirty="0">
                <a:solidFill>
                  <a:schemeClr val="bg1"/>
                </a:solidFill>
                <a:latin typeface="+mj-lt"/>
              </a:rPr>
              <a:t> </a:t>
            </a:r>
            <a:r>
              <a:rPr lang="it-IT" sz="2000" dirty="0">
                <a:latin typeface="+mj-lt"/>
              </a:rPr>
              <a:t>Il </a:t>
            </a:r>
            <a:r>
              <a:rPr lang="it-IT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50-70%</a:t>
            </a:r>
            <a:r>
              <a:rPr lang="it-IT" sz="2000" dirty="0">
                <a:latin typeface="+mj-lt"/>
              </a:rPr>
              <a:t> dei pazienti operati per atresia dell’esofago </a:t>
            </a: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accusa</a:t>
            </a:r>
            <a:r>
              <a:rPr lang="it-IT" sz="2000" dirty="0">
                <a:latin typeface="+mj-lt"/>
              </a:rPr>
              <a:t> sintomi di </a:t>
            </a:r>
            <a:r>
              <a:rPr lang="it-IT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R.G.E.</a:t>
            </a:r>
            <a:r>
              <a:rPr lang="it-IT" sz="2000" dirty="0">
                <a:latin typeface="+mj-lt"/>
              </a:rPr>
              <a:t> ed il </a:t>
            </a: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30-32%</a:t>
            </a:r>
            <a:r>
              <a:rPr lang="it-IT" sz="2000" dirty="0">
                <a:latin typeface="+mj-lt"/>
              </a:rPr>
              <a:t> </a:t>
            </a:r>
            <a:r>
              <a:rPr lang="it-IT" sz="1400" dirty="0">
                <a:latin typeface="+mj-lt"/>
              </a:rPr>
              <a:t>(</a:t>
            </a:r>
            <a:r>
              <a:rPr lang="it-IT" sz="1400" dirty="0" err="1">
                <a:latin typeface="+mj-lt"/>
              </a:rPr>
              <a:t>Ashcraft</a:t>
            </a:r>
            <a:r>
              <a:rPr lang="it-IT" sz="1400" dirty="0">
                <a:latin typeface="+mj-lt"/>
              </a:rPr>
              <a:t>, 1998)</a:t>
            </a:r>
            <a:r>
              <a:rPr lang="it-IT" sz="2000" dirty="0">
                <a:latin typeface="+mj-lt"/>
              </a:rPr>
              <a:t> </a:t>
            </a: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richiede</a:t>
            </a:r>
            <a:r>
              <a:rPr lang="it-IT" sz="2000" dirty="0">
                <a:latin typeface="+mj-lt"/>
              </a:rPr>
              <a:t> una </a:t>
            </a: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terapia chirurgica</a:t>
            </a:r>
          </a:p>
          <a:p>
            <a:pPr marL="1970088" lvl="4" indent="-141288" algn="just">
              <a:lnSpc>
                <a:spcPct val="130000"/>
              </a:lnSpc>
              <a:spcBef>
                <a:spcPct val="100000"/>
              </a:spcBef>
              <a:buFontTx/>
              <a:buChar char="•"/>
              <a:defRPr/>
            </a:pPr>
            <a:r>
              <a:rPr lang="it-IT" dirty="0">
                <a:latin typeface="+mj-lt"/>
              </a:rPr>
              <a:t> </a:t>
            </a:r>
            <a:r>
              <a:rPr lang="it-IT" sz="2000" dirty="0">
                <a:latin typeface="+mj-lt"/>
              </a:rPr>
              <a:t>La massima incidenza di </a:t>
            </a:r>
            <a:r>
              <a:rPr lang="it-IT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R.G.E.</a:t>
            </a:r>
            <a:r>
              <a:rPr lang="it-IT" sz="2000" dirty="0">
                <a:latin typeface="+mj-lt"/>
              </a:rPr>
              <a:t> (</a:t>
            </a: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pressoché</a:t>
            </a: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costante</a:t>
            </a:r>
            <a:r>
              <a:rPr lang="it-IT" sz="2000" dirty="0">
                <a:latin typeface="+mj-lt"/>
              </a:rPr>
              <a:t>) si riscontra negli operati per </a:t>
            </a:r>
            <a:r>
              <a:rPr lang="it-IT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A.E.</a:t>
            </a: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senza fistola</a:t>
            </a:r>
            <a:r>
              <a:rPr lang="it-IT" sz="2000" dirty="0">
                <a:latin typeface="+mj-lt"/>
              </a:rPr>
              <a:t> (</a:t>
            </a: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tipo I</a:t>
            </a:r>
            <a:r>
              <a:rPr lang="it-IT" sz="2000" dirty="0">
                <a:latin typeface="+mj-lt"/>
              </a:rPr>
              <a:t>)</a:t>
            </a:r>
          </a:p>
        </p:txBody>
      </p:sp>
      <p:pic>
        <p:nvPicPr>
          <p:cNvPr id="36868" name="Picture 6" descr="Dig I tartto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8" y="1125538"/>
            <a:ext cx="2152650" cy="4370387"/>
          </a:xfrm>
          <a:prstGeom prst="rect">
            <a:avLst/>
          </a:prstGeom>
          <a:noFill/>
          <a:ln w="158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0" name="Text Box 8"/>
          <p:cNvSpPr txBox="1">
            <a:spLocks noChangeArrowheads="1"/>
          </p:cNvSpPr>
          <p:nvPr/>
        </p:nvSpPr>
        <p:spPr bwMode="auto">
          <a:xfrm>
            <a:off x="22225" y="5643563"/>
            <a:ext cx="36385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1200" dirty="0">
                <a:latin typeface="+mj-lt"/>
              </a:rPr>
              <a:t>Paziente operato alla nascita per atresia esofagea di III tipo </a:t>
            </a:r>
            <a:r>
              <a:rPr lang="it-IT" sz="1000" dirty="0">
                <a:latin typeface="+mj-lt"/>
              </a:rPr>
              <a:t>(la freccia indica la sede della pregressa anastomosi)</a:t>
            </a:r>
          </a:p>
        </p:txBody>
      </p:sp>
      <p:pic>
        <p:nvPicPr>
          <p:cNvPr id="36870" name="Picture 9" descr="A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088" y="4319588"/>
            <a:ext cx="2857500" cy="2422525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4" name="Line 10"/>
          <p:cNvSpPr>
            <a:spLocks noChangeShapeType="1"/>
          </p:cNvSpPr>
          <p:nvPr/>
        </p:nvSpPr>
        <p:spPr bwMode="auto">
          <a:xfrm>
            <a:off x="5580063" y="4652963"/>
            <a:ext cx="720725" cy="21590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defRPr/>
            </a:pPr>
            <a:endParaRPr lang="it-IT">
              <a:latin typeface="+mj-lt"/>
            </a:endParaRPr>
          </a:p>
        </p:txBody>
      </p:sp>
      <p:sp>
        <p:nvSpPr>
          <p:cNvPr id="21513" name="AutoShape 12"/>
          <p:cNvSpPr>
            <a:spLocks noChangeArrowheads="1"/>
          </p:cNvSpPr>
          <p:nvPr/>
        </p:nvSpPr>
        <p:spPr bwMode="auto">
          <a:xfrm rot="1803778">
            <a:off x="4884738" y="3992563"/>
            <a:ext cx="1144587" cy="130175"/>
          </a:xfrm>
          <a:prstGeom prst="rightArrow">
            <a:avLst>
              <a:gd name="adj1" fmla="val 50000"/>
              <a:gd name="adj2" fmla="val 370109"/>
            </a:avLst>
          </a:prstGeom>
          <a:solidFill>
            <a:srgbClr val="FF00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it-IT">
              <a:latin typeface="+mj-lt"/>
            </a:endParaRPr>
          </a:p>
        </p:txBody>
      </p:sp>
      <p:sp>
        <p:nvSpPr>
          <p:cNvPr id="10" name="AutoShape 12"/>
          <p:cNvSpPr>
            <a:spLocks noChangeArrowheads="1"/>
          </p:cNvSpPr>
          <p:nvPr/>
        </p:nvSpPr>
        <p:spPr bwMode="auto">
          <a:xfrm rot="11918422">
            <a:off x="2095500" y="2601913"/>
            <a:ext cx="620713" cy="87312"/>
          </a:xfrm>
          <a:prstGeom prst="rightArrow">
            <a:avLst>
              <a:gd name="adj1" fmla="val 50000"/>
              <a:gd name="adj2" fmla="val 370109"/>
            </a:avLst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it-IT">
              <a:latin typeface="+mj-lt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741488" y="227528"/>
            <a:ext cx="5621337" cy="369332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it-IT" b="1" dirty="0"/>
              <a:t>The </a:t>
            </a:r>
            <a:r>
              <a:rPr lang="it-IT" b="1" dirty="0" err="1"/>
              <a:t>problem</a:t>
            </a:r>
            <a:r>
              <a:rPr lang="it-IT" b="1" dirty="0"/>
              <a:t> of </a:t>
            </a:r>
            <a:r>
              <a:rPr lang="it-IT" b="1" dirty="0" err="1"/>
              <a:t>associated</a:t>
            </a:r>
            <a:r>
              <a:rPr lang="it-IT" b="1" dirty="0"/>
              <a:t> </a:t>
            </a:r>
            <a:r>
              <a:rPr lang="it-IT" b="1" dirty="0" err="1"/>
              <a:t>gastroesophageal</a:t>
            </a:r>
            <a:r>
              <a:rPr lang="it-IT" b="1" dirty="0"/>
              <a:t> </a:t>
            </a:r>
            <a:r>
              <a:rPr lang="it-IT" b="1" dirty="0" err="1"/>
              <a:t>reflux</a:t>
            </a:r>
            <a:r>
              <a:rPr lang="it-IT" b="1" dirty="0"/>
              <a:t> (GER)</a:t>
            </a:r>
          </a:p>
        </p:txBody>
      </p:sp>
      <p:sp>
        <p:nvSpPr>
          <p:cNvPr id="2" name="Ovale 1"/>
          <p:cNvSpPr/>
          <p:nvPr/>
        </p:nvSpPr>
        <p:spPr>
          <a:xfrm>
            <a:off x="6086475" y="4319588"/>
            <a:ext cx="1181099" cy="11001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463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3"/>
          <p:cNvSpPr txBox="1">
            <a:spLocks noChangeArrowheads="1"/>
          </p:cNvSpPr>
          <p:nvPr/>
        </p:nvSpPr>
        <p:spPr bwMode="auto">
          <a:xfrm>
            <a:off x="1493838" y="1484313"/>
            <a:ext cx="6138862" cy="529375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it-IT" altLang="it-IT" sz="2000" b="1" dirty="0">
                <a:solidFill>
                  <a:srgbClr val="FFFF00"/>
                </a:solidFill>
              </a:rPr>
              <a:t>Dissezione esofagea – danno iatrogeno su innervazione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it-IT" altLang="it-IT" sz="2000" b="1" dirty="0">
                <a:solidFill>
                  <a:srgbClr val="FFFF00"/>
                </a:solidFill>
              </a:rPr>
              <a:t>Anastomosi  sotto  tensione 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it-IT" altLang="it-IT" sz="2000" b="1" dirty="0">
                <a:solidFill>
                  <a:srgbClr val="FFFF00"/>
                </a:solidFill>
              </a:rPr>
              <a:t>Gastrostomia 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it-IT" altLang="it-IT" sz="2000" b="1" dirty="0">
                <a:solidFill>
                  <a:srgbClr val="FFFF00"/>
                </a:solidFill>
              </a:rPr>
              <a:t>Anomalie strutturali dell’esofago  e dello stomaco</a:t>
            </a:r>
            <a:r>
              <a:rPr lang="it-IT" altLang="it-IT" sz="1800" b="1" dirty="0">
                <a:solidFill>
                  <a:srgbClr val="FFFF00"/>
                </a:solidFill>
              </a:rPr>
              <a:t> 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it-IT" altLang="it-IT" sz="1800" dirty="0"/>
              <a:t>	</a:t>
            </a:r>
            <a:r>
              <a:rPr lang="it-IT" altLang="it-IT" sz="1800" dirty="0">
                <a:solidFill>
                  <a:schemeClr val="bg1"/>
                </a:solidFill>
              </a:rPr>
              <a:t>- disorganizzazione strati muscolari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it-IT" altLang="it-IT" sz="1800" dirty="0">
                <a:solidFill>
                  <a:schemeClr val="bg1"/>
                </a:solidFill>
              </a:rPr>
              <a:t>	- anomalie proteiche 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it-IT" altLang="it-IT" sz="1800" dirty="0">
                <a:solidFill>
                  <a:schemeClr val="bg1"/>
                </a:solidFill>
              </a:rPr>
              <a:t>	- scarsità fibre e cellule gangliari intramurali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it-IT" altLang="it-IT" sz="1800" dirty="0">
                <a:solidFill>
                  <a:schemeClr val="bg1"/>
                </a:solidFill>
              </a:rPr>
              <a:t>	- assenza di ghiandole sottomucose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000" b="1" dirty="0">
                <a:solidFill>
                  <a:srgbClr val="FFFF00"/>
                </a:solidFill>
              </a:rPr>
              <a:t>Severa </a:t>
            </a:r>
            <a:r>
              <a:rPr lang="it-IT" altLang="it-IT" sz="2400" b="1" u="sng" dirty="0" err="1">
                <a:solidFill>
                  <a:srgbClr val="FFFF00"/>
                </a:solidFill>
              </a:rPr>
              <a:t>dismotilità</a:t>
            </a:r>
            <a:r>
              <a:rPr lang="it-IT" altLang="it-IT" sz="2400" b="1" u="sng" dirty="0">
                <a:solidFill>
                  <a:srgbClr val="FFFF00"/>
                </a:solidFill>
              </a:rPr>
              <a:t> esofagea</a:t>
            </a:r>
            <a:r>
              <a:rPr lang="it-IT" altLang="it-IT" sz="2000" b="1" dirty="0">
                <a:solidFill>
                  <a:srgbClr val="FFFF00"/>
                </a:solidFill>
              </a:rPr>
              <a:t> di origine congenita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800" dirty="0"/>
              <a:t>	</a:t>
            </a:r>
            <a:r>
              <a:rPr lang="it-IT" altLang="it-IT" sz="1800" dirty="0">
                <a:solidFill>
                  <a:schemeClr val="bg1"/>
                </a:solidFill>
              </a:rPr>
              <a:t>- mancanza di clearance esofagea acida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800" dirty="0">
                <a:solidFill>
                  <a:schemeClr val="bg1"/>
                </a:solidFill>
              </a:rPr>
              <a:t>	- </a:t>
            </a:r>
            <a:r>
              <a:rPr lang="it-IT" altLang="it-IT" sz="1800" dirty="0" err="1">
                <a:solidFill>
                  <a:schemeClr val="bg1"/>
                </a:solidFill>
              </a:rPr>
              <a:t>ipoperistalsi</a:t>
            </a:r>
            <a:r>
              <a:rPr lang="it-IT" altLang="it-IT" sz="1800" dirty="0">
                <a:solidFill>
                  <a:schemeClr val="bg1"/>
                </a:solidFill>
              </a:rPr>
              <a:t> esofagea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000" b="1" dirty="0">
                <a:solidFill>
                  <a:srgbClr val="FFFF00"/>
                </a:solidFill>
              </a:rPr>
              <a:t>Ritardato svuotamento gastrico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160713" y="142875"/>
            <a:ext cx="2822575" cy="523875"/>
          </a:xfrm>
          <a:prstGeom prst="rect">
            <a:avLst/>
          </a:prstGeom>
          <a:solidFill>
            <a:srgbClr val="000099"/>
          </a:solidFill>
          <a:ln w="12700">
            <a:solidFill>
              <a:srgbClr val="FFFF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RGE in </a:t>
            </a:r>
            <a:r>
              <a:rPr lang="it-IT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pz</a:t>
            </a:r>
            <a:r>
              <a:rPr lang="it-IT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AE</a:t>
            </a:r>
          </a:p>
        </p:txBody>
      </p:sp>
      <p:sp>
        <p:nvSpPr>
          <p:cNvPr id="8" name="Rettangolo 7"/>
          <p:cNvSpPr/>
          <p:nvPr/>
        </p:nvSpPr>
        <p:spPr>
          <a:xfrm>
            <a:off x="3529013" y="785813"/>
            <a:ext cx="2071687" cy="584200"/>
          </a:xfrm>
          <a:prstGeom prst="rect">
            <a:avLst/>
          </a:prstGeom>
          <a:solidFill>
            <a:srgbClr val="A50707"/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32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Patogenesi</a:t>
            </a:r>
          </a:p>
        </p:txBody>
      </p:sp>
    </p:spTree>
    <p:extLst>
      <p:ext uri="{BB962C8B-B14F-4D97-AF65-F5344CB8AC3E}">
        <p14:creationId xmlns:p14="http://schemas.microsoft.com/office/powerpoint/2010/main" val="359798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62445" y="1353597"/>
            <a:ext cx="7460673" cy="1754326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dirty="0"/>
              <a:t>EA + TEF survivors totally lack the tendency to a favorable outcome of GER          less prone to respond to postural or dietary treatment.</a:t>
            </a:r>
          </a:p>
          <a:p>
            <a:pPr algn="just">
              <a:defRPr/>
            </a:pPr>
            <a:r>
              <a:rPr lang="en-US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Prokinetic</a:t>
            </a:r>
            <a:r>
              <a:rPr lang="en-US" dirty="0"/>
              <a:t>: not very useful because of the abnormal extrinsic/intrinsic esophageal innervations.</a:t>
            </a:r>
          </a:p>
          <a:p>
            <a:pPr algn="just">
              <a:defRPr/>
            </a:pPr>
            <a:r>
              <a:rPr lang="en-US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Antiacid</a:t>
            </a:r>
            <a:r>
              <a:rPr lang="en-US" dirty="0"/>
              <a:t>: may alleviate symptoms and help to outgrow the reflux but it does not address </a:t>
            </a:r>
            <a:r>
              <a:rPr lang="en-US" b="1" u="sng" dirty="0"/>
              <a:t>non-acidic reflux </a:t>
            </a:r>
            <a:r>
              <a:rPr lang="en-US" dirty="0"/>
              <a:t>that is more frequent </a:t>
            </a:r>
            <a:r>
              <a:rPr lang="it-IT" dirty="0"/>
              <a:t>in </a:t>
            </a:r>
            <a:r>
              <a:rPr lang="en-US" dirty="0"/>
              <a:t>this</a:t>
            </a:r>
            <a:r>
              <a:rPr lang="it-IT" dirty="0"/>
              <a:t> </a:t>
            </a:r>
            <a:r>
              <a:rPr lang="en-US" dirty="0"/>
              <a:t>condition</a:t>
            </a:r>
            <a:r>
              <a:rPr lang="it-IT" dirty="0"/>
              <a:t>.</a:t>
            </a:r>
          </a:p>
        </p:txBody>
      </p:sp>
      <p:sp>
        <p:nvSpPr>
          <p:cNvPr id="3" name="Rettangolo 2"/>
          <p:cNvSpPr/>
          <p:nvPr/>
        </p:nvSpPr>
        <p:spPr>
          <a:xfrm>
            <a:off x="1589809" y="383393"/>
            <a:ext cx="60578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The </a:t>
            </a:r>
            <a:r>
              <a:rPr lang="it-IT" b="1" dirty="0" err="1"/>
              <a:t>problem</a:t>
            </a:r>
            <a:r>
              <a:rPr lang="it-IT" b="1" dirty="0"/>
              <a:t> of </a:t>
            </a:r>
            <a:r>
              <a:rPr lang="it-IT" b="1" dirty="0" err="1"/>
              <a:t>associated</a:t>
            </a:r>
            <a:r>
              <a:rPr lang="it-IT" b="1" dirty="0"/>
              <a:t> </a:t>
            </a:r>
            <a:r>
              <a:rPr lang="it-IT" b="1" dirty="0" err="1"/>
              <a:t>gastroesophageal</a:t>
            </a:r>
            <a:r>
              <a:rPr lang="it-IT" b="1" dirty="0"/>
              <a:t> </a:t>
            </a:r>
            <a:r>
              <a:rPr lang="it-IT" b="1" dirty="0" err="1"/>
              <a:t>reflux</a:t>
            </a:r>
            <a:r>
              <a:rPr lang="it-IT" b="1" dirty="0"/>
              <a:t> (GER)</a:t>
            </a:r>
          </a:p>
        </p:txBody>
      </p:sp>
      <p:sp>
        <p:nvSpPr>
          <p:cNvPr id="4" name="Rettangolo 3"/>
          <p:cNvSpPr/>
          <p:nvPr/>
        </p:nvSpPr>
        <p:spPr>
          <a:xfrm>
            <a:off x="1891142" y="4280018"/>
            <a:ext cx="5361708" cy="40011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Anti-reflux surgery is often necessary</a:t>
            </a: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EA + TEF</a:t>
            </a:r>
          </a:p>
        </p:txBody>
      </p:sp>
      <p:sp>
        <p:nvSpPr>
          <p:cNvPr id="5" name="Freccia a destra rientrata 11"/>
          <p:cNvSpPr>
            <a:spLocks noChangeArrowheads="1"/>
          </p:cNvSpPr>
          <p:nvPr/>
        </p:nvSpPr>
        <p:spPr bwMode="auto">
          <a:xfrm rot="5400000">
            <a:off x="4337844" y="3515363"/>
            <a:ext cx="457200" cy="214312"/>
          </a:xfrm>
          <a:prstGeom prst="notchedRightArrow">
            <a:avLst>
              <a:gd name="adj1" fmla="val 50000"/>
              <a:gd name="adj2" fmla="val 50005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chemeClr val="accent1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5857450" y="5945994"/>
            <a:ext cx="295882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1200" b="1" dirty="0"/>
              <a:t>J. A. Tovar,  A. C. Fragoso, </a:t>
            </a:r>
            <a:r>
              <a:rPr lang="it-IT" sz="1200" b="1" dirty="0" err="1"/>
              <a:t>Scand</a:t>
            </a:r>
            <a:r>
              <a:rPr lang="it-IT" sz="1200" b="1" dirty="0"/>
              <a:t> J </a:t>
            </a:r>
            <a:r>
              <a:rPr lang="it-IT" sz="1200" b="1" dirty="0" err="1"/>
              <a:t>Surg</a:t>
            </a:r>
            <a:r>
              <a:rPr lang="it-IT" sz="1200" b="1" dirty="0"/>
              <a:t> 2011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231755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279146" y="210162"/>
            <a:ext cx="3397212" cy="461665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it-IT" sz="2400" b="1" dirty="0" err="1"/>
              <a:t>Fundoplicatio</a:t>
            </a:r>
            <a:r>
              <a:rPr lang="it-IT" sz="2400" b="1" dirty="0"/>
              <a:t> sec. </a:t>
            </a:r>
            <a:r>
              <a:rPr lang="it-IT" sz="2400" b="1" dirty="0" err="1"/>
              <a:t>Nissen</a:t>
            </a:r>
            <a:endParaRPr lang="it-IT" sz="2400" b="1" dirty="0"/>
          </a:p>
        </p:txBody>
      </p:sp>
      <p:sp>
        <p:nvSpPr>
          <p:cNvPr id="3" name="Rettangolo 2"/>
          <p:cNvSpPr/>
          <p:nvPr/>
        </p:nvSpPr>
        <p:spPr>
          <a:xfrm>
            <a:off x="3809066" y="1217435"/>
            <a:ext cx="4509310" cy="1615827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dirty="0"/>
              <a:t>Consiste nell’avvolgere a 360° (a “manicotto”) la parte superiore del fondo gastrico intorno all’esofago addominale e alla giunzione esofago- gastrica.</a:t>
            </a:r>
          </a:p>
          <a:p>
            <a:pPr algn="ctr">
              <a:spcBef>
                <a:spcPct val="50000"/>
              </a:spcBef>
              <a:defRPr/>
            </a:pP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SHORT</a:t>
            </a:r>
            <a:r>
              <a:rPr lang="it-IT" dirty="0"/>
              <a:t> and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FLOPPY</a:t>
            </a:r>
          </a:p>
        </p:txBody>
      </p:sp>
      <p:pic>
        <p:nvPicPr>
          <p:cNvPr id="4" name="Picture 2" descr="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21" y="3910909"/>
            <a:ext cx="2790680" cy="2773758"/>
          </a:xfrm>
          <a:prstGeom prst="rect">
            <a:avLst/>
          </a:prstGeom>
          <a:noFill/>
          <a:ln w="19050">
            <a:solidFill>
              <a:srgbClr val="FFFF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igu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85" y="942586"/>
            <a:ext cx="2830513" cy="22860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5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619" y="3910909"/>
            <a:ext cx="2780421" cy="274595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reparto\Desktop\Fusillo\istantanea_009.b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195" y="3915006"/>
            <a:ext cx="3427320" cy="274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781405" y="3543299"/>
            <a:ext cx="1463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Laparotomica</a:t>
            </a:r>
          </a:p>
        </p:txBody>
      </p:sp>
      <p:sp>
        <p:nvSpPr>
          <p:cNvPr id="8" name="Rettangolo 7"/>
          <p:cNvSpPr/>
          <p:nvPr/>
        </p:nvSpPr>
        <p:spPr>
          <a:xfrm>
            <a:off x="3829613" y="3545673"/>
            <a:ext cx="15124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Laparoscopica</a:t>
            </a:r>
          </a:p>
        </p:txBody>
      </p:sp>
      <p:sp>
        <p:nvSpPr>
          <p:cNvPr id="9" name="Rettangolo 8"/>
          <p:cNvSpPr/>
          <p:nvPr/>
        </p:nvSpPr>
        <p:spPr>
          <a:xfrm>
            <a:off x="6863785" y="3524891"/>
            <a:ext cx="15890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u="sng" dirty="0">
                <a:solidFill>
                  <a:srgbClr val="FF0000"/>
                </a:solidFill>
              </a:rPr>
              <a:t>Robot-</a:t>
            </a:r>
            <a:r>
              <a:rPr lang="it-IT" b="1" u="sng" dirty="0" err="1">
                <a:solidFill>
                  <a:srgbClr val="FF0000"/>
                </a:solidFill>
              </a:rPr>
              <a:t>assisted</a:t>
            </a:r>
            <a:endParaRPr lang="it-IT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718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361EBFC8-8210-462A-BDBD-A641FB7FA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2317" y="1543422"/>
            <a:ext cx="7077074" cy="1437903"/>
          </a:xfrm>
          <a:ln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it-IT" sz="2400" b="1" dirty="0"/>
              <a:t>In </a:t>
            </a:r>
            <a:r>
              <a:rPr lang="it-IT" sz="2400" b="1" dirty="0" err="1"/>
              <a:t>patients</a:t>
            </a:r>
            <a:r>
              <a:rPr lang="it-IT" sz="2400" b="1" dirty="0"/>
              <a:t> with EA </a:t>
            </a:r>
            <a:r>
              <a:rPr lang="it-IT" sz="2400" dirty="0" err="1"/>
              <a:t>who</a:t>
            </a:r>
            <a:r>
              <a:rPr lang="it-IT" sz="2400" dirty="0"/>
              <a:t> </a:t>
            </a:r>
            <a:r>
              <a:rPr lang="it-IT" sz="2400" dirty="0" err="1"/>
              <a:t>have</a:t>
            </a:r>
            <a:r>
              <a:rPr lang="it-IT" sz="2400" dirty="0"/>
              <a:t> </a:t>
            </a:r>
            <a:r>
              <a:rPr lang="it-IT" sz="2400" b="1" dirty="0" err="1"/>
              <a:t>poor</a:t>
            </a:r>
            <a:r>
              <a:rPr lang="it-IT" sz="2400" b="1" dirty="0"/>
              <a:t> </a:t>
            </a:r>
            <a:r>
              <a:rPr lang="it-IT" sz="2400" b="1" dirty="0" err="1"/>
              <a:t>motility</a:t>
            </a:r>
            <a:r>
              <a:rPr lang="it-IT" sz="2400" b="1" dirty="0"/>
              <a:t> and </a:t>
            </a:r>
            <a:r>
              <a:rPr lang="it-IT" sz="2400" b="1" dirty="0" err="1"/>
              <a:t>esophageal</a:t>
            </a:r>
            <a:r>
              <a:rPr lang="it-IT" sz="2400" b="1" dirty="0"/>
              <a:t> clearance</a:t>
            </a:r>
            <a:r>
              <a:rPr lang="it-IT" sz="2400" dirty="0"/>
              <a:t>, </a:t>
            </a:r>
            <a:r>
              <a:rPr lang="it-IT" sz="2400" b="1" u="sng" dirty="0" err="1"/>
              <a:t>fundoplicatio</a:t>
            </a:r>
            <a:r>
              <a:rPr lang="it-IT" sz="2400" b="1" u="sng" dirty="0"/>
              <a:t> </a:t>
            </a:r>
            <a:r>
              <a:rPr lang="it-IT" sz="2400" b="1" u="sng" dirty="0" err="1"/>
              <a:t>may</a:t>
            </a:r>
            <a:r>
              <a:rPr lang="it-IT" sz="2400" b="1" u="sng" dirty="0"/>
              <a:t> </a:t>
            </a:r>
            <a:r>
              <a:rPr lang="it-IT" sz="2400" b="1" u="sng" dirty="0" err="1"/>
              <a:t>even</a:t>
            </a:r>
            <a:r>
              <a:rPr lang="it-IT" sz="2400" b="1" u="sng" dirty="0"/>
              <a:t> </a:t>
            </a:r>
            <a:r>
              <a:rPr lang="it-IT" sz="24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worsen</a:t>
            </a:r>
            <a:r>
              <a:rPr lang="it-IT" sz="2400" b="1" u="sng" dirty="0"/>
              <a:t> </a:t>
            </a:r>
            <a:r>
              <a:rPr lang="it-IT" sz="2400" b="1" u="sng" dirty="0" err="1"/>
              <a:t>esophageal</a:t>
            </a:r>
            <a:r>
              <a:rPr lang="it-IT" sz="2400" b="1" u="sng" dirty="0"/>
              <a:t> </a:t>
            </a:r>
            <a:r>
              <a:rPr lang="it-IT" sz="2400" b="1" u="sng" dirty="0" err="1"/>
              <a:t>stasis</a:t>
            </a:r>
            <a:r>
              <a:rPr lang="it-IT" sz="2400" b="1" dirty="0"/>
              <a:t> </a:t>
            </a:r>
            <a:r>
              <a:rPr lang="it-IT" sz="2400" dirty="0"/>
              <a:t>by </a:t>
            </a:r>
            <a:r>
              <a:rPr lang="it-IT" sz="2400" dirty="0" err="1"/>
              <a:t>preventing</a:t>
            </a:r>
            <a:r>
              <a:rPr lang="it-IT" sz="2400" dirty="0"/>
              <a:t> </a:t>
            </a:r>
            <a:r>
              <a:rPr lang="it-IT" sz="2400" dirty="0" err="1"/>
              <a:t>gravity-driven</a:t>
            </a:r>
            <a:r>
              <a:rPr lang="it-IT" sz="2400" dirty="0"/>
              <a:t> </a:t>
            </a:r>
            <a:r>
              <a:rPr lang="it-IT" sz="2400" dirty="0" err="1"/>
              <a:t>esophageal</a:t>
            </a:r>
            <a:r>
              <a:rPr lang="it-IT" sz="2400" dirty="0"/>
              <a:t> clearance </a:t>
            </a:r>
            <a:r>
              <a:rPr lang="it-IT" sz="2400" dirty="0" err="1"/>
              <a:t>which</a:t>
            </a:r>
            <a:r>
              <a:rPr lang="it-IT" sz="2400" dirty="0"/>
              <a:t> </a:t>
            </a:r>
            <a:r>
              <a:rPr lang="it-IT" sz="2400" dirty="0" err="1"/>
              <a:t>may</a:t>
            </a:r>
            <a:r>
              <a:rPr lang="it-IT" sz="2400" dirty="0"/>
              <a:t>, in turn, </a:t>
            </a:r>
            <a:r>
              <a:rPr lang="it-IT" sz="2400" b="1" dirty="0" err="1"/>
              <a:t>worsen</a:t>
            </a:r>
            <a:r>
              <a:rPr lang="it-IT" sz="2400" b="1" dirty="0"/>
              <a:t> </a:t>
            </a:r>
            <a:r>
              <a:rPr lang="it-IT" sz="2400" b="1" dirty="0" err="1"/>
              <a:t>respiratory</a:t>
            </a:r>
            <a:r>
              <a:rPr lang="it-IT" sz="2400" b="1" dirty="0"/>
              <a:t> </a:t>
            </a:r>
            <a:r>
              <a:rPr lang="it-IT" sz="2400" b="1" dirty="0" err="1" smtClean="0"/>
              <a:t>symptoms</a:t>
            </a:r>
            <a:r>
              <a:rPr lang="it-IT" sz="2400" b="1" dirty="0" smtClean="0"/>
              <a:t>,</a:t>
            </a:r>
            <a:r>
              <a:rPr lang="it-IT" sz="2400" dirty="0" smtClean="0"/>
              <a:t> </a:t>
            </a:r>
            <a:r>
              <a:rPr lang="it-IT" sz="2400" dirty="0"/>
              <a:t>so </a:t>
            </a:r>
            <a:r>
              <a:rPr lang="it-IT" sz="2400" b="1" dirty="0"/>
              <a:t>the </a:t>
            </a:r>
            <a:r>
              <a:rPr lang="it-IT" sz="2400" b="1" dirty="0" err="1"/>
              <a:t>decision</a:t>
            </a:r>
            <a:r>
              <a:rPr lang="it-IT" sz="2400" b="1" dirty="0"/>
              <a:t> to </a:t>
            </a:r>
            <a:r>
              <a:rPr lang="it-IT" sz="2400" b="1" dirty="0" err="1"/>
              <a:t>proceed</a:t>
            </a:r>
            <a:r>
              <a:rPr lang="it-IT" sz="2400" b="1" dirty="0"/>
              <a:t> with </a:t>
            </a:r>
            <a:r>
              <a:rPr lang="it-IT" sz="2400" b="1" dirty="0" err="1"/>
              <a:t>fundoplicatio</a:t>
            </a:r>
            <a:r>
              <a:rPr lang="it-IT" sz="2400" b="1" dirty="0"/>
              <a:t> </a:t>
            </a:r>
            <a:r>
              <a:rPr lang="it-IT" sz="2400" b="1" dirty="0" err="1"/>
              <a:t>should</a:t>
            </a:r>
            <a:r>
              <a:rPr lang="it-IT" sz="2400" b="1" dirty="0"/>
              <a:t> be made with </a:t>
            </a:r>
            <a:r>
              <a:rPr lang="it-IT" sz="2400" b="1" dirty="0" err="1"/>
              <a:t>caution</a:t>
            </a:r>
            <a:endParaRPr lang="it-IT" sz="2400" b="1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B372D017-F7FB-4B72-AFAC-462B90492CB8}"/>
              </a:ext>
            </a:extLst>
          </p:cNvPr>
          <p:cNvSpPr txBox="1"/>
          <p:nvPr/>
        </p:nvSpPr>
        <p:spPr>
          <a:xfrm>
            <a:off x="2174702" y="212259"/>
            <a:ext cx="4492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Atresia esofagea (AE/FTE)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668004" y="3804967"/>
            <a:ext cx="7064446" cy="24622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In a </a:t>
            </a:r>
            <a:r>
              <a:rPr lang="it-IT" dirty="0" err="1"/>
              <a:t>recent</a:t>
            </a:r>
            <a:r>
              <a:rPr lang="it-IT" dirty="0"/>
              <a:t> </a:t>
            </a:r>
            <a:r>
              <a:rPr lang="it-IT" dirty="0" err="1"/>
              <a:t>systematic</a:t>
            </a:r>
            <a:r>
              <a:rPr lang="it-IT" dirty="0"/>
              <a:t> </a:t>
            </a:r>
            <a:r>
              <a:rPr lang="it-IT" dirty="0" err="1"/>
              <a:t>rewiew</a:t>
            </a:r>
            <a:r>
              <a:rPr lang="it-IT" dirty="0"/>
              <a:t> on the </a:t>
            </a:r>
            <a:r>
              <a:rPr lang="it-IT" b="1" dirty="0"/>
              <a:t>management of GER in EA </a:t>
            </a:r>
            <a:r>
              <a:rPr lang="it-IT" b="1" dirty="0" err="1"/>
              <a:t>patients</a:t>
            </a:r>
            <a:r>
              <a:rPr lang="it-IT" dirty="0"/>
              <a:t>, </a:t>
            </a:r>
            <a:r>
              <a:rPr lang="it-IT" dirty="0" err="1"/>
              <a:t>reasons</a:t>
            </a:r>
            <a:r>
              <a:rPr lang="it-IT" dirty="0"/>
              <a:t> </a:t>
            </a:r>
            <a:r>
              <a:rPr lang="it-IT" dirty="0" err="1"/>
              <a:t>stated</a:t>
            </a:r>
            <a:r>
              <a:rPr lang="it-IT" dirty="0"/>
              <a:t> for the </a:t>
            </a:r>
            <a:r>
              <a:rPr lang="it-IT" b="1" dirty="0" err="1"/>
              <a:t>need</a:t>
            </a:r>
            <a:r>
              <a:rPr lang="it-IT" b="1" dirty="0"/>
              <a:t> for </a:t>
            </a:r>
            <a:r>
              <a:rPr lang="it-IT" b="1" dirty="0" err="1"/>
              <a:t>antireflux</a:t>
            </a:r>
            <a:r>
              <a:rPr lang="it-IT" b="1" dirty="0"/>
              <a:t> </a:t>
            </a:r>
            <a:r>
              <a:rPr lang="it-IT" b="1" dirty="0" err="1"/>
              <a:t>surgery</a:t>
            </a:r>
            <a:r>
              <a:rPr lang="it-IT" b="1" dirty="0"/>
              <a:t> </a:t>
            </a:r>
            <a:r>
              <a:rPr lang="it-IT" dirty="0" err="1"/>
              <a:t>included</a:t>
            </a:r>
            <a:r>
              <a:rPr lang="it-IT" dirty="0"/>
              <a:t> </a:t>
            </a:r>
            <a:endParaRPr lang="it-IT" dirty="0" smtClean="0"/>
          </a:p>
          <a:p>
            <a:pPr algn="ctr"/>
            <a:endParaRPr lang="it-IT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sz="2000" b="1" u="sng" dirty="0" err="1"/>
              <a:t>failure</a:t>
            </a:r>
            <a:r>
              <a:rPr lang="it-IT" sz="2000" b="1" u="sng" dirty="0"/>
              <a:t> of maximum conservative </a:t>
            </a:r>
            <a:r>
              <a:rPr lang="it-IT" sz="2000" b="1" u="sng" dirty="0" err="1"/>
              <a:t>therapy</a:t>
            </a:r>
            <a:r>
              <a:rPr lang="it-IT" sz="2000" b="1" u="sng" dirty="0"/>
              <a:t> for GER</a:t>
            </a:r>
            <a:r>
              <a:rPr lang="it-IT" sz="2000" u="sng" dirty="0"/>
              <a:t>,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sz="2000" b="1" u="sng" dirty="0" err="1"/>
              <a:t>failure</a:t>
            </a:r>
            <a:r>
              <a:rPr lang="it-IT" sz="2000" b="1" u="sng" dirty="0"/>
              <a:t> to </a:t>
            </a:r>
            <a:r>
              <a:rPr lang="it-IT" sz="2000" b="1" u="sng" dirty="0" err="1"/>
              <a:t>thrive</a:t>
            </a:r>
            <a:r>
              <a:rPr lang="it-IT" sz="2000" u="sng" dirty="0"/>
              <a:t>,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sz="2000" b="1" u="sng" dirty="0"/>
              <a:t>acute life-</a:t>
            </a:r>
            <a:r>
              <a:rPr lang="it-IT" sz="2000" b="1" u="sng" dirty="0" err="1"/>
              <a:t>threatening</a:t>
            </a:r>
            <a:r>
              <a:rPr lang="it-IT" sz="2000" b="1" u="sng" dirty="0"/>
              <a:t> </a:t>
            </a:r>
            <a:r>
              <a:rPr lang="it-IT" sz="2000" b="1" u="sng" dirty="0" err="1"/>
              <a:t>event</a:t>
            </a:r>
            <a:r>
              <a:rPr lang="it-IT" sz="2000" u="sng" dirty="0"/>
              <a:t>,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sz="2000" b="1" u="sng" dirty="0" err="1"/>
              <a:t>esophagitis</a:t>
            </a:r>
            <a:endParaRPr lang="it-IT" sz="2000" u="sng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sz="2000" b="1" u="sng" dirty="0" err="1"/>
              <a:t>recurrent</a:t>
            </a:r>
            <a:r>
              <a:rPr lang="it-IT" sz="2000" b="1" u="sng" dirty="0"/>
              <a:t> </a:t>
            </a:r>
            <a:r>
              <a:rPr lang="it-IT" sz="2000" b="1" u="sng" dirty="0" err="1"/>
              <a:t>anastomotic</a:t>
            </a:r>
            <a:r>
              <a:rPr lang="it-IT" sz="2000" b="1" u="sng" dirty="0"/>
              <a:t> </a:t>
            </a:r>
            <a:r>
              <a:rPr lang="it-IT" sz="2000" b="1" u="sng" dirty="0" err="1"/>
              <a:t>stenosis</a:t>
            </a:r>
            <a:endParaRPr lang="it-IT" sz="2000" b="1" u="sng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324" y="62089"/>
            <a:ext cx="4762499" cy="871361"/>
          </a:xfrm>
          <a:prstGeom prst="rect">
            <a:avLst/>
          </a:prstGeom>
          <a:ln>
            <a:noFill/>
          </a:ln>
        </p:spPr>
      </p:pic>
      <p:sp>
        <p:nvSpPr>
          <p:cNvPr id="6" name="Rettangolo 5"/>
          <p:cNvSpPr/>
          <p:nvPr/>
        </p:nvSpPr>
        <p:spPr>
          <a:xfrm>
            <a:off x="3126746" y="3349063"/>
            <a:ext cx="2954655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it-IT" b="1" dirty="0"/>
              <a:t>Indicazioni alla </a:t>
            </a:r>
            <a:r>
              <a:rPr lang="it-IT" b="1" dirty="0" err="1"/>
              <a:t>Fundoplicatio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88659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209"/>
    </mc:Choice>
    <mc:Fallback xmlns="">
      <p:transition spd="slow" advTm="45209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361EBFC8-8210-462A-BDBD-A641FB7FA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" y="1571997"/>
            <a:ext cx="7991475" cy="2685678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it-IT" sz="2400" b="1" dirty="0"/>
              <a:t>Sopravvivenza nei neonati a termine operati per AE in assenza di altre anomalie &gt; 98% </a:t>
            </a:r>
          </a:p>
          <a:p>
            <a:pPr algn="just">
              <a:lnSpc>
                <a:spcPct val="100000"/>
              </a:lnSpc>
            </a:pPr>
            <a:r>
              <a:rPr lang="it-IT" sz="2400" dirty="0"/>
              <a:t>Prematurità, basso peso alla nascita e altre anomalie sono fattori associati ad alta mortalità</a:t>
            </a:r>
          </a:p>
          <a:p>
            <a:pPr algn="just">
              <a:lnSpc>
                <a:spcPct val="100000"/>
              </a:lnSpc>
            </a:pPr>
            <a:r>
              <a:rPr lang="it-IT" sz="2400" dirty="0"/>
              <a:t>Frequenti complicanze post-operatorie che possono alterare l’</a:t>
            </a:r>
            <a:r>
              <a:rPr lang="it-IT" sz="2400" dirty="0" err="1"/>
              <a:t>outcome</a:t>
            </a:r>
            <a:r>
              <a:rPr lang="it-IT" sz="2400" dirty="0"/>
              <a:t> a lungo termine di questi bambini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B372D017-F7FB-4B72-AFAC-462B90492CB8}"/>
              </a:ext>
            </a:extLst>
          </p:cNvPr>
          <p:cNvSpPr txBox="1"/>
          <p:nvPr/>
        </p:nvSpPr>
        <p:spPr>
          <a:xfrm>
            <a:off x="2174702" y="212259"/>
            <a:ext cx="4492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Atresia esofagea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06CF0B11-F132-4645-B0B9-0B9FDF711429}"/>
              </a:ext>
            </a:extLst>
          </p:cNvPr>
          <p:cNvSpPr txBox="1"/>
          <p:nvPr/>
        </p:nvSpPr>
        <p:spPr>
          <a:xfrm>
            <a:off x="3295649" y="868829"/>
            <a:ext cx="2543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err="1"/>
              <a:t>Outcome</a:t>
            </a:r>
            <a:endParaRPr lang="it-IT" sz="2800" b="1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xmlns="" id="{55F7EBB6-E687-4CAE-9238-6E0205B0F1FA}"/>
              </a:ext>
            </a:extLst>
          </p:cNvPr>
          <p:cNvSpPr/>
          <p:nvPr/>
        </p:nvSpPr>
        <p:spPr>
          <a:xfrm>
            <a:off x="6839738" y="6523219"/>
            <a:ext cx="225663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900" dirty="0" err="1"/>
              <a:t>Friedmacher</a:t>
            </a:r>
            <a:r>
              <a:rPr lang="it-IT" sz="900" dirty="0"/>
              <a:t> F et al. </a:t>
            </a:r>
            <a:r>
              <a:rPr lang="it-IT" sz="900" dirty="0" err="1"/>
              <a:t>Gastrointest</a:t>
            </a:r>
            <a:r>
              <a:rPr lang="it-IT" sz="900" dirty="0"/>
              <a:t> </a:t>
            </a:r>
            <a:r>
              <a:rPr lang="it-IT" sz="900" dirty="0" err="1"/>
              <a:t>Surg</a:t>
            </a:r>
            <a:r>
              <a:rPr lang="it-IT" sz="900" dirty="0"/>
              <a:t> </a:t>
            </a:r>
            <a:r>
              <a:rPr lang="it-IT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3337594" y="5106266"/>
            <a:ext cx="1957139" cy="52322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2800" b="1" dirty="0"/>
              <a:t>FOLLOW UP</a:t>
            </a:r>
          </a:p>
        </p:txBody>
      </p:sp>
      <p:sp>
        <p:nvSpPr>
          <p:cNvPr id="7" name="Freccia in giù 6"/>
          <p:cNvSpPr/>
          <p:nvPr/>
        </p:nvSpPr>
        <p:spPr>
          <a:xfrm>
            <a:off x="4181004" y="4395353"/>
            <a:ext cx="242316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328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209"/>
    </mc:Choice>
    <mc:Fallback xmlns="">
      <p:transition spd="slow" advTm="45209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6"/>
          <a:stretch/>
        </p:blipFill>
        <p:spPr bwMode="auto">
          <a:xfrm>
            <a:off x="283155" y="1542781"/>
            <a:ext cx="8482765" cy="5208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324" y="62089"/>
            <a:ext cx="4762499" cy="871361"/>
          </a:xfrm>
          <a:prstGeom prst="rect">
            <a:avLst/>
          </a:prstGeom>
          <a:ln>
            <a:noFill/>
          </a:ln>
        </p:spPr>
      </p:pic>
      <p:sp>
        <p:nvSpPr>
          <p:cNvPr id="3" name="Ovale 2"/>
          <p:cNvSpPr/>
          <p:nvPr/>
        </p:nvSpPr>
        <p:spPr>
          <a:xfrm>
            <a:off x="4152901" y="2228850"/>
            <a:ext cx="1838324" cy="157162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3276600" y="968680"/>
            <a:ext cx="2571750" cy="461665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/>
              <a:t>A</a:t>
            </a:r>
            <a:r>
              <a:rPr lang="it-IT" sz="2400" b="1" dirty="0" smtClean="0"/>
              <a:t>SINTOMATICI</a:t>
            </a:r>
          </a:p>
        </p:txBody>
      </p:sp>
    </p:spTree>
    <p:extLst>
      <p:ext uri="{BB962C8B-B14F-4D97-AF65-F5344CB8AC3E}">
        <p14:creationId xmlns:p14="http://schemas.microsoft.com/office/powerpoint/2010/main" val="68704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688521" y="54280"/>
            <a:ext cx="6234545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400" dirty="0" smtClean="0"/>
              <a:t>SINTOMATICI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667" y="1572844"/>
            <a:ext cx="7175108" cy="5053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e 2"/>
          <p:cNvSpPr/>
          <p:nvPr/>
        </p:nvSpPr>
        <p:spPr>
          <a:xfrm>
            <a:off x="5072493" y="3257550"/>
            <a:ext cx="1528332" cy="13335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324" y="62089"/>
            <a:ext cx="4762499" cy="871361"/>
          </a:xfrm>
          <a:prstGeom prst="rect">
            <a:avLst/>
          </a:prstGeom>
          <a:ln>
            <a:noFill/>
          </a:ln>
        </p:spPr>
      </p:pic>
      <p:sp>
        <p:nvSpPr>
          <p:cNvPr id="7" name="CasellaDiTesto 6"/>
          <p:cNvSpPr txBox="1"/>
          <p:nvPr/>
        </p:nvSpPr>
        <p:spPr>
          <a:xfrm>
            <a:off x="3276600" y="1006780"/>
            <a:ext cx="2571750" cy="46166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SINTOMATICI</a:t>
            </a:r>
          </a:p>
        </p:txBody>
      </p:sp>
    </p:spTree>
    <p:extLst>
      <p:ext uri="{BB962C8B-B14F-4D97-AF65-F5344CB8AC3E}">
        <p14:creationId xmlns:p14="http://schemas.microsoft.com/office/powerpoint/2010/main" val="2393276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178902" y="370406"/>
            <a:ext cx="2854051" cy="461665"/>
          </a:xfrm>
          <a:prstGeom prst="rect">
            <a:avLst/>
          </a:prstGeom>
          <a:solidFill>
            <a:srgbClr val="FFD757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it-IT" sz="2400" dirty="0" smtClean="0"/>
              <a:t> </a:t>
            </a:r>
            <a:r>
              <a:rPr lang="it-IT" sz="2400" b="1" dirty="0" smtClean="0"/>
              <a:t>Complicanze </a:t>
            </a:r>
            <a:r>
              <a:rPr lang="it-IT" sz="2400" b="1" dirty="0"/>
              <a:t>precoci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2AB70DE7-15C6-452B-8FE3-8C8C0E722AD4}"/>
              </a:ext>
            </a:extLst>
          </p:cNvPr>
          <p:cNvSpPr txBox="1"/>
          <p:nvPr/>
        </p:nvSpPr>
        <p:spPr>
          <a:xfrm>
            <a:off x="257087" y="1427480"/>
            <a:ext cx="2651201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err="1"/>
              <a:t>Leakage</a:t>
            </a:r>
            <a:r>
              <a:rPr lang="it-IT" sz="1600" b="1" dirty="0"/>
              <a:t> anastomosi (5-20%)</a:t>
            </a:r>
            <a:endParaRPr lang="it-IT" sz="1400" dirty="0"/>
          </a:p>
          <a:p>
            <a:pPr algn="ctr"/>
            <a:r>
              <a:rPr lang="it-IT" sz="1400" dirty="0"/>
              <a:t>Trattamento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Conservativo (guarigione spontanea)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3-5% Revisione anastomosi (deiscenze maggiori)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ABFF0F57-4EBD-4A84-AD16-4A197FB005F9}"/>
              </a:ext>
            </a:extLst>
          </p:cNvPr>
          <p:cNvSpPr txBox="1"/>
          <p:nvPr/>
        </p:nvSpPr>
        <p:spPr>
          <a:xfrm>
            <a:off x="3178901" y="1427480"/>
            <a:ext cx="3002824" cy="1754326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/>
              <a:t>Stenosi Anastomosi </a:t>
            </a:r>
            <a:endParaRPr lang="it-IT" sz="2000" b="1" dirty="0" smtClean="0"/>
          </a:p>
          <a:p>
            <a:pPr algn="ctr"/>
            <a:r>
              <a:rPr lang="it-IT" b="1" dirty="0" smtClean="0"/>
              <a:t>(</a:t>
            </a:r>
            <a:r>
              <a:rPr lang="it-IT" b="1" dirty="0"/>
              <a:t>32-59%)</a:t>
            </a:r>
          </a:p>
          <a:p>
            <a:pPr algn="ctr"/>
            <a:r>
              <a:rPr lang="it-IT" sz="1400" dirty="0"/>
              <a:t>Trattamento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Dilatazioni esofagee (dilatatori semirigidi </a:t>
            </a:r>
            <a:r>
              <a:rPr lang="it-IT" sz="1400" dirty="0" err="1" smtClean="0"/>
              <a:t>Savary</a:t>
            </a:r>
            <a:r>
              <a:rPr lang="it-IT" sz="1400" dirty="0" smtClean="0"/>
              <a:t>/ </a:t>
            </a:r>
            <a:r>
              <a:rPr lang="it-IT" sz="1400" dirty="0"/>
              <a:t>dilatatori idrostatici con palloncino)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Resezione ed anastomosi (3-7%)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E9CEE625-A2A4-47F7-A4E8-F20B3ADEBE8F}"/>
              </a:ext>
            </a:extLst>
          </p:cNvPr>
          <p:cNvSpPr txBox="1"/>
          <p:nvPr/>
        </p:nvSpPr>
        <p:spPr>
          <a:xfrm>
            <a:off x="6418977" y="1427480"/>
            <a:ext cx="258380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/>
              <a:t>FTE ricorrente (3-14%)</a:t>
            </a:r>
            <a:endParaRPr lang="it-IT" sz="1400" dirty="0"/>
          </a:p>
          <a:p>
            <a:pPr algn="ctr"/>
            <a:r>
              <a:rPr lang="it-IT" sz="1400" dirty="0"/>
              <a:t>Trattamento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Chirurgico (</a:t>
            </a:r>
            <a:r>
              <a:rPr lang="it-IT" sz="1400" dirty="0" err="1"/>
              <a:t>cervicotomia</a:t>
            </a:r>
            <a:r>
              <a:rPr lang="it-IT" sz="1400" dirty="0"/>
              <a:t>, toracotomia, toracoscopia)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Endoscopico (laser, diatermocoagulazione FTE)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E1C69CF3-32A3-4A4E-9C82-7B66BF612C7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9" b="-1"/>
          <a:stretch/>
        </p:blipFill>
        <p:spPr>
          <a:xfrm>
            <a:off x="664865" y="3187772"/>
            <a:ext cx="1759444" cy="2931952"/>
          </a:xfrm>
          <a:prstGeom prst="rect">
            <a:avLst/>
          </a:prstGeom>
          <a:ln>
            <a:solidFill>
              <a:srgbClr val="FF0000"/>
            </a:solidFill>
          </a:ln>
        </p:spPr>
      </p:pic>
      <p:grpSp>
        <p:nvGrpSpPr>
          <p:cNvPr id="7" name="Gruppo 6">
            <a:extLst>
              <a:ext uri="{FF2B5EF4-FFF2-40B4-BE49-F238E27FC236}">
                <a16:creationId xmlns:a16="http://schemas.microsoft.com/office/drawing/2014/main" xmlns="" id="{BF337E25-C09B-4FEE-AEE4-E9EADB78FEDF}"/>
              </a:ext>
            </a:extLst>
          </p:cNvPr>
          <p:cNvGrpSpPr/>
          <p:nvPr/>
        </p:nvGrpSpPr>
        <p:grpSpPr>
          <a:xfrm>
            <a:off x="2886075" y="3343831"/>
            <a:ext cx="3552964" cy="3009344"/>
            <a:chOff x="2840119" y="3931105"/>
            <a:chExt cx="3032200" cy="2775893"/>
          </a:xfrm>
        </p:grpSpPr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xmlns="" id="{A3AD8E82-6D90-42F5-A678-E28E1DEB22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572" r="66314" b="4879"/>
            <a:stretch/>
          </p:blipFill>
          <p:spPr>
            <a:xfrm>
              <a:off x="2840119" y="3931105"/>
              <a:ext cx="1572160" cy="2775893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xmlns="" id="{32FC1BE1-DB88-4D0A-931A-6792405D98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8730" t="18605" r="9265" b="12311"/>
            <a:stretch/>
          </p:blipFill>
          <p:spPr>
            <a:xfrm>
              <a:off x="4064911" y="4430009"/>
              <a:ext cx="1807408" cy="1477448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89513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tangolo 17">
            <a:extLst>
              <a:ext uri="{FF2B5EF4-FFF2-40B4-BE49-F238E27FC236}">
                <a16:creationId xmlns:a16="http://schemas.microsoft.com/office/drawing/2014/main" xmlns="" id="{3FF38CA9-9ABC-4885-84A5-2E2C02711422}"/>
              </a:ext>
            </a:extLst>
          </p:cNvPr>
          <p:cNvSpPr/>
          <p:nvPr/>
        </p:nvSpPr>
        <p:spPr>
          <a:xfrm>
            <a:off x="143029" y="1988760"/>
            <a:ext cx="2715936" cy="64633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it-IT" dirty="0"/>
              <a:t>Classificazione Anatomica</a:t>
            </a:r>
          </a:p>
          <a:p>
            <a:pPr algn="ctr"/>
            <a:r>
              <a:rPr lang="it-IT" b="1" dirty="0"/>
              <a:t>Roberts - </a:t>
            </a:r>
            <a:r>
              <a:rPr lang="it-IT" b="1" dirty="0" err="1"/>
              <a:t>Gross</a:t>
            </a:r>
            <a:r>
              <a:rPr lang="it-IT" b="1" dirty="0"/>
              <a:t> (1953)</a:t>
            </a: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xmlns="" id="{1AB48C53-E74D-4137-8862-657EC2250C25}"/>
              </a:ext>
            </a:extLst>
          </p:cNvPr>
          <p:cNvSpPr/>
          <p:nvPr/>
        </p:nvSpPr>
        <p:spPr>
          <a:xfrm>
            <a:off x="184593" y="5070335"/>
            <a:ext cx="2833798" cy="64633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it-IT" dirty="0"/>
              <a:t>Classificazione Prognostica</a:t>
            </a:r>
            <a:endParaRPr lang="it-IT" b="1" dirty="0"/>
          </a:p>
          <a:p>
            <a:pPr algn="ctr"/>
            <a:r>
              <a:rPr lang="it-IT" b="1" dirty="0" err="1">
                <a:latin typeface="Calibri" panose="020F0502020204030204" pitchFamily="34" charset="0"/>
                <a:ea typeface="Calibri" panose="020F0502020204030204" pitchFamily="34" charset="0"/>
              </a:rPr>
              <a:t>Spitz</a:t>
            </a: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</a:rPr>
              <a:t> (1994)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2991212"/>
              </p:ext>
            </p:extLst>
          </p:nvPr>
        </p:nvGraphicFramePr>
        <p:xfrm>
          <a:off x="3806992" y="4712853"/>
          <a:ext cx="4202645" cy="1645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098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928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5546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/>
                        <a:t>Gruppo</a:t>
                      </a:r>
                      <a:endParaRPr lang="en-US" sz="1200" b="1" dirty="0"/>
                    </a:p>
                  </a:txBody>
                  <a:tcPr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/>
                        <a:t>Sopravvivenza</a:t>
                      </a:r>
                      <a:r>
                        <a:rPr lang="en-US" sz="1200" b="1" dirty="0"/>
                        <a:t> (%)</a:t>
                      </a:r>
                    </a:p>
                  </a:txBody>
                  <a:tcPr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4289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/>
                        <a:t>I) Peso </a:t>
                      </a:r>
                      <a:r>
                        <a:rPr lang="en-US" sz="1200" b="1" dirty="0" err="1"/>
                        <a:t>alla</a:t>
                      </a:r>
                      <a:r>
                        <a:rPr lang="en-US" sz="1200" b="1" dirty="0"/>
                        <a:t> </a:t>
                      </a:r>
                      <a:r>
                        <a:rPr lang="en-US" sz="1200" b="1" dirty="0" err="1"/>
                        <a:t>nascita</a:t>
                      </a:r>
                      <a:r>
                        <a:rPr lang="en-US" sz="1200" b="1" dirty="0"/>
                        <a:t> &gt; 1500 gr </a:t>
                      </a:r>
                      <a:r>
                        <a:rPr lang="en-US" sz="1200" b="1" dirty="0" err="1"/>
                        <a:t>senza</a:t>
                      </a:r>
                      <a:r>
                        <a:rPr lang="en-US" sz="1200" b="1" dirty="0"/>
                        <a:t> malformazioni </a:t>
                      </a:r>
                      <a:r>
                        <a:rPr lang="en-US" sz="1200" b="1" dirty="0" err="1"/>
                        <a:t>cardiache</a:t>
                      </a:r>
                      <a:r>
                        <a:rPr lang="en-US" sz="1200" b="1" dirty="0"/>
                        <a:t> </a:t>
                      </a:r>
                      <a:r>
                        <a:rPr lang="en-US" sz="1200" b="1" dirty="0" err="1"/>
                        <a:t>maggiori</a:t>
                      </a:r>
                      <a:endParaRPr lang="en-US" sz="1200" b="1" dirty="0"/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97%</a:t>
                      </a:r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4289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/>
                        <a:t>II) Peso </a:t>
                      </a:r>
                      <a:r>
                        <a:rPr lang="en-US" sz="1200" b="1" dirty="0" err="1"/>
                        <a:t>alla</a:t>
                      </a:r>
                      <a:r>
                        <a:rPr lang="en-US" sz="1200" b="1" dirty="0"/>
                        <a:t> </a:t>
                      </a:r>
                      <a:r>
                        <a:rPr lang="en-US" sz="1200" b="1" dirty="0" err="1"/>
                        <a:t>nascita</a:t>
                      </a:r>
                      <a:r>
                        <a:rPr lang="en-US" sz="1200" b="1" dirty="0"/>
                        <a:t> &lt;</a:t>
                      </a:r>
                      <a:r>
                        <a:rPr lang="en-US" sz="1200" b="1" baseline="0" dirty="0"/>
                        <a:t> 1500 gr o malformazioni </a:t>
                      </a:r>
                      <a:r>
                        <a:rPr lang="en-US" sz="1200" b="1" baseline="0" dirty="0" err="1"/>
                        <a:t>cardiache</a:t>
                      </a:r>
                      <a:r>
                        <a:rPr lang="en-US" sz="1200" b="1" baseline="0" dirty="0"/>
                        <a:t> </a:t>
                      </a:r>
                      <a:r>
                        <a:rPr lang="en-US" sz="1200" b="1" baseline="0" dirty="0" err="1"/>
                        <a:t>maggiori</a:t>
                      </a:r>
                      <a:endParaRPr lang="en-US" sz="1200" b="1" dirty="0"/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82%</a:t>
                      </a:r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4289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/>
                        <a:t>III) Peso </a:t>
                      </a:r>
                      <a:r>
                        <a:rPr lang="en-US" sz="1200" b="1" dirty="0" err="1"/>
                        <a:t>alla</a:t>
                      </a:r>
                      <a:r>
                        <a:rPr lang="en-US" sz="1200" b="1" dirty="0"/>
                        <a:t> </a:t>
                      </a:r>
                      <a:r>
                        <a:rPr lang="en-US" sz="1200" b="1" dirty="0" err="1"/>
                        <a:t>nascita</a:t>
                      </a:r>
                      <a:r>
                        <a:rPr lang="en-US" sz="1200" b="1" dirty="0"/>
                        <a:t> &lt;1500 gr con malformazioni </a:t>
                      </a:r>
                      <a:r>
                        <a:rPr lang="en-US" sz="1200" b="1" dirty="0" err="1"/>
                        <a:t>cardiache</a:t>
                      </a:r>
                      <a:r>
                        <a:rPr lang="en-US" sz="1200" b="1" baseline="0" dirty="0"/>
                        <a:t> </a:t>
                      </a:r>
                      <a:r>
                        <a:rPr lang="en-US" sz="1200" b="1" baseline="0" dirty="0" err="1"/>
                        <a:t>maggiori</a:t>
                      </a:r>
                      <a:endParaRPr lang="en-US" sz="1200" b="1" dirty="0"/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50%</a:t>
                      </a:r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9" name="Rettangolo 8"/>
          <p:cNvSpPr/>
          <p:nvPr/>
        </p:nvSpPr>
        <p:spPr>
          <a:xfrm>
            <a:off x="5330536" y="1184563"/>
            <a:ext cx="1153391" cy="211974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5" name="Gruppo 14"/>
          <p:cNvGrpSpPr>
            <a:grpSpLocks/>
          </p:cNvGrpSpPr>
          <p:nvPr/>
        </p:nvGrpSpPr>
        <p:grpSpPr bwMode="auto">
          <a:xfrm>
            <a:off x="3343275" y="178953"/>
            <a:ext cx="5057775" cy="4533900"/>
            <a:chOff x="2228171" y="2022474"/>
            <a:chExt cx="4679950" cy="3967162"/>
          </a:xfrm>
        </p:grpSpPr>
        <p:pic>
          <p:nvPicPr>
            <p:cNvPr id="16" name="Picture 6" descr="A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8171" y="2022474"/>
              <a:ext cx="4679950" cy="396716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9"/>
            <p:cNvSpPr>
              <a:spLocks noChangeArrowheads="1"/>
            </p:cNvSpPr>
            <p:nvPr/>
          </p:nvSpPr>
          <p:spPr bwMode="auto">
            <a:xfrm>
              <a:off x="2528209" y="3709988"/>
              <a:ext cx="646112" cy="4619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it-IT" sz="2400" b="1" u="sng" dirty="0">
                  <a:solidFill>
                    <a:srgbClr val="EA0000"/>
                  </a:solidFill>
                  <a:latin typeface="+mj-lt"/>
                </a:rPr>
                <a:t>8%</a:t>
              </a:r>
            </a:p>
          </p:txBody>
        </p:sp>
        <p:sp>
          <p:nvSpPr>
            <p:cNvPr id="19" name="Rectangle 10"/>
            <p:cNvSpPr>
              <a:spLocks noChangeArrowheads="1"/>
            </p:cNvSpPr>
            <p:nvPr/>
          </p:nvSpPr>
          <p:spPr bwMode="auto">
            <a:xfrm>
              <a:off x="4307796" y="3800475"/>
              <a:ext cx="492125" cy="3698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it-IT">
                  <a:solidFill>
                    <a:srgbClr val="EA0000"/>
                  </a:solidFill>
                  <a:latin typeface="+mj-lt"/>
                </a:rPr>
                <a:t>1%</a:t>
              </a:r>
              <a:endParaRPr lang="it-IT">
                <a:solidFill>
                  <a:srgbClr val="000099"/>
                </a:solidFill>
                <a:latin typeface="+mj-lt"/>
              </a:endParaRPr>
            </a:p>
          </p:txBody>
        </p:sp>
        <p:sp>
          <p:nvSpPr>
            <p:cNvPr id="24" name="Rectangle 11"/>
            <p:cNvSpPr>
              <a:spLocks noChangeArrowheads="1"/>
            </p:cNvSpPr>
            <p:nvPr/>
          </p:nvSpPr>
          <p:spPr bwMode="auto">
            <a:xfrm>
              <a:off x="6055634" y="3709988"/>
              <a:ext cx="800100" cy="46196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it-IT" sz="2400" b="1" u="sng" dirty="0">
                  <a:solidFill>
                    <a:srgbClr val="EA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87%</a:t>
              </a:r>
              <a:endParaRPr lang="it-IT" sz="2400" b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25" name="Rectangle 12"/>
            <p:cNvSpPr>
              <a:spLocks noChangeArrowheads="1"/>
            </p:cNvSpPr>
            <p:nvPr/>
          </p:nvSpPr>
          <p:spPr bwMode="auto">
            <a:xfrm>
              <a:off x="3941084" y="5445125"/>
              <a:ext cx="493712" cy="3698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it-IT">
                  <a:solidFill>
                    <a:srgbClr val="EA0000"/>
                  </a:solidFill>
                  <a:latin typeface="+mj-lt"/>
                </a:rPr>
                <a:t>1%</a:t>
              </a:r>
              <a:endParaRPr lang="it-IT">
                <a:solidFill>
                  <a:srgbClr val="000099"/>
                </a:solidFill>
                <a:latin typeface="+mj-lt"/>
              </a:endParaRPr>
            </a:p>
          </p:txBody>
        </p:sp>
        <p:sp>
          <p:nvSpPr>
            <p:cNvPr id="27" name="Rectangle 13"/>
            <p:cNvSpPr>
              <a:spLocks noChangeArrowheads="1"/>
            </p:cNvSpPr>
            <p:nvPr/>
          </p:nvSpPr>
          <p:spPr bwMode="auto">
            <a:xfrm>
              <a:off x="5904821" y="5445125"/>
              <a:ext cx="493713" cy="3698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it-IT">
                  <a:solidFill>
                    <a:srgbClr val="EA0000"/>
                  </a:solidFill>
                  <a:latin typeface="+mj-lt"/>
                </a:rPr>
                <a:t>4%</a:t>
              </a:r>
              <a:endParaRPr lang="it-IT">
                <a:solidFill>
                  <a:srgbClr val="000099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818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664"/>
    </mc:Choice>
    <mc:Fallback xmlns="">
      <p:transition spd="slow" advTm="30664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="" xmlns:a16="http://schemas.microsoft.com/office/drawing/2014/main" id="{ABFF0F57-4EBD-4A84-AD16-4A197FB005F9}"/>
              </a:ext>
            </a:extLst>
          </p:cNvPr>
          <p:cNvSpPr txBox="1"/>
          <p:nvPr/>
        </p:nvSpPr>
        <p:spPr>
          <a:xfrm>
            <a:off x="3071482" y="292751"/>
            <a:ext cx="3713782" cy="461665"/>
          </a:xfrm>
          <a:prstGeom prst="rect">
            <a:avLst/>
          </a:prstGeom>
          <a:solidFill>
            <a:srgbClr val="FFCC6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/>
              <a:t>Stenosi </a:t>
            </a:r>
            <a:r>
              <a:rPr lang="it-IT" sz="2400" b="1" dirty="0" smtClean="0"/>
              <a:t>Anastomotiche</a:t>
            </a:r>
            <a:endParaRPr lang="it-IT" sz="2400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175781" y="3382239"/>
            <a:ext cx="7806170" cy="2542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it-IT" dirty="0"/>
          </a:p>
          <a:p>
            <a:pPr>
              <a:lnSpc>
                <a:spcPct val="150000"/>
              </a:lnSpc>
            </a:pPr>
            <a:endParaRPr lang="it-IT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it-IT" dirty="0" smtClean="0"/>
          </a:p>
          <a:p>
            <a:pPr>
              <a:lnSpc>
                <a:spcPct val="150000"/>
              </a:lnSpc>
            </a:pPr>
            <a:r>
              <a:rPr lang="it-IT" dirty="0" smtClean="0"/>
              <a:t> </a:t>
            </a:r>
            <a:r>
              <a:rPr lang="it-IT" b="1" dirty="0"/>
              <a:t>	 </a:t>
            </a:r>
            <a:r>
              <a:rPr lang="it-IT" b="1" dirty="0" smtClean="0"/>
              <a:t>           </a:t>
            </a:r>
            <a:endParaRPr lang="it-IT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it-IT" b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it-IT" b="1" dirty="0"/>
          </a:p>
        </p:txBody>
      </p:sp>
      <p:sp>
        <p:nvSpPr>
          <p:cNvPr id="12" name="Rettangolo 11"/>
          <p:cNvSpPr/>
          <p:nvPr/>
        </p:nvSpPr>
        <p:spPr>
          <a:xfrm>
            <a:off x="65810" y="6526187"/>
            <a:ext cx="205826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dirty="0" smtClean="0"/>
              <a:t>Baird R, </a:t>
            </a:r>
            <a:r>
              <a:rPr lang="fr-FR" sz="1100" dirty="0" err="1" smtClean="0"/>
              <a:t>Eur</a:t>
            </a:r>
            <a:r>
              <a:rPr lang="fr-FR" sz="1100" dirty="0" smtClean="0"/>
              <a:t> J </a:t>
            </a:r>
            <a:r>
              <a:rPr lang="fr-FR" sz="1100" dirty="0" err="1" smtClean="0"/>
              <a:t>Pediatr</a:t>
            </a:r>
            <a:r>
              <a:rPr lang="fr-FR" sz="1100" dirty="0" smtClean="0"/>
              <a:t> </a:t>
            </a:r>
            <a:r>
              <a:rPr lang="fr-FR" sz="1100" dirty="0" err="1" smtClean="0"/>
              <a:t>Surg</a:t>
            </a:r>
            <a:r>
              <a:rPr lang="fr-FR" sz="1100" dirty="0" smtClean="0"/>
              <a:t> 2013</a:t>
            </a:r>
            <a:endParaRPr lang="it-IT" sz="1100" dirty="0"/>
          </a:p>
        </p:txBody>
      </p:sp>
      <p:sp>
        <p:nvSpPr>
          <p:cNvPr id="13" name="Rettangolo 12"/>
          <p:cNvSpPr/>
          <p:nvPr/>
        </p:nvSpPr>
        <p:spPr>
          <a:xfrm>
            <a:off x="3508665" y="6520084"/>
            <a:ext cx="220633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100" dirty="0" err="1" smtClean="0"/>
              <a:t>Stenstrom</a:t>
            </a:r>
            <a:r>
              <a:rPr lang="it-IT" sz="1100" dirty="0" smtClean="0"/>
              <a:t> P, </a:t>
            </a:r>
            <a:r>
              <a:rPr lang="it-IT" sz="1100" dirty="0" err="1" smtClean="0"/>
              <a:t>Pediatr</a:t>
            </a:r>
            <a:r>
              <a:rPr lang="it-IT" sz="1100" dirty="0" smtClean="0"/>
              <a:t> </a:t>
            </a:r>
            <a:r>
              <a:rPr lang="it-IT" sz="1100" dirty="0" err="1" smtClean="0"/>
              <a:t>Surg</a:t>
            </a:r>
            <a:r>
              <a:rPr lang="it-IT" sz="1100" dirty="0" smtClean="0"/>
              <a:t> </a:t>
            </a:r>
            <a:r>
              <a:rPr lang="it-IT" sz="1100" dirty="0" err="1" smtClean="0"/>
              <a:t>Int</a:t>
            </a:r>
            <a:r>
              <a:rPr lang="it-IT" sz="1100" dirty="0" smtClean="0"/>
              <a:t> 2017 </a:t>
            </a:r>
            <a:endParaRPr lang="it-IT" sz="1100" dirty="0"/>
          </a:p>
        </p:txBody>
      </p:sp>
      <p:sp>
        <p:nvSpPr>
          <p:cNvPr id="14" name="Rettangolo 13"/>
          <p:cNvSpPr/>
          <p:nvPr/>
        </p:nvSpPr>
        <p:spPr>
          <a:xfrm>
            <a:off x="6686550" y="6493382"/>
            <a:ext cx="210346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1100" dirty="0" smtClean="0"/>
              <a:t>Donoso F, Eur J Pediatr Surg 2016</a:t>
            </a:r>
            <a:endParaRPr lang="it-IT" sz="1100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704850" y="1333500"/>
            <a:ext cx="7886711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dirty="0" smtClean="0"/>
              <a:t>Patogenesi </a:t>
            </a:r>
            <a:r>
              <a:rPr lang="it-IT" b="1" dirty="0" smtClean="0"/>
              <a:t>multifattoriale            </a:t>
            </a:r>
            <a:r>
              <a:rPr lang="it-IT" dirty="0" smtClean="0"/>
              <a:t>- </a:t>
            </a:r>
            <a:r>
              <a:rPr lang="it-IT" b="1" dirty="0" err="1" smtClean="0"/>
              <a:t>leakage</a:t>
            </a:r>
            <a:r>
              <a:rPr lang="it-IT" b="1" dirty="0" smtClean="0"/>
              <a:t> precoce</a:t>
            </a:r>
          </a:p>
          <a:p>
            <a:r>
              <a:rPr lang="it-IT" b="1" dirty="0"/>
              <a:t> </a:t>
            </a:r>
            <a:r>
              <a:rPr lang="it-IT" b="1" dirty="0" smtClean="0"/>
              <a:t>                                                                      - </a:t>
            </a:r>
            <a:r>
              <a:rPr lang="it-IT" sz="2000" b="1" dirty="0" smtClean="0"/>
              <a:t>anastomosi sotto tensione </a:t>
            </a:r>
            <a:r>
              <a:rPr lang="it-IT" b="1" dirty="0" smtClean="0"/>
              <a:t>(long gap)</a:t>
            </a:r>
          </a:p>
          <a:p>
            <a:r>
              <a:rPr lang="it-IT" b="1" dirty="0"/>
              <a:t> </a:t>
            </a:r>
            <a:r>
              <a:rPr lang="it-IT" b="1" dirty="0" smtClean="0"/>
              <a:t>                                                                      - </a:t>
            </a:r>
            <a:r>
              <a:rPr lang="it-IT" sz="2400" b="1" dirty="0" smtClean="0"/>
              <a:t>RGE</a:t>
            </a:r>
            <a:endParaRPr lang="it-IT" sz="2400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704850" y="3057525"/>
            <a:ext cx="8106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dirty="0" smtClean="0"/>
              <a:t>Diagnosi </a:t>
            </a:r>
            <a:r>
              <a:rPr lang="it-IT" sz="2400" dirty="0" smtClean="0"/>
              <a:t>     </a:t>
            </a:r>
            <a:r>
              <a:rPr lang="it-IT" dirty="0" smtClean="0"/>
              <a:t>                                       - Studio </a:t>
            </a:r>
            <a:r>
              <a:rPr lang="it-IT" dirty="0" err="1" smtClean="0"/>
              <a:t>contrastografico</a:t>
            </a:r>
            <a:r>
              <a:rPr lang="it-IT" dirty="0" smtClean="0"/>
              <a:t> e/o Endoscopia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704850" y="4038600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dirty="0" smtClean="0"/>
              <a:t>Trattamento</a:t>
            </a:r>
            <a:r>
              <a:rPr lang="it-IT" sz="2400" dirty="0" smtClean="0"/>
              <a:t>     </a:t>
            </a:r>
            <a:r>
              <a:rPr lang="it-IT" dirty="0" smtClean="0"/>
              <a:t>                              - Dilatazioni esofagee endoscopiche</a:t>
            </a:r>
          </a:p>
          <a:p>
            <a:r>
              <a:rPr lang="it-IT" dirty="0"/>
              <a:t> </a:t>
            </a:r>
            <a:r>
              <a:rPr lang="it-IT" dirty="0" smtClean="0"/>
              <a:t>                                                                        soprattutto nel </a:t>
            </a:r>
            <a:r>
              <a:rPr lang="it-IT" b="1" dirty="0" smtClean="0"/>
              <a:t>I anno di vita</a:t>
            </a:r>
          </a:p>
          <a:p>
            <a:r>
              <a:rPr lang="it-IT" b="1" dirty="0"/>
              <a:t> </a:t>
            </a:r>
            <a:r>
              <a:rPr lang="it-IT" b="1" dirty="0" smtClean="0"/>
              <a:t>                                                     </a:t>
            </a:r>
          </a:p>
          <a:p>
            <a:r>
              <a:rPr lang="it-IT" b="1" dirty="0"/>
              <a:t> </a:t>
            </a:r>
            <a:r>
              <a:rPr lang="it-IT" b="1" dirty="0" smtClean="0"/>
              <a:t>                                                                      - </a:t>
            </a:r>
            <a:r>
              <a:rPr lang="it-IT" dirty="0" smtClean="0"/>
              <a:t>L’uso dei PPI non influenza l’incidenza   delle</a:t>
            </a:r>
          </a:p>
          <a:p>
            <a:r>
              <a:rPr lang="it-IT" dirty="0"/>
              <a:t> </a:t>
            </a:r>
            <a:r>
              <a:rPr lang="it-IT" dirty="0" smtClean="0"/>
              <a:t>                                                                         stenosi, né la frequenza delle dilatazioni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3589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 descr="Lindhal tito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15888"/>
            <a:ext cx="5900738" cy="1163637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  <p:pic>
        <p:nvPicPr>
          <p:cNvPr id="110595" name="Picture 3" descr="Lindhal fig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213100"/>
            <a:ext cx="2446337" cy="1824038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596" name="Picture 4" descr="Lindhal fig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412875"/>
            <a:ext cx="2447925" cy="1797050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597" name="Picture 5" descr="Lindhal fig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038725"/>
            <a:ext cx="2447925" cy="1703388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598" name="Text Box 6"/>
          <p:cNvSpPr txBox="1">
            <a:spLocks noChangeArrowheads="1"/>
          </p:cNvSpPr>
          <p:nvPr/>
        </p:nvSpPr>
        <p:spPr bwMode="auto">
          <a:xfrm>
            <a:off x="3490913" y="1557338"/>
            <a:ext cx="5184775" cy="874712"/>
          </a:xfrm>
          <a:prstGeom prst="rect">
            <a:avLst/>
          </a:prstGeom>
          <a:solidFill>
            <a:schemeClr val="bg1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defTabSz="19748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 defTabSz="19748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 defTabSz="19748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 defTabSz="197485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 defTabSz="197485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19748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19748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19748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19748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it-IT" altLang="it-IT" sz="1400">
                <a:solidFill>
                  <a:srgbClr val="CC0000"/>
                </a:solidFill>
                <a:latin typeface="Arial" charset="0"/>
              </a:rPr>
              <a:t>Good histology</a:t>
            </a:r>
            <a:r>
              <a:rPr lang="it-IT" altLang="it-IT" sz="1400" b="0">
                <a:latin typeface="Arial" charset="0"/>
              </a:rPr>
              <a:t>: normal, mild esophagitis (basal hyperplasia)</a:t>
            </a:r>
          </a:p>
          <a:p>
            <a:pPr algn="just" eaLnBrk="1" hangingPunct="1">
              <a:spcBef>
                <a:spcPct val="50000"/>
              </a:spcBef>
            </a:pPr>
            <a:r>
              <a:rPr lang="it-IT" altLang="it-IT" sz="1400">
                <a:solidFill>
                  <a:srgbClr val="CC0000"/>
                </a:solidFill>
                <a:latin typeface="Arial" charset="0"/>
              </a:rPr>
              <a:t>Unfavorable histology</a:t>
            </a:r>
            <a:r>
              <a:rPr lang="it-IT" altLang="it-IT" sz="1400" b="0">
                <a:latin typeface="Arial" charset="0"/>
              </a:rPr>
              <a:t>: moderate (inflammatory cells) to severe esophagitis (epithelial erosion), gastric metaplasia</a:t>
            </a:r>
          </a:p>
        </p:txBody>
      </p:sp>
      <p:sp>
        <p:nvSpPr>
          <p:cNvPr id="110599" name="Text Box 7"/>
          <p:cNvSpPr txBox="1">
            <a:spLocks noChangeArrowheads="1"/>
          </p:cNvSpPr>
          <p:nvPr/>
        </p:nvSpPr>
        <p:spPr bwMode="auto">
          <a:xfrm>
            <a:off x="3348038" y="3124200"/>
            <a:ext cx="5400675" cy="9525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it-IT" altLang="it-IT" sz="1400" b="0" dirty="0">
                <a:solidFill>
                  <a:schemeClr val="tx1"/>
                </a:solidFill>
                <a:latin typeface="Arial" charset="0"/>
              </a:rPr>
              <a:t>“33 </a:t>
            </a:r>
            <a:r>
              <a:rPr lang="it-IT" altLang="it-IT" sz="1400" b="0" dirty="0" err="1">
                <a:solidFill>
                  <a:schemeClr val="tx1"/>
                </a:solidFill>
                <a:latin typeface="Arial" charset="0"/>
              </a:rPr>
              <a:t>pts</a:t>
            </a:r>
            <a:r>
              <a:rPr lang="it-IT" altLang="it-IT" sz="14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it-IT" altLang="it-IT" sz="1400" b="0" dirty="0" err="1">
                <a:solidFill>
                  <a:schemeClr val="tx1"/>
                </a:solidFill>
                <a:latin typeface="Arial" charset="0"/>
              </a:rPr>
              <a:t>had</a:t>
            </a:r>
            <a:r>
              <a:rPr lang="it-IT" altLang="it-IT" sz="14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it-IT" altLang="it-IT" sz="1400" b="0" dirty="0">
                <a:solidFill>
                  <a:srgbClr val="CC0000"/>
                </a:solidFill>
                <a:latin typeface="Arial" charset="0"/>
              </a:rPr>
              <a:t>no </a:t>
            </a:r>
            <a:r>
              <a:rPr lang="it-IT" altLang="it-IT" sz="1400" b="0" dirty="0" err="1">
                <a:solidFill>
                  <a:srgbClr val="CC0000"/>
                </a:solidFill>
                <a:latin typeface="Arial" charset="0"/>
              </a:rPr>
              <a:t>inflammatory</a:t>
            </a:r>
            <a:r>
              <a:rPr lang="it-IT" altLang="it-IT" sz="1400" b="0" dirty="0">
                <a:solidFill>
                  <a:srgbClr val="CC0000"/>
                </a:solidFill>
                <a:latin typeface="Arial" charset="0"/>
              </a:rPr>
              <a:t> </a:t>
            </a:r>
            <a:r>
              <a:rPr lang="it-IT" altLang="it-IT" sz="1400" b="0" dirty="0" err="1">
                <a:solidFill>
                  <a:srgbClr val="CC0000"/>
                </a:solidFill>
                <a:latin typeface="Arial" charset="0"/>
              </a:rPr>
              <a:t>changes</a:t>
            </a:r>
            <a:r>
              <a:rPr lang="it-IT" altLang="it-IT" sz="1400" b="0" dirty="0">
                <a:solidFill>
                  <a:srgbClr val="CC0000"/>
                </a:solidFill>
                <a:latin typeface="Arial" charset="0"/>
              </a:rPr>
              <a:t> in </a:t>
            </a:r>
            <a:r>
              <a:rPr lang="it-IT" altLang="it-IT" sz="1400" b="0" dirty="0" err="1">
                <a:solidFill>
                  <a:srgbClr val="CC0000"/>
                </a:solidFill>
                <a:latin typeface="Arial" charset="0"/>
              </a:rPr>
              <a:t>their</a:t>
            </a:r>
            <a:r>
              <a:rPr lang="it-IT" altLang="it-IT" sz="1400" b="0" dirty="0">
                <a:solidFill>
                  <a:srgbClr val="CC0000"/>
                </a:solidFill>
                <a:latin typeface="Arial" charset="0"/>
              </a:rPr>
              <a:t> first </a:t>
            </a:r>
            <a:r>
              <a:rPr lang="it-IT" altLang="it-IT" sz="1400" b="0" dirty="0" err="1">
                <a:solidFill>
                  <a:srgbClr val="CC0000"/>
                </a:solidFill>
                <a:latin typeface="Arial" charset="0"/>
              </a:rPr>
              <a:t>biopsy</a:t>
            </a:r>
            <a:r>
              <a:rPr lang="it-IT" altLang="it-IT" sz="14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it-IT" altLang="it-IT" sz="1400" b="0" dirty="0" err="1">
                <a:solidFill>
                  <a:schemeClr val="tx1"/>
                </a:solidFill>
                <a:latin typeface="Arial" charset="0"/>
              </a:rPr>
              <a:t>samples</a:t>
            </a:r>
            <a:r>
              <a:rPr lang="it-IT" altLang="it-IT" sz="1400" b="0" dirty="0">
                <a:solidFill>
                  <a:schemeClr val="tx1"/>
                </a:solidFill>
                <a:latin typeface="Arial" charset="0"/>
              </a:rPr>
              <a:t>. </a:t>
            </a:r>
            <a:r>
              <a:rPr lang="it-IT" altLang="it-IT" sz="1400" b="0" dirty="0" err="1">
                <a:solidFill>
                  <a:schemeClr val="tx1"/>
                </a:solidFill>
                <a:latin typeface="Arial" charset="0"/>
              </a:rPr>
              <a:t>Only</a:t>
            </a:r>
            <a:r>
              <a:rPr lang="it-IT" altLang="it-IT" sz="1400" b="0" dirty="0">
                <a:solidFill>
                  <a:schemeClr val="tx1"/>
                </a:solidFill>
                <a:latin typeface="Arial" charset="0"/>
              </a:rPr>
              <a:t> 4 of </a:t>
            </a:r>
            <a:r>
              <a:rPr lang="it-IT" altLang="it-IT" sz="1400" b="0" dirty="0" err="1">
                <a:solidFill>
                  <a:schemeClr val="tx1"/>
                </a:solidFill>
                <a:latin typeface="Arial" charset="0"/>
              </a:rPr>
              <a:t>those</a:t>
            </a:r>
            <a:r>
              <a:rPr lang="it-IT" altLang="it-IT" sz="14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it-IT" altLang="it-IT" sz="1400" b="0" dirty="0" err="1">
                <a:solidFill>
                  <a:schemeClr val="tx1"/>
                </a:solidFill>
                <a:latin typeface="Arial" charset="0"/>
              </a:rPr>
              <a:t>patients</a:t>
            </a:r>
            <a:r>
              <a:rPr lang="it-IT" altLang="it-IT" sz="14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it-IT" altLang="it-IT" sz="1400" b="0" dirty="0" err="1">
                <a:solidFill>
                  <a:srgbClr val="CC0000"/>
                </a:solidFill>
                <a:latin typeface="Arial" charset="0"/>
              </a:rPr>
              <a:t>later</a:t>
            </a:r>
            <a:r>
              <a:rPr lang="it-IT" altLang="it-IT" sz="1400" b="0" dirty="0">
                <a:solidFill>
                  <a:srgbClr val="CC0000"/>
                </a:solidFill>
                <a:latin typeface="Arial" charset="0"/>
              </a:rPr>
              <a:t> </a:t>
            </a:r>
            <a:r>
              <a:rPr lang="it-IT" altLang="it-IT" sz="1400" b="0" dirty="0" err="1">
                <a:solidFill>
                  <a:srgbClr val="CC0000"/>
                </a:solidFill>
                <a:latin typeface="Arial" charset="0"/>
              </a:rPr>
              <a:t>had</a:t>
            </a:r>
            <a:r>
              <a:rPr lang="it-IT" altLang="it-IT" sz="1400" b="0" dirty="0">
                <a:solidFill>
                  <a:srgbClr val="CC0000"/>
                </a:solidFill>
                <a:latin typeface="Arial" charset="0"/>
              </a:rPr>
              <a:t> moderate to severe </a:t>
            </a:r>
            <a:r>
              <a:rPr lang="it-IT" altLang="it-IT" sz="1400" b="0" dirty="0" err="1">
                <a:solidFill>
                  <a:srgbClr val="CC0000"/>
                </a:solidFill>
                <a:latin typeface="Arial" charset="0"/>
              </a:rPr>
              <a:t>esophagitis</a:t>
            </a:r>
            <a:r>
              <a:rPr lang="it-IT" altLang="it-IT" sz="1400" b="0" dirty="0">
                <a:solidFill>
                  <a:srgbClr val="CC0000"/>
                </a:solidFill>
                <a:latin typeface="Arial" charset="0"/>
              </a:rPr>
              <a:t> or </a:t>
            </a:r>
            <a:r>
              <a:rPr lang="it-IT" altLang="it-IT" sz="1400" b="0" dirty="0" err="1">
                <a:solidFill>
                  <a:srgbClr val="CC0000"/>
                </a:solidFill>
                <a:latin typeface="Arial" charset="0"/>
              </a:rPr>
              <a:t>gastric</a:t>
            </a:r>
            <a:r>
              <a:rPr lang="it-IT" altLang="it-IT" sz="1400" b="0" dirty="0">
                <a:solidFill>
                  <a:srgbClr val="CC0000"/>
                </a:solidFill>
                <a:latin typeface="Arial" charset="0"/>
              </a:rPr>
              <a:t> metaplasia</a:t>
            </a:r>
            <a:r>
              <a:rPr lang="it-IT" altLang="it-IT" sz="1400" b="0" dirty="0">
                <a:solidFill>
                  <a:schemeClr val="tx1"/>
                </a:solidFill>
                <a:latin typeface="Arial" charset="0"/>
              </a:rPr>
              <a:t>. In </a:t>
            </a:r>
            <a:r>
              <a:rPr lang="it-IT" altLang="it-IT" sz="1400" b="0" dirty="0" err="1">
                <a:solidFill>
                  <a:schemeClr val="tx1"/>
                </a:solidFill>
                <a:latin typeface="Arial" charset="0"/>
              </a:rPr>
              <a:t>every</a:t>
            </a:r>
            <a:r>
              <a:rPr lang="it-IT" altLang="it-IT" sz="1400" b="0" dirty="0">
                <a:solidFill>
                  <a:schemeClr val="tx1"/>
                </a:solidFill>
                <a:latin typeface="Arial" charset="0"/>
              </a:rPr>
              <a:t> case, the </a:t>
            </a:r>
            <a:r>
              <a:rPr lang="it-IT" altLang="it-IT" sz="1400" b="0" dirty="0" err="1">
                <a:solidFill>
                  <a:schemeClr val="tx1"/>
                </a:solidFill>
                <a:latin typeface="Arial" charset="0"/>
              </a:rPr>
              <a:t>change</a:t>
            </a:r>
            <a:r>
              <a:rPr lang="it-IT" altLang="it-IT" sz="14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it-IT" altLang="it-IT" sz="1400" b="0" dirty="0" err="1">
                <a:solidFill>
                  <a:schemeClr val="tx1"/>
                </a:solidFill>
                <a:latin typeface="Arial" charset="0"/>
              </a:rPr>
              <a:t>occured</a:t>
            </a:r>
            <a:r>
              <a:rPr lang="it-IT" altLang="it-IT" sz="14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it-IT" altLang="it-IT" sz="1400" b="0" dirty="0" err="1">
                <a:solidFill>
                  <a:srgbClr val="CC0000"/>
                </a:solidFill>
                <a:latin typeface="Arial" charset="0"/>
              </a:rPr>
              <a:t>before</a:t>
            </a:r>
            <a:r>
              <a:rPr lang="it-IT" altLang="it-IT" sz="1400" b="0" dirty="0">
                <a:solidFill>
                  <a:srgbClr val="CC0000"/>
                </a:solidFill>
                <a:latin typeface="Arial" charset="0"/>
              </a:rPr>
              <a:t> the </a:t>
            </a:r>
            <a:r>
              <a:rPr lang="it-IT" altLang="it-IT" sz="1400" b="0" dirty="0" err="1">
                <a:solidFill>
                  <a:srgbClr val="CC0000"/>
                </a:solidFill>
                <a:latin typeface="Arial" charset="0"/>
              </a:rPr>
              <a:t>age</a:t>
            </a:r>
            <a:r>
              <a:rPr lang="it-IT" altLang="it-IT" sz="1400" b="0" dirty="0">
                <a:solidFill>
                  <a:srgbClr val="CC0000"/>
                </a:solidFill>
                <a:latin typeface="Arial" charset="0"/>
              </a:rPr>
              <a:t> of 2 </a:t>
            </a:r>
            <a:r>
              <a:rPr lang="it-IT" altLang="it-IT" sz="1400" b="0" dirty="0" err="1">
                <a:solidFill>
                  <a:srgbClr val="CC0000"/>
                </a:solidFill>
                <a:latin typeface="Arial" charset="0"/>
              </a:rPr>
              <a:t>years</a:t>
            </a:r>
            <a:r>
              <a:rPr lang="it-IT" altLang="it-IT" sz="1400" b="0" dirty="0">
                <a:solidFill>
                  <a:schemeClr val="tx1"/>
                </a:solidFill>
                <a:latin typeface="Arial" charset="0"/>
              </a:rPr>
              <a:t>.”		</a:t>
            </a:r>
          </a:p>
        </p:txBody>
      </p:sp>
      <p:sp>
        <p:nvSpPr>
          <p:cNvPr id="110600" name="Text Box 8"/>
          <p:cNvSpPr txBox="1">
            <a:spLocks noChangeArrowheads="1"/>
          </p:cNvSpPr>
          <p:nvPr/>
        </p:nvSpPr>
        <p:spPr bwMode="auto">
          <a:xfrm>
            <a:off x="3348038" y="4054475"/>
            <a:ext cx="5400675" cy="5270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it-IT" altLang="it-IT" sz="1400" b="0">
                <a:solidFill>
                  <a:schemeClr val="accent2"/>
                </a:solidFill>
                <a:latin typeface="Arial" charset="0"/>
              </a:rPr>
              <a:t>“The risk of having unfavorable histology after 6 years of repeatedly “good” biopsy is 0%”</a:t>
            </a:r>
            <a:r>
              <a:rPr lang="it-IT" altLang="it-IT" sz="1400" b="0">
                <a:solidFill>
                  <a:schemeClr val="tx1"/>
                </a:solidFill>
                <a:latin typeface="Arial" charset="0"/>
              </a:rPr>
              <a:t>		</a:t>
            </a:r>
          </a:p>
        </p:txBody>
      </p:sp>
      <p:sp>
        <p:nvSpPr>
          <p:cNvPr id="110601" name="Text Box 9"/>
          <p:cNvSpPr txBox="1">
            <a:spLocks noChangeArrowheads="1"/>
          </p:cNvSpPr>
          <p:nvPr/>
        </p:nvSpPr>
        <p:spPr bwMode="auto">
          <a:xfrm>
            <a:off x="3203575" y="4724400"/>
            <a:ext cx="5761038" cy="1587500"/>
          </a:xfrm>
          <a:prstGeom prst="rect">
            <a:avLst/>
          </a:prstGeom>
          <a:solidFill>
            <a:srgbClr val="FFCC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it-IT" altLang="it-IT" sz="1600" dirty="0">
                <a:solidFill>
                  <a:schemeClr val="tx1"/>
                </a:solidFill>
                <a:latin typeface="Arial" charset="0"/>
              </a:rPr>
              <a:t>“</a:t>
            </a:r>
            <a:r>
              <a:rPr lang="it-IT" altLang="it-IT" sz="1600" dirty="0" err="1">
                <a:solidFill>
                  <a:schemeClr val="tx1"/>
                </a:solidFill>
                <a:latin typeface="Arial" charset="0"/>
              </a:rPr>
              <a:t>We</a:t>
            </a:r>
            <a:r>
              <a:rPr lang="it-IT" altLang="it-IT" sz="16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it-IT" altLang="it-IT" sz="1600" dirty="0" err="1">
                <a:solidFill>
                  <a:schemeClr val="tx1"/>
                </a:solidFill>
                <a:latin typeface="Arial" charset="0"/>
              </a:rPr>
              <a:t>recommend</a:t>
            </a:r>
            <a:r>
              <a:rPr lang="it-IT" altLang="it-IT" sz="16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it-IT" altLang="it-IT" sz="1600" dirty="0" err="1">
                <a:solidFill>
                  <a:schemeClr val="tx1"/>
                </a:solidFill>
                <a:latin typeface="Arial" charset="0"/>
              </a:rPr>
              <a:t>endoscopic</a:t>
            </a:r>
            <a:r>
              <a:rPr lang="it-IT" altLang="it-IT" sz="1600" dirty="0">
                <a:solidFill>
                  <a:schemeClr val="tx1"/>
                </a:solidFill>
                <a:latin typeface="Arial" charset="0"/>
              </a:rPr>
              <a:t> follow-up of </a:t>
            </a:r>
            <a:r>
              <a:rPr lang="it-IT" altLang="it-IT" sz="1600" dirty="0" err="1">
                <a:solidFill>
                  <a:schemeClr val="tx1"/>
                </a:solidFill>
                <a:latin typeface="Arial" charset="0"/>
              </a:rPr>
              <a:t>all</a:t>
            </a:r>
            <a:r>
              <a:rPr lang="it-IT" altLang="it-IT" sz="1600" dirty="0">
                <a:solidFill>
                  <a:schemeClr val="tx1"/>
                </a:solidFill>
                <a:latin typeface="Arial" charset="0"/>
              </a:rPr>
              <a:t> EA </a:t>
            </a:r>
            <a:r>
              <a:rPr lang="it-IT" altLang="it-IT" sz="1600" dirty="0" err="1">
                <a:solidFill>
                  <a:schemeClr val="tx1"/>
                </a:solidFill>
                <a:latin typeface="Arial" charset="0"/>
              </a:rPr>
              <a:t>pts</a:t>
            </a:r>
            <a:r>
              <a:rPr lang="it-IT" altLang="it-IT" sz="16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it-IT" altLang="it-IT" sz="1600" dirty="0" err="1">
                <a:solidFill>
                  <a:schemeClr val="tx1"/>
                </a:solidFill>
                <a:latin typeface="Arial" charset="0"/>
              </a:rPr>
              <a:t>irrespective</a:t>
            </a:r>
            <a:r>
              <a:rPr lang="it-IT" altLang="it-IT" sz="1600" dirty="0">
                <a:solidFill>
                  <a:schemeClr val="tx1"/>
                </a:solidFill>
                <a:latin typeface="Arial" charset="0"/>
              </a:rPr>
              <a:t> of </a:t>
            </a:r>
            <a:r>
              <a:rPr lang="it-IT" altLang="it-IT" sz="1600" dirty="0" err="1">
                <a:solidFill>
                  <a:schemeClr val="tx1"/>
                </a:solidFill>
                <a:latin typeface="Arial" charset="0"/>
              </a:rPr>
              <a:t>symptoms</a:t>
            </a:r>
            <a:r>
              <a:rPr lang="it-IT" altLang="it-IT" sz="1600" dirty="0">
                <a:solidFill>
                  <a:schemeClr val="tx1"/>
                </a:solidFill>
                <a:latin typeface="Arial" charset="0"/>
              </a:rPr>
              <a:t>. The </a:t>
            </a:r>
            <a:r>
              <a:rPr lang="it-IT" altLang="it-IT" sz="1600" b="1" u="sng" dirty="0" err="1">
                <a:solidFill>
                  <a:schemeClr val="tx1"/>
                </a:solidFill>
                <a:latin typeface="Arial" charset="0"/>
              </a:rPr>
              <a:t>endoscopic</a:t>
            </a:r>
            <a:r>
              <a:rPr lang="it-IT" altLang="it-IT" sz="1600" b="1" u="sng" dirty="0">
                <a:solidFill>
                  <a:schemeClr val="tx1"/>
                </a:solidFill>
                <a:latin typeface="Arial" charset="0"/>
              </a:rPr>
              <a:t> follow-up of </a:t>
            </a:r>
            <a:r>
              <a:rPr lang="it-IT" altLang="it-IT" sz="1600" b="1" u="sng" dirty="0" err="1">
                <a:solidFill>
                  <a:schemeClr val="tx1"/>
                </a:solidFill>
                <a:latin typeface="Arial" charset="0"/>
              </a:rPr>
              <a:t>children</a:t>
            </a:r>
            <a:r>
              <a:rPr lang="it-IT" altLang="it-IT" sz="1600" b="1" u="sng" dirty="0">
                <a:solidFill>
                  <a:schemeClr val="tx1"/>
                </a:solidFill>
                <a:latin typeface="Arial" charset="0"/>
              </a:rPr>
              <a:t> with </a:t>
            </a:r>
            <a:r>
              <a:rPr lang="it-IT" altLang="it-IT" sz="1600" b="1" u="sng" dirty="0" err="1">
                <a:solidFill>
                  <a:schemeClr val="tx1"/>
                </a:solidFill>
                <a:latin typeface="Arial" charset="0"/>
              </a:rPr>
              <a:t>completely</a:t>
            </a:r>
            <a:r>
              <a:rPr lang="it-IT" altLang="it-IT" sz="1600" b="1" u="sng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it-IT" altLang="it-IT" sz="1600" b="1" u="sng" dirty="0" err="1">
                <a:solidFill>
                  <a:schemeClr val="tx1"/>
                </a:solidFill>
                <a:latin typeface="Arial" charset="0"/>
              </a:rPr>
              <a:t>normal</a:t>
            </a:r>
            <a:r>
              <a:rPr lang="it-IT" altLang="it-IT" sz="1600" b="1" u="sng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it-IT" altLang="it-IT" sz="1600" b="1" u="sng" dirty="0" err="1">
                <a:solidFill>
                  <a:schemeClr val="tx1"/>
                </a:solidFill>
                <a:latin typeface="Arial" charset="0"/>
              </a:rPr>
              <a:t>esophageal</a:t>
            </a:r>
            <a:r>
              <a:rPr lang="it-IT" altLang="it-IT" sz="1600" b="1" u="sng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it-IT" altLang="it-IT" sz="1600" b="1" u="sng" dirty="0" err="1">
                <a:solidFill>
                  <a:schemeClr val="tx1"/>
                </a:solidFill>
                <a:latin typeface="Arial" charset="0"/>
              </a:rPr>
              <a:t>biopsies</a:t>
            </a:r>
            <a:r>
              <a:rPr lang="it-IT" altLang="it-IT" sz="1600" b="1" u="sng" dirty="0">
                <a:solidFill>
                  <a:schemeClr val="tx1"/>
                </a:solidFill>
                <a:latin typeface="Arial" charset="0"/>
              </a:rPr>
              <a:t> can be </a:t>
            </a:r>
            <a:r>
              <a:rPr lang="it-IT" altLang="it-IT" sz="1600" b="1" u="sng" dirty="0" err="1">
                <a:solidFill>
                  <a:schemeClr val="tx1"/>
                </a:solidFill>
                <a:latin typeface="Arial" charset="0"/>
              </a:rPr>
              <a:t>discontinued</a:t>
            </a:r>
            <a:r>
              <a:rPr lang="it-IT" altLang="it-IT" sz="1600" b="1" u="sng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it-IT" altLang="it-IT" sz="1600" b="1" u="sng" dirty="0" err="1">
                <a:solidFill>
                  <a:schemeClr val="tx1"/>
                </a:solidFill>
                <a:latin typeface="Arial" charset="0"/>
              </a:rPr>
              <a:t>at</a:t>
            </a:r>
            <a:r>
              <a:rPr lang="it-IT" altLang="it-IT" sz="1600" b="1" u="sng" dirty="0">
                <a:solidFill>
                  <a:schemeClr val="tx1"/>
                </a:solidFill>
                <a:latin typeface="Arial" charset="0"/>
              </a:rPr>
              <a:t> the </a:t>
            </a:r>
            <a:r>
              <a:rPr lang="it-IT" altLang="it-IT" sz="1600" b="1" u="sng" dirty="0" err="1">
                <a:solidFill>
                  <a:schemeClr val="tx1"/>
                </a:solidFill>
                <a:latin typeface="Arial" charset="0"/>
              </a:rPr>
              <a:t>age</a:t>
            </a:r>
            <a:r>
              <a:rPr lang="it-IT" altLang="it-IT" sz="1600" b="1" u="sng" dirty="0">
                <a:solidFill>
                  <a:schemeClr val="tx1"/>
                </a:solidFill>
                <a:latin typeface="Arial" charset="0"/>
              </a:rPr>
              <a:t> of 3 </a:t>
            </a:r>
            <a:r>
              <a:rPr lang="it-IT" altLang="it-IT" sz="1600" b="1" u="sng" dirty="0" err="1">
                <a:solidFill>
                  <a:schemeClr val="tx1"/>
                </a:solidFill>
                <a:latin typeface="Arial" charset="0"/>
              </a:rPr>
              <a:t>years</a:t>
            </a:r>
            <a:r>
              <a:rPr lang="it-IT" altLang="it-IT" sz="1600" b="1" u="sng" dirty="0">
                <a:solidFill>
                  <a:schemeClr val="tx1"/>
                </a:solidFill>
                <a:latin typeface="Arial" charset="0"/>
              </a:rPr>
              <a:t>.</a:t>
            </a:r>
            <a:r>
              <a:rPr lang="it-IT" altLang="it-IT" sz="1600" dirty="0">
                <a:solidFill>
                  <a:schemeClr val="tx1"/>
                </a:solidFill>
                <a:latin typeface="Arial" charset="0"/>
              </a:rPr>
              <a:t> In </a:t>
            </a:r>
            <a:r>
              <a:rPr lang="it-IT" altLang="it-IT" sz="1600" dirty="0" err="1">
                <a:solidFill>
                  <a:schemeClr val="tx1"/>
                </a:solidFill>
                <a:latin typeface="Arial" charset="0"/>
              </a:rPr>
              <a:t>patients</a:t>
            </a:r>
            <a:r>
              <a:rPr lang="it-IT" altLang="it-IT" sz="1600" dirty="0">
                <a:solidFill>
                  <a:schemeClr val="tx1"/>
                </a:solidFill>
                <a:latin typeface="Arial" charset="0"/>
              </a:rPr>
              <a:t> with </a:t>
            </a:r>
            <a:r>
              <a:rPr lang="it-IT" altLang="it-IT" sz="1600" dirty="0" err="1">
                <a:solidFill>
                  <a:schemeClr val="tx1"/>
                </a:solidFill>
                <a:latin typeface="Arial" charset="0"/>
              </a:rPr>
              <a:t>mild</a:t>
            </a:r>
            <a:r>
              <a:rPr lang="it-IT" altLang="it-IT" sz="16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it-IT" altLang="it-IT" sz="1600" dirty="0" err="1">
                <a:solidFill>
                  <a:schemeClr val="tx1"/>
                </a:solidFill>
                <a:latin typeface="Arial" charset="0"/>
              </a:rPr>
              <a:t>esophagitis</a:t>
            </a:r>
            <a:r>
              <a:rPr lang="it-IT" altLang="it-IT" sz="1600" dirty="0">
                <a:solidFill>
                  <a:schemeClr val="tx1"/>
                </a:solidFill>
                <a:latin typeface="Arial" charset="0"/>
              </a:rPr>
              <a:t>, routine follow-up </a:t>
            </a:r>
            <a:r>
              <a:rPr lang="it-IT" altLang="it-IT" sz="1600" dirty="0" err="1">
                <a:solidFill>
                  <a:schemeClr val="tx1"/>
                </a:solidFill>
                <a:latin typeface="Arial" charset="0"/>
              </a:rPr>
              <a:t>should</a:t>
            </a:r>
            <a:r>
              <a:rPr lang="it-IT" altLang="it-IT" sz="1600" dirty="0">
                <a:solidFill>
                  <a:schemeClr val="tx1"/>
                </a:solidFill>
                <a:latin typeface="Arial" charset="0"/>
              </a:rPr>
              <a:t> be </a:t>
            </a:r>
            <a:r>
              <a:rPr lang="it-IT" altLang="it-IT" sz="1600" dirty="0" err="1">
                <a:solidFill>
                  <a:schemeClr val="tx1"/>
                </a:solidFill>
                <a:latin typeface="Arial" charset="0"/>
              </a:rPr>
              <a:t>extended</a:t>
            </a:r>
            <a:r>
              <a:rPr lang="it-IT" altLang="it-IT" sz="1600" dirty="0">
                <a:solidFill>
                  <a:schemeClr val="tx1"/>
                </a:solidFill>
                <a:latin typeface="Arial" charset="0"/>
              </a:rPr>
              <a:t> to </a:t>
            </a:r>
            <a:r>
              <a:rPr lang="it-IT" altLang="it-IT" sz="1600" dirty="0" err="1">
                <a:solidFill>
                  <a:schemeClr val="tx1"/>
                </a:solidFill>
                <a:latin typeface="Arial" charset="0"/>
              </a:rPr>
              <a:t>at</a:t>
            </a:r>
            <a:r>
              <a:rPr lang="it-IT" altLang="it-IT" sz="16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it-IT" altLang="it-IT" sz="1600" dirty="0" err="1">
                <a:solidFill>
                  <a:schemeClr val="tx1"/>
                </a:solidFill>
                <a:latin typeface="Arial" charset="0"/>
              </a:rPr>
              <a:t>least</a:t>
            </a:r>
            <a:r>
              <a:rPr lang="it-IT" altLang="it-IT" sz="1600" dirty="0">
                <a:solidFill>
                  <a:schemeClr val="tx1"/>
                </a:solidFill>
                <a:latin typeface="Arial" charset="0"/>
              </a:rPr>
              <a:t> 6 </a:t>
            </a:r>
            <a:r>
              <a:rPr lang="it-IT" altLang="it-IT" sz="1600" dirty="0" err="1">
                <a:solidFill>
                  <a:schemeClr val="tx1"/>
                </a:solidFill>
                <a:latin typeface="Arial" charset="0"/>
              </a:rPr>
              <a:t>years</a:t>
            </a:r>
            <a:r>
              <a:rPr lang="it-IT" altLang="it-IT" sz="1600" dirty="0">
                <a:solidFill>
                  <a:schemeClr val="tx1"/>
                </a:solidFill>
                <a:latin typeface="Arial" charset="0"/>
              </a:rPr>
              <a:t>.”	</a:t>
            </a:r>
            <a:r>
              <a:rPr lang="it-IT" altLang="it-IT" sz="1600" b="0" dirty="0">
                <a:solidFill>
                  <a:schemeClr val="tx1"/>
                </a:solidFill>
                <a:latin typeface="Arial" charset="0"/>
              </a:rPr>
              <a:t>	</a:t>
            </a:r>
          </a:p>
        </p:txBody>
      </p:sp>
      <p:sp>
        <p:nvSpPr>
          <p:cNvPr id="110602" name="Text Box 10"/>
          <p:cNvSpPr txBox="1">
            <a:spLocks noChangeArrowheads="1"/>
          </p:cNvSpPr>
          <p:nvPr/>
        </p:nvSpPr>
        <p:spPr bwMode="auto">
          <a:xfrm>
            <a:off x="5364163" y="2781300"/>
            <a:ext cx="16557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it-IT" altLang="it-IT" sz="1400" dirty="0">
                <a:latin typeface="Arial" charset="0"/>
              </a:rPr>
              <a:t>RESULTS</a:t>
            </a:r>
          </a:p>
        </p:txBody>
      </p:sp>
      <p:sp>
        <p:nvSpPr>
          <p:cNvPr id="110603" name="Text Box 11"/>
          <p:cNvSpPr txBox="1">
            <a:spLocks noChangeArrowheads="1"/>
          </p:cNvSpPr>
          <p:nvPr/>
        </p:nvSpPr>
        <p:spPr bwMode="auto">
          <a:xfrm>
            <a:off x="6588125" y="6381750"/>
            <a:ext cx="2305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it-IT" altLang="it-IT" sz="1000" dirty="0">
                <a:latin typeface="Arial" charset="0"/>
              </a:rPr>
              <a:t>J </a:t>
            </a:r>
            <a:r>
              <a:rPr lang="it-IT" altLang="it-IT" sz="1000" dirty="0" err="1">
                <a:latin typeface="Arial" charset="0"/>
              </a:rPr>
              <a:t>Pediatr</a:t>
            </a:r>
            <a:r>
              <a:rPr lang="it-IT" altLang="it-IT" sz="1000" dirty="0">
                <a:latin typeface="Arial" charset="0"/>
              </a:rPr>
              <a:t> </a:t>
            </a:r>
            <a:r>
              <a:rPr lang="it-IT" altLang="it-IT" sz="1000" dirty="0" err="1">
                <a:latin typeface="Arial" charset="0"/>
              </a:rPr>
              <a:t>Surg</a:t>
            </a:r>
            <a:r>
              <a:rPr lang="it-IT" altLang="it-IT" sz="1000" dirty="0">
                <a:latin typeface="Arial" charset="0"/>
              </a:rPr>
              <a:t> 38(5): 702-4, </a:t>
            </a:r>
            <a:r>
              <a:rPr lang="it-IT" altLang="it-IT" sz="1400" dirty="0">
                <a:latin typeface="Arial" charset="0"/>
              </a:rPr>
              <a:t>2003</a:t>
            </a:r>
          </a:p>
        </p:txBody>
      </p:sp>
    </p:spTree>
    <p:extLst>
      <p:ext uri="{BB962C8B-B14F-4D97-AF65-F5344CB8AC3E}">
        <p14:creationId xmlns:p14="http://schemas.microsoft.com/office/powerpoint/2010/main" val="241818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688521" y="54280"/>
            <a:ext cx="6234545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400" dirty="0" smtClean="0"/>
              <a:t>SINTOMATICI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324" y="62089"/>
            <a:ext cx="4762499" cy="871361"/>
          </a:xfrm>
          <a:prstGeom prst="rect">
            <a:avLst/>
          </a:prstGeom>
          <a:ln>
            <a:noFill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324" y="1452563"/>
            <a:ext cx="4829175" cy="14763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</p:pic>
      <p:sp>
        <p:nvSpPr>
          <p:cNvPr id="2" name="CasellaDiTesto 1"/>
          <p:cNvSpPr txBox="1"/>
          <p:nvPr/>
        </p:nvSpPr>
        <p:spPr>
          <a:xfrm>
            <a:off x="1304923" y="3520559"/>
            <a:ext cx="677227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b="1" i="1" dirty="0" err="1" smtClean="0"/>
              <a:t>Esophageal</a:t>
            </a:r>
            <a:r>
              <a:rPr lang="it-IT" b="1" i="1" dirty="0" smtClean="0"/>
              <a:t> </a:t>
            </a:r>
            <a:r>
              <a:rPr lang="it-IT" b="1" i="1" dirty="0" err="1" smtClean="0"/>
              <a:t>mucosal</a:t>
            </a:r>
            <a:r>
              <a:rPr lang="it-IT" b="1" i="1" dirty="0" smtClean="0"/>
              <a:t> </a:t>
            </a:r>
            <a:r>
              <a:rPr lang="it-IT" b="1" i="1" dirty="0" err="1" smtClean="0"/>
              <a:t>abnormalities</a:t>
            </a:r>
            <a:r>
              <a:rPr lang="it-IT" b="1" i="1" dirty="0" smtClean="0"/>
              <a:t> can be </a:t>
            </a:r>
            <a:r>
              <a:rPr lang="it-IT" b="1" i="1" dirty="0" err="1" smtClean="0"/>
              <a:t>observed</a:t>
            </a:r>
            <a:r>
              <a:rPr lang="it-IT" b="1" i="1" dirty="0" smtClean="0"/>
              <a:t> in up to 35% of EA </a:t>
            </a:r>
            <a:r>
              <a:rPr lang="it-IT" b="1" i="1" dirty="0" err="1" smtClean="0"/>
              <a:t>patients</a:t>
            </a:r>
            <a:r>
              <a:rPr lang="it-IT" b="1" i="1" dirty="0" smtClean="0"/>
              <a:t> </a:t>
            </a:r>
            <a:r>
              <a:rPr lang="it-IT" b="1" i="1" dirty="0" err="1" smtClean="0"/>
              <a:t>at</a:t>
            </a:r>
            <a:r>
              <a:rPr lang="it-IT" b="1" i="1" dirty="0" smtClean="0"/>
              <a:t> </a:t>
            </a:r>
            <a:r>
              <a:rPr lang="it-IT" b="1" i="1" dirty="0" err="1" smtClean="0"/>
              <a:t>endoscopy</a:t>
            </a:r>
            <a:r>
              <a:rPr lang="it-IT" b="1" i="1" dirty="0" smtClean="0"/>
              <a:t> </a:t>
            </a:r>
            <a:r>
              <a:rPr lang="it-IT" b="1" i="1" dirty="0" err="1" smtClean="0"/>
              <a:t>despite</a:t>
            </a:r>
            <a:r>
              <a:rPr lang="it-IT" b="1" i="1" dirty="0" smtClean="0"/>
              <a:t> the </a:t>
            </a:r>
            <a:r>
              <a:rPr lang="it-IT" b="1" i="1" dirty="0" err="1" smtClean="0"/>
              <a:t>absence</a:t>
            </a:r>
            <a:r>
              <a:rPr lang="it-IT" b="1" i="1" dirty="0" smtClean="0"/>
              <a:t> of </a:t>
            </a:r>
            <a:r>
              <a:rPr lang="it-IT" b="1" i="1" dirty="0" err="1" smtClean="0"/>
              <a:t>symptoms</a:t>
            </a:r>
            <a:r>
              <a:rPr lang="it-IT" b="1" i="1" dirty="0" smtClean="0"/>
              <a:t>....</a:t>
            </a:r>
            <a:endParaRPr lang="it-IT" b="1" i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971546" y="4859893"/>
            <a:ext cx="71913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/>
              <a:t>The goal of </a:t>
            </a:r>
            <a:r>
              <a:rPr lang="it-IT" i="1" dirty="0" err="1" smtClean="0"/>
              <a:t>surveillance</a:t>
            </a:r>
            <a:r>
              <a:rPr lang="it-IT" i="1" dirty="0" smtClean="0"/>
              <a:t> </a:t>
            </a:r>
            <a:r>
              <a:rPr lang="it-IT" i="1" dirty="0" err="1" smtClean="0"/>
              <a:t>biopsies</a:t>
            </a:r>
            <a:r>
              <a:rPr lang="it-IT" i="1" dirty="0" smtClean="0"/>
              <a:t> </a:t>
            </a:r>
            <a:r>
              <a:rPr lang="it-IT" i="1" dirty="0" err="1" smtClean="0"/>
              <a:t>is</a:t>
            </a:r>
            <a:r>
              <a:rPr lang="it-IT" i="1" dirty="0" smtClean="0"/>
              <a:t> to </a:t>
            </a:r>
            <a:r>
              <a:rPr lang="it-IT" i="1" dirty="0" err="1" smtClean="0"/>
              <a:t>detect</a:t>
            </a:r>
            <a:r>
              <a:rPr lang="it-IT" i="1" dirty="0" smtClean="0"/>
              <a:t> </a:t>
            </a:r>
            <a:r>
              <a:rPr lang="it-IT" i="1" dirty="0" err="1" smtClean="0"/>
              <a:t>early</a:t>
            </a:r>
            <a:r>
              <a:rPr lang="it-IT" i="1" dirty="0" smtClean="0"/>
              <a:t> </a:t>
            </a:r>
            <a:r>
              <a:rPr lang="it-IT" i="1" dirty="0" err="1" smtClean="0"/>
              <a:t>esophagitis</a:t>
            </a:r>
            <a:r>
              <a:rPr lang="it-IT" i="1" dirty="0" smtClean="0"/>
              <a:t> (with the </a:t>
            </a:r>
            <a:r>
              <a:rPr lang="it-IT" i="1" dirty="0" err="1" smtClean="0"/>
              <a:t>opportunity</a:t>
            </a:r>
            <a:r>
              <a:rPr lang="it-IT" i="1" dirty="0" smtClean="0"/>
              <a:t> for </a:t>
            </a:r>
            <a:r>
              <a:rPr lang="it-IT" i="1" dirty="0" err="1" smtClean="0"/>
              <a:t>subsequent</a:t>
            </a:r>
            <a:r>
              <a:rPr lang="it-IT" i="1" dirty="0" smtClean="0"/>
              <a:t> </a:t>
            </a:r>
            <a:r>
              <a:rPr lang="it-IT" i="1" dirty="0" err="1" smtClean="0"/>
              <a:t>intervention</a:t>
            </a:r>
            <a:r>
              <a:rPr lang="it-IT" i="1" dirty="0" smtClean="0"/>
              <a:t>) </a:t>
            </a:r>
            <a:r>
              <a:rPr lang="it-IT" i="1" u="sng" dirty="0" err="1" smtClean="0"/>
              <a:t>before</a:t>
            </a:r>
            <a:r>
              <a:rPr lang="it-IT" i="1" u="sng" dirty="0" smtClean="0"/>
              <a:t> the </a:t>
            </a:r>
            <a:r>
              <a:rPr lang="it-IT" i="1" u="sng" dirty="0" err="1" smtClean="0"/>
              <a:t>development</a:t>
            </a:r>
            <a:r>
              <a:rPr lang="it-IT" i="1" u="sng" dirty="0" smtClean="0"/>
              <a:t> of late </a:t>
            </a:r>
            <a:r>
              <a:rPr lang="it-IT" i="1" u="sng" dirty="0" err="1" smtClean="0"/>
              <a:t>complications</a:t>
            </a:r>
            <a:r>
              <a:rPr lang="it-IT" i="1" u="sng" dirty="0" smtClean="0"/>
              <a:t> of </a:t>
            </a:r>
            <a:r>
              <a:rPr lang="it-IT" i="1" u="sng" dirty="0" err="1" smtClean="0"/>
              <a:t>strictures</a:t>
            </a:r>
            <a:r>
              <a:rPr lang="it-IT" i="1" u="sng" dirty="0" smtClean="0"/>
              <a:t>, </a:t>
            </a:r>
            <a:r>
              <a:rPr lang="it-IT" b="1" i="1" u="sng" dirty="0" err="1" smtClean="0"/>
              <a:t>Barrett</a:t>
            </a:r>
            <a:r>
              <a:rPr lang="it-IT" b="1" i="1" u="sng" dirty="0" smtClean="0"/>
              <a:t> </a:t>
            </a:r>
            <a:r>
              <a:rPr lang="it-IT" b="1" i="1" u="sng" dirty="0" err="1" smtClean="0"/>
              <a:t>esophagus</a:t>
            </a:r>
            <a:r>
              <a:rPr lang="it-IT" i="1" u="sng" dirty="0" smtClean="0"/>
              <a:t>, and </a:t>
            </a:r>
            <a:r>
              <a:rPr lang="it-IT" b="1" i="1" u="sng" dirty="0" err="1" smtClean="0"/>
              <a:t>cancer</a:t>
            </a:r>
            <a:endParaRPr lang="it-IT" b="1" i="1" u="sng" dirty="0"/>
          </a:p>
        </p:txBody>
      </p:sp>
      <p:cxnSp>
        <p:nvCxnSpPr>
          <p:cNvPr id="7" name="Connettore 1 6"/>
          <p:cNvCxnSpPr/>
          <p:nvPr/>
        </p:nvCxnSpPr>
        <p:spPr>
          <a:xfrm>
            <a:off x="3533775" y="1819275"/>
            <a:ext cx="30765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/>
          <p:cNvCxnSpPr/>
          <p:nvPr/>
        </p:nvCxnSpPr>
        <p:spPr>
          <a:xfrm flipV="1">
            <a:off x="4705350" y="2928938"/>
            <a:ext cx="0" cy="591622"/>
          </a:xfrm>
          <a:prstGeom prst="straightConnector1">
            <a:avLst/>
          </a:prstGeom>
          <a:ln w="28575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e 12"/>
          <p:cNvSpPr/>
          <p:nvPr/>
        </p:nvSpPr>
        <p:spPr>
          <a:xfrm>
            <a:off x="2967037" y="2076452"/>
            <a:ext cx="180975" cy="2286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577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ext Box 2"/>
          <p:cNvSpPr txBox="1">
            <a:spLocks noChangeArrowheads="1"/>
          </p:cNvSpPr>
          <p:nvPr/>
        </p:nvSpPr>
        <p:spPr bwMode="auto">
          <a:xfrm>
            <a:off x="1258888" y="260350"/>
            <a:ext cx="6337300" cy="466725"/>
          </a:xfrm>
          <a:prstGeom prst="rect">
            <a:avLst/>
          </a:prstGeom>
          <a:solidFill>
            <a:srgbClr val="99CC00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it-IT" altLang="it-IT" sz="2400">
                <a:solidFill>
                  <a:srgbClr val="CC0000"/>
                </a:solidFill>
                <a:latin typeface="Arial" charset="0"/>
              </a:rPr>
              <a:t>Esofagite ed esofago di Barrett nei pz AE</a:t>
            </a:r>
          </a:p>
        </p:txBody>
      </p:sp>
      <p:graphicFrame>
        <p:nvGraphicFramePr>
          <p:cNvPr id="109612" name="Group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63073"/>
              </p:ext>
            </p:extLst>
          </p:nvPr>
        </p:nvGraphicFramePr>
        <p:xfrm>
          <a:off x="395288" y="981075"/>
          <a:ext cx="8208962" cy="4179384"/>
        </p:xfrm>
        <a:graphic>
          <a:graphicData uri="http://schemas.openxmlformats.org/drawingml/2006/table">
            <a:tbl>
              <a:tblPr/>
              <a:tblGrid>
                <a:gridCol w="3024187"/>
                <a:gridCol w="1800225"/>
                <a:gridCol w="1728788"/>
                <a:gridCol w="1655762"/>
              </a:tblGrid>
              <a:tr h="6540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ESOFAGITE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BARRETT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Follow</a:t>
                      </a:r>
                      <a:r>
                        <a:rPr kumimoji="0" lang="it-IT" alt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Up post-AE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928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Lindhal</a:t>
                      </a:r>
                      <a:r>
                        <a:rPr kumimoji="0" lang="it-IT" alt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et al.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 </a:t>
                      </a:r>
                      <a:r>
                        <a:rPr kumimoji="0" lang="it-IT" altLang="it-I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Pediatr</a:t>
                      </a:r>
                      <a:r>
                        <a:rPr kumimoji="0" lang="it-IT" alt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it-IT" altLang="it-I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Surg</a:t>
                      </a:r>
                      <a:r>
                        <a:rPr kumimoji="0" lang="it-IT" alt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1993, 28:1178-80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21/37 (57%)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r>
                        <a:rPr kumimoji="0" lang="it-IT" alt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FF99"/>
                          </a:solidFill>
                          <a:effectLst/>
                          <a:latin typeface="Times New Roman" pitchFamily="18" charset="0"/>
                        </a:rPr>
                        <a:t>*</a:t>
                      </a:r>
                      <a:r>
                        <a:rPr kumimoji="0" lang="it-IT" alt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/37 (8%)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2-11 aa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928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Somppi</a:t>
                      </a:r>
                      <a:r>
                        <a:rPr kumimoji="0" lang="it-IT" alt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et al.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 </a:t>
                      </a:r>
                      <a:r>
                        <a:rPr kumimoji="0" lang="it-IT" altLang="it-I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Pediatr</a:t>
                      </a:r>
                      <a:r>
                        <a:rPr kumimoji="0" lang="it-IT" alt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it-IT" altLang="it-I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Surg</a:t>
                      </a:r>
                      <a:r>
                        <a:rPr kumimoji="0" lang="it-IT" alt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1998, 33:1341-6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20/35 (57%)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it-IT" alt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FF99"/>
                          </a:solidFill>
                          <a:effectLst/>
                          <a:latin typeface="Times New Roman" pitchFamily="18" charset="0"/>
                        </a:rPr>
                        <a:t>*</a:t>
                      </a:r>
                      <a:r>
                        <a:rPr kumimoji="0" lang="it-IT" alt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/35 (6%)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3.5-30 aa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928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Krug et al.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Am</a:t>
                      </a:r>
                      <a:r>
                        <a:rPr kumimoji="0" lang="it-IT" alt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J </a:t>
                      </a:r>
                      <a:r>
                        <a:rPr kumimoji="0" lang="it-IT" altLang="it-I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Gastroenterol</a:t>
                      </a:r>
                      <a:r>
                        <a:rPr kumimoji="0" lang="it-IT" alt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1999, 94:2825-8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9/34 (26%)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it-IT" alt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 pitchFamily="18" charset="0"/>
                        </a:rPr>
                        <a:t>°</a:t>
                      </a:r>
                      <a:r>
                        <a:rPr kumimoji="0" lang="it-IT" alt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/34 (6%)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&gt;18 aa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53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Deurloo</a:t>
                      </a:r>
                      <a:r>
                        <a:rPr kumimoji="0" lang="it-IT" alt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et al.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Ann</a:t>
                      </a:r>
                      <a:r>
                        <a:rPr kumimoji="0" lang="it-IT" alt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it-IT" altLang="it-I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Surg</a:t>
                      </a:r>
                      <a:r>
                        <a:rPr kumimoji="0" lang="it-IT" alt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2003, 238:686-9</a:t>
                      </a:r>
                      <a:r>
                        <a:rPr kumimoji="0" lang="it-IT" alt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2/23 (9%)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r>
                        <a:rPr kumimoji="0" lang="it-IT" alt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 pitchFamily="18" charset="0"/>
                        </a:rPr>
                        <a:t>°</a:t>
                      </a:r>
                      <a:r>
                        <a:rPr kumimoji="0" lang="it-IT" alt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/23 (4%)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&gt;25 aa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Deurloo</a:t>
                      </a:r>
                      <a:r>
                        <a:rPr kumimoji="0" lang="it-IT" alt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et al.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 </a:t>
                      </a:r>
                      <a:r>
                        <a:rPr kumimoji="0" lang="it-IT" altLang="it-I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Pediatr</a:t>
                      </a:r>
                      <a:r>
                        <a:rPr kumimoji="0" lang="it-IT" alt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it-IT" altLang="it-I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Surg</a:t>
                      </a:r>
                      <a:r>
                        <a:rPr kumimoji="0" lang="it-IT" alt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2005, 40:1227-31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E: 8/49 (16%)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I: 30/40 (75%)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r>
                        <a:rPr kumimoji="0" lang="it-IT" alt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FF99"/>
                          </a:solidFill>
                          <a:effectLst/>
                          <a:latin typeface="Times New Roman" pitchFamily="18" charset="0"/>
                        </a:rPr>
                        <a:t>*</a:t>
                      </a:r>
                      <a:r>
                        <a:rPr kumimoji="0" lang="it-IT" alt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/40 (8%)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9608" name="Text Box 40"/>
          <p:cNvSpPr txBox="1">
            <a:spLocks noChangeArrowheads="1"/>
          </p:cNvSpPr>
          <p:nvPr/>
        </p:nvSpPr>
        <p:spPr bwMode="auto">
          <a:xfrm>
            <a:off x="468313" y="5876925"/>
            <a:ext cx="8135937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it-IT" altLang="it-IT" sz="1800" dirty="0">
                <a:latin typeface="Arial" charset="0"/>
              </a:rPr>
              <a:t>*Metaplasia gastrica</a:t>
            </a:r>
          </a:p>
          <a:p>
            <a:pPr algn="l" eaLnBrk="1" hangingPunct="1">
              <a:spcBef>
                <a:spcPct val="50000"/>
              </a:spcBef>
            </a:pPr>
            <a:r>
              <a:rPr lang="it-IT" altLang="it-IT" sz="1800" dirty="0">
                <a:latin typeface="Arial" charset="0"/>
              </a:rPr>
              <a:t>°Metaplasia intestinale</a:t>
            </a:r>
          </a:p>
        </p:txBody>
      </p:sp>
    </p:spTree>
    <p:extLst>
      <p:ext uri="{BB962C8B-B14F-4D97-AF65-F5344CB8AC3E}">
        <p14:creationId xmlns:p14="http://schemas.microsoft.com/office/powerpoint/2010/main" val="197925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B372D017-F7FB-4B72-AFAC-462B90492CB8}"/>
              </a:ext>
            </a:extLst>
          </p:cNvPr>
          <p:cNvSpPr txBox="1"/>
          <p:nvPr/>
        </p:nvSpPr>
        <p:spPr>
          <a:xfrm>
            <a:off x="2174702" y="212259"/>
            <a:ext cx="4492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Atresia esofagea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06CF0B11-F132-4645-B0B9-0B9FDF711429}"/>
              </a:ext>
            </a:extLst>
          </p:cNvPr>
          <p:cNvSpPr txBox="1"/>
          <p:nvPr/>
        </p:nvSpPr>
        <p:spPr>
          <a:xfrm>
            <a:off x="2105025" y="916454"/>
            <a:ext cx="4972050" cy="64633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err="1" smtClean="0"/>
              <a:t>Transition</a:t>
            </a:r>
            <a:r>
              <a:rPr lang="it-IT" sz="3600" b="1" dirty="0" smtClean="0"/>
              <a:t> to </a:t>
            </a:r>
            <a:r>
              <a:rPr lang="it-IT" sz="3600" b="1" dirty="0" err="1" smtClean="0"/>
              <a:t>Adulthood</a:t>
            </a:r>
            <a:r>
              <a:rPr lang="it-IT" sz="3600" b="1" dirty="0" smtClean="0"/>
              <a:t> </a:t>
            </a:r>
            <a:endParaRPr lang="it-IT" sz="3600" b="1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xmlns="" id="{55F7EBB6-E687-4CAE-9238-6E0205B0F1FA}"/>
              </a:ext>
            </a:extLst>
          </p:cNvPr>
          <p:cNvSpPr/>
          <p:nvPr/>
        </p:nvSpPr>
        <p:spPr>
          <a:xfrm>
            <a:off x="6839738" y="6523219"/>
            <a:ext cx="225663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900" dirty="0" err="1" smtClean="0"/>
              <a:t>Dingemann</a:t>
            </a:r>
            <a:r>
              <a:rPr lang="it-IT" sz="900" dirty="0" smtClean="0"/>
              <a:t> C. </a:t>
            </a:r>
            <a:r>
              <a:rPr lang="it-IT" sz="900" dirty="0"/>
              <a:t>et al. </a:t>
            </a:r>
            <a:r>
              <a:rPr lang="it-IT" sz="900" dirty="0" smtClean="0"/>
              <a:t> J </a:t>
            </a:r>
            <a:r>
              <a:rPr lang="it-IT" sz="900" dirty="0" err="1" smtClean="0"/>
              <a:t>Pediatr</a:t>
            </a:r>
            <a:r>
              <a:rPr lang="it-IT" sz="900" dirty="0" smtClean="0"/>
              <a:t> </a:t>
            </a:r>
            <a:r>
              <a:rPr lang="it-IT" sz="900" dirty="0" err="1" smtClean="0"/>
              <a:t>Surg</a:t>
            </a:r>
            <a:r>
              <a:rPr lang="it-IT" sz="900" dirty="0" smtClean="0"/>
              <a:t> </a:t>
            </a:r>
            <a:r>
              <a:rPr lang="it-IT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</a:t>
            </a:r>
            <a:endParaRPr lang="it-IT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923926" y="2295525"/>
            <a:ext cx="722947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i="1" dirty="0" smtClean="0"/>
              <a:t>The first generation of </a:t>
            </a:r>
            <a:r>
              <a:rPr lang="it-IT" i="1" dirty="0" err="1" smtClean="0"/>
              <a:t>patients</a:t>
            </a:r>
            <a:r>
              <a:rPr lang="it-IT" i="1" dirty="0" smtClean="0"/>
              <a:t> </a:t>
            </a:r>
            <a:r>
              <a:rPr lang="it-IT" i="1" dirty="0" err="1" smtClean="0"/>
              <a:t>successfully</a:t>
            </a:r>
            <a:r>
              <a:rPr lang="it-IT" i="1" dirty="0" smtClean="0"/>
              <a:t> </a:t>
            </a:r>
            <a:r>
              <a:rPr lang="it-IT" i="1" dirty="0" err="1" smtClean="0"/>
              <a:t>operated</a:t>
            </a:r>
            <a:r>
              <a:rPr lang="it-IT" i="1" dirty="0" smtClean="0"/>
              <a:t> for EA are </a:t>
            </a:r>
            <a:r>
              <a:rPr lang="it-IT" i="1" dirty="0" err="1" smtClean="0"/>
              <a:t>reaching</a:t>
            </a:r>
            <a:r>
              <a:rPr lang="it-IT" i="1" dirty="0" smtClean="0"/>
              <a:t> </a:t>
            </a:r>
            <a:r>
              <a:rPr lang="it-IT" i="1" dirty="0" err="1" smtClean="0"/>
              <a:t>their</a:t>
            </a:r>
            <a:r>
              <a:rPr lang="it-IT" i="1" dirty="0" smtClean="0"/>
              <a:t> </a:t>
            </a:r>
            <a:r>
              <a:rPr lang="it-IT" i="1" dirty="0" err="1" smtClean="0"/>
              <a:t>sixth</a:t>
            </a:r>
            <a:r>
              <a:rPr lang="it-IT" i="1" dirty="0" smtClean="0"/>
              <a:t> decade of life, </a:t>
            </a:r>
            <a:r>
              <a:rPr lang="it-IT" i="1" dirty="0" err="1" smtClean="0"/>
              <a:t>highlighting</a:t>
            </a:r>
            <a:r>
              <a:rPr lang="it-IT" i="1" dirty="0" smtClean="0"/>
              <a:t> </a:t>
            </a:r>
            <a:r>
              <a:rPr lang="it-IT" i="1" dirty="0" err="1" smtClean="0"/>
              <a:t>that</a:t>
            </a:r>
            <a:r>
              <a:rPr lang="it-IT" i="1" dirty="0" smtClean="0"/>
              <a:t> </a:t>
            </a:r>
            <a:r>
              <a:rPr lang="it-IT" b="1" i="1" dirty="0" smtClean="0"/>
              <a:t>EA </a:t>
            </a:r>
            <a:r>
              <a:rPr lang="it-IT" b="1" i="1" dirty="0" err="1" smtClean="0"/>
              <a:t>is</a:t>
            </a:r>
            <a:r>
              <a:rPr lang="it-IT" b="1" i="1" dirty="0" smtClean="0"/>
              <a:t> </a:t>
            </a:r>
            <a:r>
              <a:rPr lang="it-IT" b="1" i="1" dirty="0" err="1" smtClean="0"/>
              <a:t>becoming</a:t>
            </a:r>
            <a:r>
              <a:rPr lang="it-IT" b="1" i="1" dirty="0" smtClean="0"/>
              <a:t> more and more an </a:t>
            </a:r>
            <a:r>
              <a:rPr lang="it-IT" b="1" i="1" dirty="0" err="1" smtClean="0"/>
              <a:t>adult</a:t>
            </a:r>
            <a:r>
              <a:rPr lang="it-IT" b="1" i="1" dirty="0" smtClean="0"/>
              <a:t> </a:t>
            </a:r>
            <a:r>
              <a:rPr lang="it-IT" b="1" i="1" dirty="0" err="1" smtClean="0"/>
              <a:t>health</a:t>
            </a:r>
            <a:r>
              <a:rPr lang="it-IT" b="1" i="1" dirty="0" smtClean="0"/>
              <a:t> </a:t>
            </a:r>
            <a:r>
              <a:rPr lang="it-IT" b="1" i="1" dirty="0" err="1" smtClean="0"/>
              <a:t>issue</a:t>
            </a:r>
            <a:endParaRPr lang="it-IT" b="1" i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923926" y="3995260"/>
            <a:ext cx="7229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/>
              <a:t>A </a:t>
            </a:r>
            <a:r>
              <a:rPr lang="it-IT" i="1" dirty="0" err="1" smtClean="0"/>
              <a:t>growing</a:t>
            </a:r>
            <a:r>
              <a:rPr lang="it-IT" i="1" dirty="0" smtClean="0"/>
              <a:t> </a:t>
            </a:r>
            <a:r>
              <a:rPr lang="it-IT" i="1" dirty="0" err="1" smtClean="0"/>
              <a:t>number</a:t>
            </a:r>
            <a:r>
              <a:rPr lang="it-IT" i="1" dirty="0" smtClean="0"/>
              <a:t> of EA </a:t>
            </a:r>
            <a:r>
              <a:rPr lang="it-IT" i="1" dirty="0" err="1" smtClean="0"/>
              <a:t>survivors</a:t>
            </a:r>
            <a:r>
              <a:rPr lang="it-IT" i="1" dirty="0" smtClean="0"/>
              <a:t> are </a:t>
            </a:r>
            <a:r>
              <a:rPr lang="it-IT" i="1" dirty="0" err="1" smtClean="0"/>
              <a:t>adults</a:t>
            </a:r>
            <a:r>
              <a:rPr lang="it-IT" i="1" dirty="0" smtClean="0"/>
              <a:t> and focus on the </a:t>
            </a:r>
            <a:r>
              <a:rPr lang="it-IT" b="1" i="1" dirty="0" smtClean="0"/>
              <a:t>long-</a:t>
            </a:r>
            <a:r>
              <a:rPr lang="it-IT" b="1" i="1" dirty="0" err="1" smtClean="0"/>
              <a:t>term</a:t>
            </a:r>
            <a:r>
              <a:rPr lang="it-IT" b="1" i="1" dirty="0" smtClean="0"/>
              <a:t> </a:t>
            </a:r>
            <a:r>
              <a:rPr lang="it-IT" b="1" i="1" dirty="0" err="1" smtClean="0"/>
              <a:t>outcomes</a:t>
            </a:r>
            <a:r>
              <a:rPr lang="it-IT" i="1" dirty="0" smtClean="0"/>
              <a:t> in </a:t>
            </a:r>
            <a:r>
              <a:rPr lang="it-IT" i="1" dirty="0" err="1" smtClean="0"/>
              <a:t>these</a:t>
            </a:r>
            <a:r>
              <a:rPr lang="it-IT" i="1" dirty="0" smtClean="0"/>
              <a:t> </a:t>
            </a:r>
            <a:r>
              <a:rPr lang="it-IT" i="1" dirty="0" err="1" smtClean="0"/>
              <a:t>patients</a:t>
            </a:r>
            <a:r>
              <a:rPr lang="it-IT" i="1" dirty="0" smtClean="0"/>
              <a:t> </a:t>
            </a:r>
            <a:r>
              <a:rPr lang="it-IT" i="1" dirty="0" err="1" smtClean="0"/>
              <a:t>is</a:t>
            </a:r>
            <a:r>
              <a:rPr lang="it-IT" i="1" dirty="0" smtClean="0"/>
              <a:t> </a:t>
            </a:r>
            <a:r>
              <a:rPr lang="it-IT" i="1" dirty="0" err="1" smtClean="0"/>
              <a:t>necessary</a:t>
            </a: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140891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209"/>
    </mc:Choice>
    <mc:Fallback xmlns="">
      <p:transition spd="slow" advTm="45209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688521" y="54280"/>
            <a:ext cx="6234545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400" dirty="0" smtClean="0"/>
              <a:t>SINTOMATICI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324" y="62089"/>
            <a:ext cx="4762499" cy="871361"/>
          </a:xfrm>
          <a:prstGeom prst="rect">
            <a:avLst/>
          </a:prstGeom>
          <a:ln>
            <a:noFill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243013"/>
            <a:ext cx="483870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866" y="3348038"/>
            <a:ext cx="4429125" cy="2519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190500" y="3869233"/>
            <a:ext cx="3848100" cy="1200329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b="1" i="1" dirty="0" err="1" smtClean="0"/>
              <a:t>Dysphagia</a:t>
            </a:r>
            <a:r>
              <a:rPr lang="it-IT" i="1" dirty="0" smtClean="0"/>
              <a:t> and </a:t>
            </a:r>
            <a:r>
              <a:rPr lang="it-IT" b="1" i="1" dirty="0" err="1" smtClean="0"/>
              <a:t>symptoms</a:t>
            </a:r>
            <a:r>
              <a:rPr lang="it-IT" b="1" i="1" dirty="0" smtClean="0"/>
              <a:t> of GER </a:t>
            </a:r>
            <a:r>
              <a:rPr lang="it-IT" i="1" u="sng" dirty="0" smtClean="0"/>
              <a:t>continue </a:t>
            </a:r>
            <a:r>
              <a:rPr lang="it-IT" i="1" u="sng" dirty="0" err="1" smtClean="0"/>
              <a:t>into</a:t>
            </a:r>
            <a:r>
              <a:rPr lang="it-IT" i="1" u="sng" dirty="0" smtClean="0"/>
              <a:t> </a:t>
            </a:r>
            <a:r>
              <a:rPr lang="it-IT" i="1" u="sng" dirty="0" err="1" smtClean="0"/>
              <a:t>adulthood</a:t>
            </a:r>
            <a:r>
              <a:rPr lang="it-IT" i="1" u="sng" dirty="0" smtClean="0"/>
              <a:t> </a:t>
            </a:r>
            <a:r>
              <a:rPr lang="it-IT" i="1" dirty="0" smtClean="0"/>
              <a:t>in EA </a:t>
            </a:r>
            <a:r>
              <a:rPr lang="it-IT" i="1" dirty="0" err="1" smtClean="0"/>
              <a:t>patients</a:t>
            </a:r>
            <a:r>
              <a:rPr lang="it-IT" i="1" dirty="0" smtClean="0"/>
              <a:t>, and are more </a:t>
            </a:r>
            <a:r>
              <a:rPr lang="it-IT" i="1" dirty="0" err="1" smtClean="0"/>
              <a:t>frequent</a:t>
            </a:r>
            <a:r>
              <a:rPr lang="it-IT" i="1" dirty="0" smtClean="0"/>
              <a:t> in EA </a:t>
            </a:r>
            <a:r>
              <a:rPr lang="it-IT" i="1" dirty="0" err="1" smtClean="0"/>
              <a:t>survivors</a:t>
            </a:r>
            <a:r>
              <a:rPr lang="it-IT" i="1" dirty="0" smtClean="0"/>
              <a:t> </a:t>
            </a:r>
            <a:r>
              <a:rPr lang="it-IT" i="1" dirty="0" err="1" smtClean="0"/>
              <a:t>than</a:t>
            </a:r>
            <a:r>
              <a:rPr lang="it-IT" i="1" dirty="0" smtClean="0"/>
              <a:t> in the general </a:t>
            </a:r>
            <a:r>
              <a:rPr lang="it-IT" i="1" dirty="0" err="1" smtClean="0"/>
              <a:t>population</a:t>
            </a:r>
            <a:endParaRPr lang="it-IT" i="1" dirty="0"/>
          </a:p>
        </p:txBody>
      </p:sp>
      <p:cxnSp>
        <p:nvCxnSpPr>
          <p:cNvPr id="3" name="Connettore 1 2"/>
          <p:cNvCxnSpPr/>
          <p:nvPr/>
        </p:nvCxnSpPr>
        <p:spPr>
          <a:xfrm>
            <a:off x="3190875" y="1619250"/>
            <a:ext cx="819150" cy="95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6953250" y="3705225"/>
            <a:ext cx="16954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/>
          <p:nvPr/>
        </p:nvCxnSpPr>
        <p:spPr>
          <a:xfrm>
            <a:off x="4562475" y="3905250"/>
            <a:ext cx="26193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79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93E75E94-0C6A-41B9-A884-759FBBCFA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6925" y="703928"/>
            <a:ext cx="4924425" cy="933291"/>
          </a:xfr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it-IT" sz="3200" b="1" dirty="0"/>
              <a:t>Malformazioni associate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it-IT" sz="1400" b="1" dirty="0"/>
              <a:t>~ 50% dei pazienti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10848192-D611-4130-BAE7-FF2742C87B53}"/>
              </a:ext>
            </a:extLst>
          </p:cNvPr>
          <p:cNvSpPr txBox="1"/>
          <p:nvPr/>
        </p:nvSpPr>
        <p:spPr>
          <a:xfrm>
            <a:off x="2551418" y="84327"/>
            <a:ext cx="4184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Atresia esofagea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2F944F83-A359-485D-A111-D4A8BC6C3AA1}"/>
              </a:ext>
            </a:extLst>
          </p:cNvPr>
          <p:cNvSpPr/>
          <p:nvPr/>
        </p:nvSpPr>
        <p:spPr>
          <a:xfrm>
            <a:off x="806254" y="2056787"/>
            <a:ext cx="3657600" cy="64633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b="1" dirty="0"/>
              <a:t>Quadri sindromici (6-12%)</a:t>
            </a:r>
          </a:p>
          <a:p>
            <a:pPr algn="ctr"/>
            <a:r>
              <a:rPr lang="it-IT" dirty="0"/>
              <a:t>Difetti genici/cromosomici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xmlns="" id="{55E47124-2656-4403-AFF6-B725484BED2B}"/>
              </a:ext>
            </a:extLst>
          </p:cNvPr>
          <p:cNvSpPr/>
          <p:nvPr/>
        </p:nvSpPr>
        <p:spPr>
          <a:xfrm>
            <a:off x="5962209" y="2022530"/>
            <a:ext cx="2933216" cy="258532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b="1" dirty="0"/>
              <a:t>Quadri non sindromici</a:t>
            </a:r>
          </a:p>
          <a:p>
            <a:pPr algn="ctr"/>
            <a:endParaRPr lang="it-IT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Cardiovascolari 29%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Anorettali 14%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Gastrointestinali 13%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Genitourinarie 14%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Muscolo-scheletriche 14%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Respiratorie 6%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Neurologiche 7-12%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DA581194-C058-4D2B-AE79-2357368ECDF1}"/>
              </a:ext>
            </a:extLst>
          </p:cNvPr>
          <p:cNvSpPr/>
          <p:nvPr/>
        </p:nvSpPr>
        <p:spPr>
          <a:xfrm>
            <a:off x="6786695" y="6306640"/>
            <a:ext cx="231536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/>
              <a:t>Shaw C et al . Med Genet 2006</a:t>
            </a:r>
          </a:p>
          <a:p>
            <a:r>
              <a:rPr lang="it-IT" sz="900" i="1" dirty="0"/>
              <a:t>Solomon BD et al. </a:t>
            </a:r>
            <a:r>
              <a:rPr lang="it-IT" sz="900" i="1" dirty="0" err="1"/>
              <a:t>Orphanet</a:t>
            </a:r>
            <a:r>
              <a:rPr lang="it-IT" sz="900" i="1" dirty="0"/>
              <a:t> J Rare </a:t>
            </a:r>
            <a:r>
              <a:rPr lang="it-IT" sz="900" i="1" dirty="0" err="1"/>
              <a:t>Dis</a:t>
            </a:r>
            <a:r>
              <a:rPr lang="it-IT" sz="900" i="1" dirty="0"/>
              <a:t>. 2011</a:t>
            </a:r>
          </a:p>
          <a:p>
            <a:r>
              <a:rPr lang="it-IT" sz="900" i="1" dirty="0" err="1"/>
              <a:t>Bogs</a:t>
            </a:r>
            <a:r>
              <a:rPr lang="it-IT" sz="900" i="1" dirty="0"/>
              <a:t> et al. </a:t>
            </a:r>
            <a:r>
              <a:rPr lang="it-IT" sz="900" i="1" dirty="0" err="1"/>
              <a:t>Eur</a:t>
            </a:r>
            <a:r>
              <a:rPr lang="it-IT" sz="900" i="1" dirty="0"/>
              <a:t> J </a:t>
            </a:r>
            <a:r>
              <a:rPr lang="it-IT" sz="900" i="1" dirty="0" err="1"/>
              <a:t>Pediatr</a:t>
            </a:r>
            <a:r>
              <a:rPr lang="it-IT" sz="900" i="1" dirty="0"/>
              <a:t> </a:t>
            </a:r>
            <a:r>
              <a:rPr lang="it-IT" sz="900" i="1" dirty="0" err="1"/>
              <a:t>Surg</a:t>
            </a:r>
            <a:r>
              <a:rPr lang="it-IT" sz="900" i="1" dirty="0"/>
              <a:t>. 2018 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2F944F83-A359-485D-A111-D4A8BC6C3AA1}"/>
              </a:ext>
            </a:extLst>
          </p:cNvPr>
          <p:cNvSpPr/>
          <p:nvPr/>
        </p:nvSpPr>
        <p:spPr>
          <a:xfrm>
            <a:off x="2871639" y="2964531"/>
            <a:ext cx="2481596" cy="2769989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VACTERL</a:t>
            </a:r>
            <a:r>
              <a:rPr lang="it-IT" sz="2400" b="1" dirty="0"/>
              <a:t> </a:t>
            </a:r>
          </a:p>
          <a:p>
            <a:pPr algn="ctr"/>
            <a:r>
              <a:rPr lang="it-IT" b="1" dirty="0"/>
              <a:t>(10-30%)</a:t>
            </a:r>
          </a:p>
          <a:p>
            <a:pPr algn="ctr"/>
            <a:endParaRPr lang="it-IT" sz="2400" dirty="0"/>
          </a:p>
          <a:p>
            <a:pPr algn="ctr"/>
            <a:r>
              <a:rPr lang="it-IT" b="1" dirty="0" err="1"/>
              <a:t>V</a:t>
            </a:r>
            <a:r>
              <a:rPr lang="it-IT" dirty="0" err="1"/>
              <a:t>ertebral</a:t>
            </a:r>
            <a:r>
              <a:rPr lang="it-IT" dirty="0"/>
              <a:t>   60-80%</a:t>
            </a:r>
          </a:p>
          <a:p>
            <a:pPr algn="ctr"/>
            <a:r>
              <a:rPr lang="it-IT" b="1" dirty="0" err="1"/>
              <a:t>A</a:t>
            </a:r>
            <a:r>
              <a:rPr lang="it-IT" dirty="0" err="1"/>
              <a:t>nal</a:t>
            </a:r>
            <a:r>
              <a:rPr lang="it-IT" dirty="0"/>
              <a:t>          55-90%</a:t>
            </a:r>
          </a:p>
          <a:p>
            <a:pPr algn="ctr"/>
            <a:r>
              <a:rPr lang="it-IT" b="1" dirty="0" err="1"/>
              <a:t>C</a:t>
            </a:r>
            <a:r>
              <a:rPr lang="it-IT" dirty="0" err="1"/>
              <a:t>ardiac</a:t>
            </a:r>
            <a:r>
              <a:rPr lang="it-IT" dirty="0"/>
              <a:t>      40-80 %</a:t>
            </a:r>
          </a:p>
          <a:p>
            <a:pPr algn="ctr"/>
            <a:r>
              <a:rPr lang="it-IT" b="1" dirty="0"/>
              <a:t>T</a:t>
            </a:r>
            <a:r>
              <a:rPr lang="it-IT" dirty="0"/>
              <a:t>-</a:t>
            </a:r>
            <a:r>
              <a:rPr lang="it-IT" b="1" dirty="0"/>
              <a:t>E</a:t>
            </a:r>
            <a:r>
              <a:rPr lang="it-IT" dirty="0"/>
              <a:t> fistula   50-80%</a:t>
            </a:r>
          </a:p>
          <a:p>
            <a:pPr algn="ctr"/>
            <a:r>
              <a:rPr lang="it-IT" b="1" dirty="0" err="1"/>
              <a:t>R</a:t>
            </a:r>
            <a:r>
              <a:rPr lang="it-IT" dirty="0" err="1"/>
              <a:t>enal</a:t>
            </a:r>
            <a:r>
              <a:rPr lang="it-IT" dirty="0"/>
              <a:t>         50-80%</a:t>
            </a:r>
          </a:p>
          <a:p>
            <a:pPr algn="ctr"/>
            <a:r>
              <a:rPr lang="it-IT" b="1" dirty="0" err="1"/>
              <a:t>L</a:t>
            </a:r>
            <a:r>
              <a:rPr lang="it-IT" dirty="0" err="1"/>
              <a:t>imb</a:t>
            </a:r>
            <a:r>
              <a:rPr lang="it-IT" dirty="0"/>
              <a:t>         40-50%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xmlns="" id="{2F944F83-A359-485D-A111-D4A8BC6C3AA1}"/>
              </a:ext>
            </a:extLst>
          </p:cNvPr>
          <p:cNvSpPr/>
          <p:nvPr/>
        </p:nvSpPr>
        <p:spPr>
          <a:xfrm>
            <a:off x="124582" y="2971638"/>
            <a:ext cx="2299642" cy="2400657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CHARGE </a:t>
            </a:r>
          </a:p>
          <a:p>
            <a:pPr algn="ctr"/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b="1" dirty="0" err="1"/>
              <a:t>C</a:t>
            </a:r>
            <a:r>
              <a:rPr lang="it-IT" dirty="0" err="1"/>
              <a:t>oloboma</a:t>
            </a:r>
            <a:endParaRPr lang="it-IT" dirty="0"/>
          </a:p>
          <a:p>
            <a:pPr algn="ctr"/>
            <a:r>
              <a:rPr lang="it-IT" b="1" dirty="0" err="1"/>
              <a:t>H</a:t>
            </a:r>
            <a:r>
              <a:rPr lang="it-IT" dirty="0" err="1"/>
              <a:t>eart</a:t>
            </a:r>
            <a:r>
              <a:rPr lang="it-IT" dirty="0"/>
              <a:t> </a:t>
            </a:r>
            <a:r>
              <a:rPr lang="it-IT" dirty="0" err="1"/>
              <a:t>defect</a:t>
            </a:r>
            <a:endParaRPr lang="it-IT" dirty="0"/>
          </a:p>
          <a:p>
            <a:pPr algn="ctr"/>
            <a:r>
              <a:rPr lang="it-IT" dirty="0"/>
              <a:t> </a:t>
            </a:r>
            <a:r>
              <a:rPr lang="it-IT" b="1" dirty="0"/>
              <a:t>A</a:t>
            </a:r>
            <a:r>
              <a:rPr lang="it-IT" dirty="0"/>
              <a:t>tresia </a:t>
            </a:r>
            <a:r>
              <a:rPr lang="it-IT" dirty="0" err="1"/>
              <a:t>choanae</a:t>
            </a:r>
            <a:endParaRPr lang="it-IT" dirty="0"/>
          </a:p>
          <a:p>
            <a:pPr algn="ctr"/>
            <a:r>
              <a:rPr lang="it-IT" b="1" dirty="0" err="1"/>
              <a:t>R</a:t>
            </a:r>
            <a:r>
              <a:rPr lang="it-IT" dirty="0" err="1"/>
              <a:t>etarded</a:t>
            </a:r>
            <a:r>
              <a:rPr lang="it-IT" dirty="0"/>
              <a:t> </a:t>
            </a:r>
            <a:r>
              <a:rPr lang="it-IT" dirty="0" err="1"/>
              <a:t>growth</a:t>
            </a:r>
            <a:endParaRPr lang="it-IT" dirty="0"/>
          </a:p>
          <a:p>
            <a:pPr algn="ctr"/>
            <a:r>
              <a:rPr lang="it-IT" b="1" dirty="0" err="1"/>
              <a:t>G</a:t>
            </a:r>
            <a:r>
              <a:rPr lang="it-IT" dirty="0" err="1"/>
              <a:t>enital</a:t>
            </a:r>
            <a:r>
              <a:rPr lang="it-IT" dirty="0"/>
              <a:t> </a:t>
            </a:r>
            <a:r>
              <a:rPr lang="it-IT" dirty="0" err="1"/>
              <a:t>Hypoplasia</a:t>
            </a:r>
            <a:endParaRPr lang="it-IT" dirty="0"/>
          </a:p>
          <a:p>
            <a:pPr algn="ctr"/>
            <a:r>
              <a:rPr lang="it-IT" b="1" dirty="0" err="1"/>
              <a:t>E</a:t>
            </a:r>
            <a:r>
              <a:rPr lang="it-IT" dirty="0" err="1"/>
              <a:t>ar</a:t>
            </a:r>
            <a:r>
              <a:rPr lang="it-IT" dirty="0"/>
              <a:t> </a:t>
            </a:r>
            <a:r>
              <a:rPr lang="it-IT" dirty="0" err="1"/>
              <a:t>anomalies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705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935"/>
    </mc:Choice>
    <mc:Fallback xmlns="">
      <p:transition spd="slow" advTm="30935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6" descr="zarcocar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212725"/>
            <a:ext cx="879475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ttangolo 7"/>
          <p:cNvSpPr>
            <a:spLocks noChangeArrowheads="1"/>
          </p:cNvSpPr>
          <p:nvPr/>
        </p:nvSpPr>
        <p:spPr bwMode="auto">
          <a:xfrm>
            <a:off x="2111375" y="415925"/>
            <a:ext cx="49101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algn="ctr">
              <a:spcBef>
                <a:spcPct val="50000"/>
              </a:spcBef>
              <a:defRPr/>
            </a:pPr>
            <a:r>
              <a:rPr lang="it-IT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Casistica </a:t>
            </a:r>
            <a:r>
              <a:rPr lang="it-IT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Chir</a:t>
            </a:r>
            <a:r>
              <a:rPr lang="it-IT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it-IT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Ped</a:t>
            </a:r>
            <a:r>
              <a:rPr lang="it-IT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Pescara</a:t>
            </a: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3143250" y="1416050"/>
            <a:ext cx="2857500" cy="36988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CASISTICA  1990-2018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33525" y="292100"/>
            <a:ext cx="6059488" cy="7842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it-IT" altLang="it-IT" sz="1000" b="1" dirty="0">
                <a:ea typeface="ＭＳ Ｐゴシック" pitchFamily="34" charset="-128"/>
              </a:rPr>
              <a:t> CATTEDRA DI CHIRURGIA PEDIATRICA – UNIVERSITA’ “G. d’ANNUNZIO”  CHIETI - PESCARA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it-IT" altLang="it-IT" sz="1000" b="1" dirty="0">
                <a:ea typeface="ＭＳ Ｐゴシック" pitchFamily="34" charset="-128"/>
              </a:rPr>
              <a:t> U.O.C. DI CHIRURGIA PEDIATRICA – PRESIDIO OSPEDALIERO “SPIRITO SANTO”  PESCARA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it-IT" altLang="it-IT" sz="1000" b="1" dirty="0">
                <a:ea typeface="ＭＳ Ｐゴシック" pitchFamily="34" charset="-128"/>
              </a:rPr>
              <a:t>Direttore Prof. Pierluigi Lelli Chiesa</a:t>
            </a:r>
          </a:p>
        </p:txBody>
      </p:sp>
      <p:pic>
        <p:nvPicPr>
          <p:cNvPr id="15" name="Picture 6" descr="logo con retinatu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488" y="204788"/>
            <a:ext cx="1057275" cy="966787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Grafico 2"/>
          <p:cNvGraphicFramePr/>
          <p:nvPr>
            <p:extLst>
              <p:ext uri="{D42A27DB-BD31-4B8C-83A1-F6EECF244321}">
                <p14:modId xmlns:p14="http://schemas.microsoft.com/office/powerpoint/2010/main" val="48382135"/>
              </p:ext>
            </p:extLst>
          </p:nvPr>
        </p:nvGraphicFramePr>
        <p:xfrm>
          <a:off x="1533525" y="2165927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88408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3105150" y="1468438"/>
            <a:ext cx="3095625" cy="46037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Classificazione di </a:t>
            </a:r>
            <a:r>
              <a:rPr lang="it-IT" sz="2400" b="1" dirty="0" err="1">
                <a:cs typeface="Times New Roman" pitchFamily="18" charset="0"/>
              </a:rPr>
              <a:t>Spitz</a:t>
            </a:r>
            <a:r>
              <a:rPr lang="it-IT" sz="2400" b="1" dirty="0">
                <a:cs typeface="Times New Roman" pitchFamily="18" charset="0"/>
              </a:rPr>
              <a:t> </a:t>
            </a:r>
            <a:endParaRPr lang="it-IT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771775" y="90488"/>
            <a:ext cx="36004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ATRESIA DELL’ESOFAGO</a:t>
            </a:r>
          </a:p>
        </p:txBody>
      </p:sp>
      <p:sp>
        <p:nvSpPr>
          <p:cNvPr id="3077" name="Rettangolo 6"/>
          <p:cNvSpPr>
            <a:spLocks noChangeArrowheads="1"/>
          </p:cNvSpPr>
          <p:nvPr/>
        </p:nvSpPr>
        <p:spPr bwMode="auto">
          <a:xfrm>
            <a:off x="2500313" y="839079"/>
            <a:ext cx="4071937" cy="461962"/>
          </a:xfrm>
          <a:prstGeom prst="rect">
            <a:avLst/>
          </a:prstGeom>
          <a:solidFill>
            <a:srgbClr val="FFCC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it-IT" sz="2400" b="1">
                <a:solidFill>
                  <a:srgbClr val="C00000"/>
                </a:solidFill>
              </a:rPr>
              <a:t>Mortalità per classi di rischio</a:t>
            </a:r>
          </a:p>
        </p:txBody>
      </p:sp>
      <p:pic>
        <p:nvPicPr>
          <p:cNvPr id="3078" name="Picture 6" descr="logo con retinatu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863" y="151522"/>
            <a:ext cx="1104900" cy="100965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26" descr="zarcocar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212725"/>
            <a:ext cx="879475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4153784"/>
              </p:ext>
            </p:extLst>
          </p:nvPr>
        </p:nvGraphicFramePr>
        <p:xfrm>
          <a:off x="-1620838" y="2781300"/>
          <a:ext cx="8112126" cy="3816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1524000" y="2347913"/>
            <a:ext cx="2295525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1600" b="1" dirty="0">
                <a:latin typeface="+mj-lt"/>
              </a:rPr>
              <a:t>CASISTICA 2003-2018</a:t>
            </a:r>
          </a:p>
          <a:p>
            <a:pPr algn="ctr">
              <a:spcBef>
                <a:spcPct val="50000"/>
              </a:spcBef>
              <a:defRPr/>
            </a:pPr>
            <a:endParaRPr lang="it-IT" b="1" dirty="0">
              <a:latin typeface="+mj-lt"/>
            </a:endParaRPr>
          </a:p>
        </p:txBody>
      </p:sp>
      <p:pic>
        <p:nvPicPr>
          <p:cNvPr id="3081" name="Picture 3" descr="C:\Documents and Settings\user\Desktop\Immagine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350" y="2789238"/>
            <a:ext cx="1290638" cy="663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127500"/>
            <a:ext cx="3987800" cy="210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3" name="Rettangolo 11"/>
          <p:cNvSpPr>
            <a:spLocks noChangeArrowheads="1"/>
          </p:cNvSpPr>
          <p:nvPr/>
        </p:nvSpPr>
        <p:spPr bwMode="auto">
          <a:xfrm>
            <a:off x="6759575" y="6254750"/>
            <a:ext cx="2108269" cy="2308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 altLang="it-IT" sz="900" b="1" dirty="0" err="1"/>
              <a:t>Koivusalo</a:t>
            </a:r>
            <a:r>
              <a:rPr lang="it-IT" altLang="it-IT" sz="900" b="1" dirty="0"/>
              <a:t> AI et al, J </a:t>
            </a:r>
            <a:r>
              <a:rPr lang="it-IT" altLang="it-IT" sz="900" b="1" dirty="0" err="1"/>
              <a:t>Pediatr</a:t>
            </a:r>
            <a:r>
              <a:rPr lang="it-IT" altLang="it-IT" sz="900" b="1" dirty="0"/>
              <a:t> </a:t>
            </a:r>
            <a:r>
              <a:rPr lang="it-IT" altLang="it-IT" sz="900" b="1" dirty="0" err="1"/>
              <a:t>Surg</a:t>
            </a:r>
            <a:r>
              <a:rPr lang="it-IT" altLang="it-IT" sz="900" b="1" dirty="0"/>
              <a:t> 2013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676400" y="2624138"/>
            <a:ext cx="20288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1200" b="1" dirty="0">
                <a:latin typeface="+mj-lt"/>
              </a:rPr>
              <a:t>52pazienti</a:t>
            </a: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4657725" y="2809080"/>
            <a:ext cx="17145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it-IT" sz="1000" b="1" dirty="0" err="1">
                <a:latin typeface="+mj-lt"/>
              </a:rPr>
              <a:t>Paz.vivi</a:t>
            </a:r>
            <a:endParaRPr lang="it-IT" sz="1000" b="1" dirty="0">
              <a:latin typeface="+mj-lt"/>
            </a:endParaRPr>
          </a:p>
          <a:p>
            <a:pPr algn="ctr">
              <a:spcBef>
                <a:spcPct val="50000"/>
              </a:spcBef>
              <a:defRPr/>
            </a:pPr>
            <a:r>
              <a:rPr lang="it-IT" sz="1000" b="1" dirty="0" err="1">
                <a:latin typeface="+mj-lt"/>
              </a:rPr>
              <a:t>Paz.morti</a:t>
            </a:r>
            <a:endParaRPr lang="it-IT" sz="1000" b="1" dirty="0">
              <a:latin typeface="+mj-lt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676400" y="2390775"/>
            <a:ext cx="2028825" cy="4817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1666874" y="2629690"/>
            <a:ext cx="2028825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1200" b="1" dirty="0">
                <a:latin typeface="+mj-lt"/>
              </a:rPr>
              <a:t>52pazienti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1666874" y="2396327"/>
            <a:ext cx="2028825" cy="4817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7660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ChangeAspect="1" noChangeArrowheads="1"/>
          </p:cNvSpPr>
          <p:nvPr/>
        </p:nvSpPr>
        <p:spPr bwMode="auto">
          <a:xfrm>
            <a:off x="684213" y="179388"/>
            <a:ext cx="7129462" cy="656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it-IT">
              <a:latin typeface="+mj-lt"/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5389563" y="179388"/>
            <a:ext cx="2281237" cy="5857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80467" tIns="40234" rIns="80467" bIns="40234" anchor="ctr"/>
          <a:lstStyle/>
          <a:p>
            <a:pPr algn="ctr">
              <a:defRPr/>
            </a:pPr>
            <a:r>
              <a:rPr lang="it-IT" sz="1000">
                <a:latin typeface="+mj-lt"/>
              </a:rPr>
              <a:t>Alla nascita</a:t>
            </a:r>
          </a:p>
          <a:p>
            <a:pPr algn="ctr">
              <a:defRPr/>
            </a:pPr>
            <a:r>
              <a:rPr lang="it-IT" sz="1000" b="1">
                <a:latin typeface="+mj-lt"/>
              </a:rPr>
              <a:t>SCIALORREA, cianosi, tosse, distress respiratorio</a:t>
            </a:r>
            <a:endParaRPr lang="it-IT" sz="1000">
              <a:latin typeface="+mj-lt"/>
            </a:endParaRP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5535613" y="3030538"/>
            <a:ext cx="1439862" cy="376237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 lIns="80467" tIns="40234" rIns="80467" bIns="40234" anchor="ctr"/>
          <a:lstStyle/>
          <a:p>
            <a:pPr algn="ctr">
              <a:defRPr/>
            </a:pPr>
            <a:r>
              <a:rPr lang="it-IT" sz="1000" b="1" dirty="0">
                <a:latin typeface="+mj-lt"/>
              </a:rPr>
              <a:t>RX </a:t>
            </a:r>
          </a:p>
          <a:p>
            <a:pPr algn="ctr">
              <a:defRPr/>
            </a:pPr>
            <a:r>
              <a:rPr lang="it-IT" sz="1000" b="1" dirty="0">
                <a:latin typeface="+mj-lt"/>
              </a:rPr>
              <a:t>TORACE-ADDOME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5567363" y="5027613"/>
            <a:ext cx="1355725" cy="5619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80467" tIns="40234" rIns="80467" bIns="40234"/>
          <a:lstStyle/>
          <a:p>
            <a:pPr algn="ctr">
              <a:defRPr/>
            </a:pPr>
            <a:r>
              <a:rPr lang="it-IT" sz="1000" b="1" dirty="0">
                <a:solidFill>
                  <a:srgbClr val="FF0000"/>
                </a:solidFill>
                <a:latin typeface="+mj-lt"/>
              </a:rPr>
              <a:t>E’ PRESENTE ARIA </a:t>
            </a:r>
          </a:p>
          <a:p>
            <a:pPr algn="ctr">
              <a:defRPr/>
            </a:pPr>
            <a:r>
              <a:rPr lang="it-IT" sz="1000" b="1" dirty="0">
                <a:solidFill>
                  <a:srgbClr val="FF0000"/>
                </a:solidFill>
                <a:latin typeface="+mj-lt"/>
              </a:rPr>
              <a:t>NELLE ANSE </a:t>
            </a:r>
          </a:p>
          <a:p>
            <a:pPr algn="ctr">
              <a:defRPr/>
            </a:pPr>
            <a:r>
              <a:rPr lang="it-IT" sz="1000" b="1" dirty="0">
                <a:solidFill>
                  <a:srgbClr val="FF0000"/>
                </a:solidFill>
                <a:latin typeface="+mj-lt"/>
              </a:rPr>
              <a:t>INTESTINALI?</a:t>
            </a:r>
          </a:p>
        </p:txBody>
      </p:sp>
      <p:sp>
        <p:nvSpPr>
          <p:cNvPr id="256007" name="Text Box 7"/>
          <p:cNvSpPr txBox="1">
            <a:spLocks noChangeArrowheads="1"/>
          </p:cNvSpPr>
          <p:nvPr/>
        </p:nvSpPr>
        <p:spPr bwMode="auto">
          <a:xfrm>
            <a:off x="4130675" y="6024563"/>
            <a:ext cx="827088" cy="428625"/>
          </a:xfrm>
          <a:prstGeom prst="rect">
            <a:avLst/>
          </a:prstGeom>
          <a:solidFill>
            <a:srgbClr val="DDDDD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lIns="80467" tIns="40234" rIns="80467" bIns="40234" anchor="ctr"/>
          <a:lstStyle/>
          <a:p>
            <a:pPr algn="ctr">
              <a:defRPr/>
            </a:pPr>
            <a:r>
              <a:rPr lang="it-IT" sz="1000" dirty="0">
                <a:latin typeface="+mj-lt"/>
              </a:rPr>
              <a:t>AE I tipo</a:t>
            </a:r>
          </a:p>
          <a:p>
            <a:pPr algn="ctr">
              <a:defRPr/>
            </a:pPr>
            <a:r>
              <a:rPr lang="it-IT" sz="1000" b="1" dirty="0">
                <a:latin typeface="+mj-lt"/>
              </a:rPr>
              <a:t>(5-8%)</a:t>
            </a:r>
            <a:endParaRPr lang="it-IT" sz="1000" dirty="0">
              <a:latin typeface="+mj-lt"/>
            </a:endParaRPr>
          </a:p>
        </p:txBody>
      </p:sp>
      <p:sp>
        <p:nvSpPr>
          <p:cNvPr id="256008" name="Text Box 8"/>
          <p:cNvSpPr txBox="1">
            <a:spLocks noChangeArrowheads="1"/>
          </p:cNvSpPr>
          <p:nvPr/>
        </p:nvSpPr>
        <p:spPr bwMode="auto">
          <a:xfrm>
            <a:off x="7632700" y="6024563"/>
            <a:ext cx="754063" cy="427037"/>
          </a:xfrm>
          <a:prstGeom prst="rect">
            <a:avLst/>
          </a:prstGeom>
          <a:solidFill>
            <a:srgbClr val="DDDDD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lIns="80467" tIns="40234" rIns="80467" bIns="40234" anchor="ctr"/>
          <a:lstStyle/>
          <a:p>
            <a:pPr algn="ctr">
              <a:defRPr/>
            </a:pPr>
            <a:r>
              <a:rPr lang="it-IT" sz="1000">
                <a:latin typeface="+mj-lt"/>
              </a:rPr>
              <a:t>AE IV tipo</a:t>
            </a:r>
          </a:p>
          <a:p>
            <a:pPr algn="ctr">
              <a:defRPr/>
            </a:pPr>
            <a:r>
              <a:rPr lang="it-IT" sz="1000" b="1">
                <a:latin typeface="+mj-lt"/>
              </a:rPr>
              <a:t>(3-5%)</a:t>
            </a:r>
            <a:endParaRPr lang="it-IT" sz="1000">
              <a:latin typeface="+mj-lt"/>
            </a:endParaRPr>
          </a:p>
        </p:txBody>
      </p:sp>
      <p:sp>
        <p:nvSpPr>
          <p:cNvPr id="256009" name="Text Box 9"/>
          <p:cNvSpPr txBox="1">
            <a:spLocks noChangeArrowheads="1"/>
          </p:cNvSpPr>
          <p:nvPr/>
        </p:nvSpPr>
        <p:spPr bwMode="auto">
          <a:xfrm>
            <a:off x="1908175" y="3795713"/>
            <a:ext cx="1223963" cy="7127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lIns="80467" tIns="40234" rIns="80467" bIns="40234" anchor="ctr"/>
          <a:lstStyle/>
          <a:p>
            <a:pPr algn="ctr">
              <a:defRPr/>
            </a:pPr>
            <a:r>
              <a:rPr lang="it-IT" sz="1200" b="1">
                <a:latin typeface="+mj-lt"/>
              </a:rPr>
              <a:t>ATRESIA ESOFAGEA ESCLUSA</a:t>
            </a:r>
            <a:endParaRPr lang="it-IT" sz="1200">
              <a:latin typeface="+mj-lt"/>
            </a:endParaRP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6543675" y="2673350"/>
            <a:ext cx="188595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467" tIns="40234" rIns="80467" bIns="40234"/>
          <a:lstStyle/>
          <a:p>
            <a:pPr>
              <a:defRPr/>
            </a:pPr>
            <a:r>
              <a:rPr lang="it-IT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Arresto dopo </a:t>
            </a:r>
            <a:r>
              <a:rPr lang="it-IT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Symbol" pitchFamily="18" charset="2"/>
              </a:rPr>
              <a:t></a:t>
            </a:r>
            <a:r>
              <a:rPr lang="it-IT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10 cm</a:t>
            </a:r>
          </a:p>
        </p:txBody>
      </p:sp>
      <p:sp>
        <p:nvSpPr>
          <p:cNvPr id="256011" name="Text Box 11"/>
          <p:cNvSpPr txBox="1">
            <a:spLocks noChangeArrowheads="1"/>
          </p:cNvSpPr>
          <p:nvPr/>
        </p:nvSpPr>
        <p:spPr bwMode="auto">
          <a:xfrm>
            <a:off x="5062538" y="6024563"/>
            <a:ext cx="825500" cy="427037"/>
          </a:xfrm>
          <a:prstGeom prst="rect">
            <a:avLst/>
          </a:prstGeom>
          <a:solidFill>
            <a:srgbClr val="DDDDD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lIns="80467" tIns="40234" rIns="80467" bIns="40234" anchor="ctr"/>
          <a:lstStyle/>
          <a:p>
            <a:pPr algn="ctr">
              <a:defRPr/>
            </a:pPr>
            <a:r>
              <a:rPr lang="it-IT" sz="1000">
                <a:latin typeface="+mj-lt"/>
              </a:rPr>
              <a:t>AE II tipo</a:t>
            </a:r>
          </a:p>
          <a:p>
            <a:pPr algn="ctr">
              <a:defRPr/>
            </a:pPr>
            <a:r>
              <a:rPr lang="it-IT" sz="1000" b="1">
                <a:latin typeface="+mj-lt"/>
              </a:rPr>
              <a:t>(1-2%)</a:t>
            </a:r>
            <a:endParaRPr lang="it-IT" sz="1000">
              <a:latin typeface="+mj-lt"/>
            </a:endParaRPr>
          </a:p>
        </p:txBody>
      </p:sp>
      <p:sp>
        <p:nvSpPr>
          <p:cNvPr id="256012" name="Text Box 12"/>
          <p:cNvSpPr txBox="1">
            <a:spLocks noChangeArrowheads="1"/>
          </p:cNvSpPr>
          <p:nvPr/>
        </p:nvSpPr>
        <p:spPr bwMode="auto">
          <a:xfrm>
            <a:off x="6061075" y="6024563"/>
            <a:ext cx="1139825" cy="571500"/>
          </a:xfrm>
          <a:prstGeom prst="rect">
            <a:avLst/>
          </a:prstGeom>
          <a:solidFill>
            <a:srgbClr val="DDDDD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lIns="80467" tIns="40234" rIns="80467" bIns="40234" anchor="ctr"/>
          <a:lstStyle/>
          <a:p>
            <a:pPr algn="ctr">
              <a:defRPr/>
            </a:pPr>
            <a:r>
              <a:rPr lang="it-IT" sz="1400" b="1">
                <a:latin typeface="+mj-lt"/>
              </a:rPr>
              <a:t>AE III tipo</a:t>
            </a:r>
          </a:p>
          <a:p>
            <a:pPr algn="ctr">
              <a:defRPr/>
            </a:pPr>
            <a:r>
              <a:rPr lang="it-IT" sz="1400" b="1">
                <a:latin typeface="+mj-lt"/>
              </a:rPr>
              <a:t>(85-87%)</a:t>
            </a:r>
          </a:p>
        </p:txBody>
      </p:sp>
      <p:sp>
        <p:nvSpPr>
          <p:cNvPr id="256013" name="Text Box 13"/>
          <p:cNvSpPr txBox="1">
            <a:spLocks noChangeArrowheads="1"/>
          </p:cNvSpPr>
          <p:nvPr/>
        </p:nvSpPr>
        <p:spPr bwMode="auto">
          <a:xfrm>
            <a:off x="5703888" y="4314825"/>
            <a:ext cx="1079500" cy="482600"/>
          </a:xfrm>
          <a:prstGeom prst="rect">
            <a:avLst/>
          </a:prstGeom>
          <a:solidFill>
            <a:srgbClr val="DDDDD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it-IT" sz="1200" b="1">
                <a:latin typeface="+mj-lt"/>
              </a:rPr>
              <a:t>ATRESIA ESOFAGEA</a:t>
            </a:r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3063875" y="2209800"/>
            <a:ext cx="2663825" cy="4270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80467" tIns="40234" rIns="80467" bIns="40234"/>
          <a:lstStyle/>
          <a:p>
            <a:pPr algn="ctr">
              <a:defRPr/>
            </a:pPr>
            <a:r>
              <a:rPr lang="it-IT" sz="1200" b="1">
                <a:solidFill>
                  <a:srgbClr val="FF3300"/>
                </a:solidFill>
                <a:latin typeface="+mj-lt"/>
              </a:rPr>
              <a:t>E’ POSSIBILE RAGGIUNGERE LO STOMACO?</a:t>
            </a:r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7058025" y="5630863"/>
            <a:ext cx="503238" cy="2524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80467" tIns="40234" rIns="80467" bIns="40234" anchor="ctr"/>
          <a:lstStyle/>
          <a:p>
            <a:pPr algn="ctr">
              <a:defRPr/>
            </a:pPr>
            <a:r>
              <a:rPr lang="it-IT" sz="1200" b="1">
                <a:latin typeface="+mj-lt"/>
              </a:rPr>
              <a:t>SI</a:t>
            </a:r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4776788" y="5630863"/>
            <a:ext cx="503237" cy="2524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80467" tIns="40234" rIns="80467" bIns="40234" anchor="ctr"/>
          <a:lstStyle/>
          <a:p>
            <a:pPr algn="ctr">
              <a:defRPr/>
            </a:pPr>
            <a:r>
              <a:rPr lang="it-IT" sz="1200" b="1">
                <a:latin typeface="+mj-lt"/>
              </a:rPr>
              <a:t>NO</a:t>
            </a:r>
          </a:p>
        </p:txBody>
      </p:sp>
      <p:sp>
        <p:nvSpPr>
          <p:cNvPr id="11281" name="Text Box 17"/>
          <p:cNvSpPr txBox="1">
            <a:spLocks noChangeArrowheads="1"/>
          </p:cNvSpPr>
          <p:nvPr/>
        </p:nvSpPr>
        <p:spPr bwMode="auto">
          <a:xfrm>
            <a:off x="1547813" y="185738"/>
            <a:ext cx="1846262" cy="10112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 lIns="80467" tIns="40234" rIns="80467" bIns="40234" anchor="ctr"/>
          <a:lstStyle/>
          <a:p>
            <a:pPr algn="ctr">
              <a:defRPr/>
            </a:pPr>
            <a:r>
              <a:rPr lang="it-IT" sz="1000" b="1">
                <a:latin typeface="+mj-lt"/>
              </a:rPr>
              <a:t>ECOGRAFIA PRENATALE</a:t>
            </a:r>
          </a:p>
          <a:p>
            <a:pPr algn="ctr">
              <a:defRPr/>
            </a:pPr>
            <a:r>
              <a:rPr lang="it-IT" sz="1000" b="1">
                <a:latin typeface="+mj-lt"/>
              </a:rPr>
              <a:t>(24°  settimana)</a:t>
            </a:r>
            <a:r>
              <a:rPr lang="it-IT" sz="900">
                <a:latin typeface="+mj-lt"/>
              </a:rPr>
              <a:t> </a:t>
            </a:r>
          </a:p>
          <a:p>
            <a:pPr algn="ctr">
              <a:defRPr/>
            </a:pPr>
            <a:endParaRPr lang="it-IT" sz="800">
              <a:latin typeface="+mj-lt"/>
            </a:endParaRPr>
          </a:p>
          <a:p>
            <a:pPr algn="ctr">
              <a:defRPr/>
            </a:pPr>
            <a:r>
              <a:rPr lang="it-IT" sz="1000">
                <a:latin typeface="+mj-lt"/>
              </a:rPr>
              <a:t>Polidramnios ±</a:t>
            </a:r>
          </a:p>
          <a:p>
            <a:pPr algn="ctr">
              <a:defRPr/>
            </a:pPr>
            <a:r>
              <a:rPr lang="it-IT" sz="1000">
                <a:latin typeface="+mj-lt"/>
              </a:rPr>
              <a:t>Mancata visualizzazione bolla gastrica</a:t>
            </a:r>
          </a:p>
        </p:txBody>
      </p:sp>
      <p:sp>
        <p:nvSpPr>
          <p:cNvPr id="11282" name="Text Box 18"/>
          <p:cNvSpPr txBox="1">
            <a:spLocks noChangeArrowheads="1"/>
          </p:cNvSpPr>
          <p:nvPr/>
        </p:nvSpPr>
        <p:spPr bwMode="auto">
          <a:xfrm>
            <a:off x="3757613" y="179388"/>
            <a:ext cx="1284287" cy="6572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80467" tIns="40234" rIns="80467" bIns="40234" anchor="ctr"/>
          <a:lstStyle/>
          <a:p>
            <a:pPr algn="ctr">
              <a:defRPr/>
            </a:pPr>
            <a:r>
              <a:rPr lang="it-IT" sz="1000" b="1">
                <a:latin typeface="+mj-lt"/>
              </a:rPr>
              <a:t>TUTTI I NEONATI</a:t>
            </a:r>
          </a:p>
          <a:p>
            <a:pPr algn="ctr">
              <a:defRPr/>
            </a:pPr>
            <a:r>
              <a:rPr lang="it-IT" sz="1000">
                <a:latin typeface="+mj-lt"/>
              </a:rPr>
              <a:t>Subito dopo il parto</a:t>
            </a:r>
          </a:p>
          <a:p>
            <a:pPr algn="ctr">
              <a:defRPr/>
            </a:pPr>
            <a:r>
              <a:rPr lang="it-IT" sz="1000">
                <a:latin typeface="+mj-lt"/>
              </a:rPr>
              <a:t>(consigliabile)</a:t>
            </a:r>
          </a:p>
        </p:txBody>
      </p:sp>
      <p:sp>
        <p:nvSpPr>
          <p:cNvPr id="11283" name="Text Box 19"/>
          <p:cNvSpPr txBox="1">
            <a:spLocks noChangeArrowheads="1"/>
          </p:cNvSpPr>
          <p:nvPr/>
        </p:nvSpPr>
        <p:spPr bwMode="auto">
          <a:xfrm>
            <a:off x="3394075" y="1628775"/>
            <a:ext cx="19446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467" tIns="40234" rIns="80467" bIns="40234" anchor="ctr"/>
          <a:lstStyle/>
          <a:p>
            <a:pPr algn="ctr">
              <a:defRPr/>
            </a:pPr>
            <a:r>
              <a:rPr lang="it-IT" sz="1000" b="1" dirty="0">
                <a:latin typeface="+mj-lt"/>
              </a:rPr>
              <a:t>POSIZIONAMENTO SONDINO NASO-GASTRICO</a:t>
            </a:r>
          </a:p>
        </p:txBody>
      </p:sp>
      <p:cxnSp>
        <p:nvCxnSpPr>
          <p:cNvPr id="2" name="AutoShape 20"/>
          <p:cNvCxnSpPr>
            <a:cxnSpLocks noChangeShapeType="1"/>
            <a:stCxn id="11278" idx="3"/>
            <a:endCxn id="11269" idx="0"/>
          </p:cNvCxnSpPr>
          <p:nvPr/>
        </p:nvCxnSpPr>
        <p:spPr bwMode="auto">
          <a:xfrm rot="10800000" flipV="1">
            <a:off x="2520950" y="2424113"/>
            <a:ext cx="542925" cy="1371600"/>
          </a:xfrm>
          <a:prstGeom prst="bentConnector2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85" name="Text Box 21"/>
          <p:cNvSpPr txBox="1">
            <a:spLocks noChangeArrowheads="1"/>
          </p:cNvSpPr>
          <p:nvPr/>
        </p:nvSpPr>
        <p:spPr bwMode="auto">
          <a:xfrm>
            <a:off x="2268538" y="2708275"/>
            <a:ext cx="501650" cy="2508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80467" tIns="40234" rIns="80467" bIns="40234" anchor="ctr"/>
          <a:lstStyle/>
          <a:p>
            <a:pPr algn="ctr">
              <a:defRPr/>
            </a:pPr>
            <a:r>
              <a:rPr lang="it-IT" sz="1200" b="1">
                <a:latin typeface="+mj-lt"/>
              </a:rPr>
              <a:t>SI</a:t>
            </a:r>
          </a:p>
        </p:txBody>
      </p:sp>
      <p:cxnSp>
        <p:nvCxnSpPr>
          <p:cNvPr id="3" name="AutoShape 22"/>
          <p:cNvCxnSpPr>
            <a:cxnSpLocks noChangeShapeType="1"/>
            <a:stCxn id="11278" idx="3"/>
            <a:endCxn id="11269" idx="0"/>
          </p:cNvCxnSpPr>
          <p:nvPr/>
        </p:nvCxnSpPr>
        <p:spPr bwMode="auto">
          <a:xfrm>
            <a:off x="5727700" y="2424113"/>
            <a:ext cx="528638" cy="606425"/>
          </a:xfrm>
          <a:prstGeom prst="bentConnector2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86" name="AutoShape 23"/>
          <p:cNvCxnSpPr>
            <a:cxnSpLocks noChangeShapeType="1"/>
          </p:cNvCxnSpPr>
          <p:nvPr/>
        </p:nvCxnSpPr>
        <p:spPr bwMode="auto">
          <a:xfrm rot="5400000">
            <a:off x="5802313" y="3860800"/>
            <a:ext cx="90805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024" name="Text Box 24"/>
          <p:cNvSpPr txBox="1">
            <a:spLocks noChangeArrowheads="1"/>
          </p:cNvSpPr>
          <p:nvPr/>
        </p:nvSpPr>
        <p:spPr bwMode="auto">
          <a:xfrm>
            <a:off x="5565775" y="3700463"/>
            <a:ext cx="1379538" cy="3762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80467" tIns="40234" rIns="80467" bIns="40234" anchor="ctr"/>
          <a:lstStyle/>
          <a:p>
            <a:pPr algn="ctr">
              <a:defRPr/>
            </a:pPr>
            <a:r>
              <a:rPr lang="it-IT" sz="1000">
                <a:latin typeface="+mj-lt"/>
              </a:rPr>
              <a:t>Estremità del sondino in regione toracica</a:t>
            </a:r>
          </a:p>
        </p:txBody>
      </p:sp>
      <p:cxnSp>
        <p:nvCxnSpPr>
          <p:cNvPr id="11288" name="AutoShape 25"/>
          <p:cNvCxnSpPr>
            <a:cxnSpLocks noChangeShapeType="1"/>
            <a:stCxn id="256013" idx="2"/>
            <a:endCxn id="11270" idx="0"/>
          </p:cNvCxnSpPr>
          <p:nvPr/>
        </p:nvCxnSpPr>
        <p:spPr bwMode="auto">
          <a:xfrm rot="16200000" flipH="1">
            <a:off x="6129338" y="4911725"/>
            <a:ext cx="230188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89" name="AutoShape 26"/>
          <p:cNvCxnSpPr>
            <a:cxnSpLocks noChangeShapeType="1"/>
            <a:stCxn id="11270" idx="1"/>
            <a:endCxn id="11280" idx="0"/>
          </p:cNvCxnSpPr>
          <p:nvPr/>
        </p:nvCxnSpPr>
        <p:spPr bwMode="auto">
          <a:xfrm rot="10800000" flipV="1">
            <a:off x="5029200" y="5308600"/>
            <a:ext cx="538163" cy="322263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90" name="AutoShape 27"/>
          <p:cNvCxnSpPr>
            <a:cxnSpLocks noChangeShapeType="1"/>
            <a:stCxn id="11270" idx="3"/>
            <a:endCxn id="11279" idx="0"/>
          </p:cNvCxnSpPr>
          <p:nvPr/>
        </p:nvCxnSpPr>
        <p:spPr bwMode="auto">
          <a:xfrm>
            <a:off x="6923088" y="5308600"/>
            <a:ext cx="387350" cy="322263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91" name="AutoShape 28"/>
          <p:cNvCxnSpPr>
            <a:cxnSpLocks noChangeShapeType="1"/>
            <a:stCxn id="11280" idx="1"/>
            <a:endCxn id="256007" idx="0"/>
          </p:cNvCxnSpPr>
          <p:nvPr/>
        </p:nvCxnSpPr>
        <p:spPr bwMode="auto">
          <a:xfrm rot="10800000" flipV="1">
            <a:off x="4545013" y="5757863"/>
            <a:ext cx="231775" cy="26670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92" name="AutoShape 29"/>
          <p:cNvCxnSpPr>
            <a:cxnSpLocks noChangeShapeType="1"/>
            <a:stCxn id="11280" idx="3"/>
            <a:endCxn id="256011" idx="0"/>
          </p:cNvCxnSpPr>
          <p:nvPr/>
        </p:nvCxnSpPr>
        <p:spPr bwMode="auto">
          <a:xfrm>
            <a:off x="5280025" y="5757863"/>
            <a:ext cx="195263" cy="26670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93" name="AutoShape 30"/>
          <p:cNvCxnSpPr>
            <a:cxnSpLocks noChangeShapeType="1"/>
            <a:stCxn id="11279" idx="1"/>
            <a:endCxn id="256012" idx="0"/>
          </p:cNvCxnSpPr>
          <p:nvPr/>
        </p:nvCxnSpPr>
        <p:spPr bwMode="auto">
          <a:xfrm rot="10800000" flipV="1">
            <a:off x="6630988" y="5757863"/>
            <a:ext cx="427037" cy="26670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94" name="AutoShape 31"/>
          <p:cNvCxnSpPr>
            <a:cxnSpLocks noChangeShapeType="1"/>
            <a:stCxn id="11279" idx="3"/>
            <a:endCxn id="256008" idx="0"/>
          </p:cNvCxnSpPr>
          <p:nvPr/>
        </p:nvCxnSpPr>
        <p:spPr bwMode="auto">
          <a:xfrm>
            <a:off x="7561263" y="5757863"/>
            <a:ext cx="449262" cy="26670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95" name="AutoShape 32"/>
          <p:cNvCxnSpPr>
            <a:cxnSpLocks noChangeShapeType="1"/>
          </p:cNvCxnSpPr>
          <p:nvPr/>
        </p:nvCxnSpPr>
        <p:spPr bwMode="auto">
          <a:xfrm>
            <a:off x="4414838" y="2060575"/>
            <a:ext cx="3175" cy="149225"/>
          </a:xfrm>
          <a:prstGeom prst="straightConnector1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96" name="AutoShape 33"/>
          <p:cNvCxnSpPr>
            <a:cxnSpLocks noChangeShapeType="1"/>
          </p:cNvCxnSpPr>
          <p:nvPr/>
        </p:nvCxnSpPr>
        <p:spPr bwMode="auto">
          <a:xfrm>
            <a:off x="2607252" y="1196975"/>
            <a:ext cx="1895475" cy="431800"/>
          </a:xfrm>
          <a:prstGeom prst="straightConnector1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97" name="AutoShape 34"/>
          <p:cNvCxnSpPr>
            <a:cxnSpLocks noChangeShapeType="1"/>
          </p:cNvCxnSpPr>
          <p:nvPr/>
        </p:nvCxnSpPr>
        <p:spPr bwMode="auto">
          <a:xfrm rot="5400000">
            <a:off x="5029994" y="153194"/>
            <a:ext cx="877888" cy="2101850"/>
          </a:xfrm>
          <a:prstGeom prst="straightConnector1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98" name="AutoShape 35"/>
          <p:cNvCxnSpPr>
            <a:cxnSpLocks noChangeShapeType="1"/>
            <a:stCxn id="11282" idx="2"/>
          </p:cNvCxnSpPr>
          <p:nvPr/>
        </p:nvCxnSpPr>
        <p:spPr bwMode="auto">
          <a:xfrm>
            <a:off x="4400550" y="836613"/>
            <a:ext cx="3175" cy="792162"/>
          </a:xfrm>
          <a:prstGeom prst="straightConnector1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300" name="Text Box 36"/>
          <p:cNvSpPr txBox="1">
            <a:spLocks noChangeArrowheads="1"/>
          </p:cNvSpPr>
          <p:nvPr/>
        </p:nvSpPr>
        <p:spPr bwMode="auto">
          <a:xfrm>
            <a:off x="71438" y="195263"/>
            <a:ext cx="1357312" cy="461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Diagnosi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5967413" y="2708275"/>
            <a:ext cx="576262" cy="2508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80467" tIns="40234" rIns="80467" bIns="40234" anchor="ctr"/>
          <a:lstStyle/>
          <a:p>
            <a:pPr algn="ctr">
              <a:defRPr/>
            </a:pPr>
            <a:r>
              <a:rPr lang="it-IT" sz="1200" b="1">
                <a:latin typeface="+mj-lt"/>
              </a:rPr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4202424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81075" y="377825"/>
            <a:ext cx="7154141" cy="2486602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it-IT" sz="12800" b="1" dirty="0"/>
              <a:t>Diagnosi prenatale (10-50 %)</a:t>
            </a:r>
          </a:p>
          <a:p>
            <a:pPr marL="0" indent="0" algn="ctr">
              <a:buNone/>
            </a:pPr>
            <a:endParaRPr lang="it-IT" sz="12800" b="1" dirty="0"/>
          </a:p>
          <a:p>
            <a:pPr marL="0" indent="0" algn="ctr">
              <a:buNone/>
            </a:pPr>
            <a:r>
              <a:rPr lang="it-IT" sz="11200" b="1" u="sng" dirty="0"/>
              <a:t>Ecografia</a:t>
            </a:r>
            <a:r>
              <a:rPr lang="it-IT" sz="9600" u="sng" dirty="0"/>
              <a:t> +/- RMN fetale</a:t>
            </a:r>
          </a:p>
          <a:p>
            <a:pPr marL="0" indent="0">
              <a:buNone/>
            </a:pPr>
            <a:endParaRPr lang="it-IT" sz="6400" dirty="0"/>
          </a:p>
          <a:p>
            <a:pPr marL="285750" indent="-285750">
              <a:buFont typeface="Arial"/>
              <a:buChar char="•"/>
            </a:pPr>
            <a:r>
              <a:rPr lang="it-IT" sz="8000" b="1" dirty="0" err="1"/>
              <a:t>Polidramnios</a:t>
            </a:r>
            <a:r>
              <a:rPr lang="it-IT" sz="8000" b="1" dirty="0"/>
              <a:t> </a:t>
            </a:r>
          </a:p>
          <a:p>
            <a:pPr marL="285750" indent="-285750">
              <a:buFont typeface="Arial"/>
              <a:buChar char="•"/>
            </a:pPr>
            <a:r>
              <a:rPr lang="it-IT" sz="7200" b="1" dirty="0"/>
              <a:t>Bolla gastrica piccola/assente </a:t>
            </a:r>
          </a:p>
          <a:p>
            <a:pPr marL="285750" indent="-285750">
              <a:buFont typeface="Arial"/>
              <a:buChar char="•"/>
            </a:pPr>
            <a:r>
              <a:rPr lang="it-IT" sz="6400" dirty="0" err="1"/>
              <a:t>Upper</a:t>
            </a:r>
            <a:r>
              <a:rPr lang="it-IT" sz="6400" dirty="0"/>
              <a:t> e Lower </a:t>
            </a:r>
            <a:r>
              <a:rPr lang="it-IT" sz="6400" dirty="0" err="1"/>
              <a:t>pouch</a:t>
            </a:r>
            <a:r>
              <a:rPr lang="it-IT" sz="6400" dirty="0"/>
              <a:t> </a:t>
            </a:r>
            <a:r>
              <a:rPr lang="it-IT" sz="6400" dirty="0" err="1"/>
              <a:t>sign</a:t>
            </a:r>
            <a:endParaRPr lang="it-IT" sz="6400" dirty="0"/>
          </a:p>
          <a:p>
            <a:pPr marL="285750" indent="-285750">
              <a:buFont typeface="Arial"/>
              <a:buChar char="•"/>
            </a:pPr>
            <a:r>
              <a:rPr lang="it-IT" sz="6400" dirty="0" err="1"/>
              <a:t>Tracheal</a:t>
            </a:r>
            <a:r>
              <a:rPr lang="it-IT" sz="6400" dirty="0"/>
              <a:t> </a:t>
            </a:r>
            <a:r>
              <a:rPr lang="it-IT" sz="6400" dirty="0" err="1"/>
              <a:t>print</a:t>
            </a:r>
            <a:r>
              <a:rPr lang="it-IT" sz="6400" dirty="0"/>
              <a:t> </a:t>
            </a:r>
            <a:r>
              <a:rPr lang="it-IT" sz="6400" dirty="0" err="1"/>
              <a:t>sign</a:t>
            </a:r>
            <a:endParaRPr lang="it-IT" sz="6400" dirty="0"/>
          </a:p>
          <a:p>
            <a:pPr marL="285750" indent="-285750">
              <a:buFont typeface="Arial"/>
              <a:buChar char="•"/>
            </a:pPr>
            <a:r>
              <a:rPr lang="it-IT" sz="6400" dirty="0"/>
              <a:t>Mancata visualizzazione esofago intratoracico</a:t>
            </a:r>
          </a:p>
          <a:p>
            <a:pPr marL="285750" indent="-285750">
              <a:buFont typeface="Arial"/>
              <a:buChar char="•"/>
            </a:pPr>
            <a:endParaRPr lang="it-IT" dirty="0"/>
          </a:p>
          <a:p>
            <a:pPr marL="285750" indent="-285750">
              <a:buFont typeface="Arial"/>
              <a:buChar char="•"/>
            </a:pPr>
            <a:endParaRPr lang="it-IT" dirty="0"/>
          </a:p>
          <a:p>
            <a:pPr marL="285750" indent="-285750">
              <a:buFont typeface="Arial"/>
              <a:buChar char="•"/>
            </a:pPr>
            <a:endParaRPr lang="it-IT" dirty="0"/>
          </a:p>
          <a:p>
            <a:pPr marL="285750" indent="-285750">
              <a:buFont typeface="Arial"/>
              <a:buChar char="•"/>
            </a:pPr>
            <a:endParaRPr lang="it-IT" dirty="0"/>
          </a:p>
          <a:p>
            <a:pPr marL="285750" indent="-285750">
              <a:buFont typeface="Arial"/>
              <a:buChar char="•"/>
            </a:pPr>
            <a:endParaRPr lang="it-IT" dirty="0"/>
          </a:p>
          <a:p>
            <a:pPr marL="285750" indent="-285750">
              <a:buFont typeface="Arial"/>
              <a:buChar char="•"/>
            </a:pPr>
            <a:endParaRPr lang="it-IT" dirty="0"/>
          </a:p>
          <a:p>
            <a:pPr marL="285750" indent="-285750">
              <a:buFont typeface="Arial"/>
              <a:buChar char="•"/>
            </a:pPr>
            <a:r>
              <a:rPr lang="it-IT" sz="7200" dirty="0"/>
              <a:t>Il </a:t>
            </a:r>
            <a:r>
              <a:rPr lang="it-IT" sz="7200" dirty="0" err="1"/>
              <a:t>polidramnios</a:t>
            </a:r>
            <a:r>
              <a:rPr lang="it-IT" sz="7200" dirty="0"/>
              <a:t> è il segno ecografico con valore predittivo positivo principale</a:t>
            </a:r>
          </a:p>
          <a:p>
            <a:pPr marL="285750" indent="-285750">
              <a:buFont typeface="Arial"/>
              <a:buChar char="•"/>
            </a:pPr>
            <a:endParaRPr lang="it-IT" sz="7200" dirty="0"/>
          </a:p>
          <a:p>
            <a:pPr marL="0" indent="0">
              <a:buNone/>
            </a:pPr>
            <a:r>
              <a:rPr lang="it-IT" sz="7200" dirty="0"/>
              <a:t>                                                                                                                </a:t>
            </a:r>
            <a:r>
              <a:rPr lang="it-IT" sz="3600" dirty="0" err="1"/>
              <a:t>Bradshaw</a:t>
            </a:r>
            <a:r>
              <a:rPr lang="it-IT" sz="3600" dirty="0"/>
              <a:t> et al.</a:t>
            </a:r>
            <a:r>
              <a:rPr lang="en-US" sz="3600" dirty="0"/>
              <a:t>,  2016</a:t>
            </a:r>
          </a:p>
          <a:p>
            <a:pPr marL="285750" indent="-285750">
              <a:buFont typeface="Arial"/>
              <a:buChar char="•"/>
            </a:pPr>
            <a:endParaRPr lang="it-IT" sz="7200" dirty="0"/>
          </a:p>
          <a:p>
            <a:endParaRPr lang="it-IT" sz="7200" dirty="0"/>
          </a:p>
        </p:txBody>
      </p:sp>
    </p:spTree>
    <p:extLst>
      <p:ext uri="{BB962C8B-B14F-4D97-AF65-F5344CB8AC3E}">
        <p14:creationId xmlns:p14="http://schemas.microsoft.com/office/powerpoint/2010/main" val="395918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60230" y="98990"/>
            <a:ext cx="5225988" cy="185143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200" b="1" u="sng" dirty="0"/>
              <a:t>Diagnosi alla nascita</a:t>
            </a:r>
            <a:endParaRPr lang="it-IT" sz="3200" u="sng" dirty="0"/>
          </a:p>
          <a:p>
            <a:pPr marL="285750" indent="-285750">
              <a:buFont typeface="Arial"/>
              <a:buChar char="•"/>
            </a:pPr>
            <a:r>
              <a:rPr lang="it-IT" sz="1800" b="1" dirty="0"/>
              <a:t>Scialorrea </a:t>
            </a:r>
          </a:p>
          <a:p>
            <a:pPr marL="285750" indent="-285750">
              <a:buFont typeface="Arial"/>
              <a:buChar char="•"/>
            </a:pPr>
            <a:r>
              <a:rPr lang="it-IT" sz="1800" b="1" dirty="0" err="1"/>
              <a:t>Distress</a:t>
            </a:r>
            <a:r>
              <a:rPr lang="it-IT" sz="1800" b="1" dirty="0"/>
              <a:t> respiratorio </a:t>
            </a:r>
          </a:p>
          <a:p>
            <a:pPr marL="285750" indent="-285750">
              <a:buFont typeface="Arial"/>
              <a:buChar char="•"/>
            </a:pPr>
            <a:r>
              <a:rPr lang="it-IT" sz="1800" b="1" dirty="0"/>
              <a:t>Arresto progressione  SNG dopo   10 cm</a:t>
            </a:r>
          </a:p>
          <a:p>
            <a:pPr marL="285750" indent="-285750">
              <a:buFont typeface="Arial"/>
              <a:buChar char="•"/>
            </a:pPr>
            <a:endParaRPr lang="it-IT" sz="1800" b="1" dirty="0"/>
          </a:p>
          <a:p>
            <a:pPr marL="285750" indent="-285750">
              <a:buFont typeface="Arial"/>
              <a:buChar char="•"/>
            </a:pPr>
            <a:endParaRPr lang="it-IT" sz="1800" b="1" dirty="0"/>
          </a:p>
          <a:p>
            <a:pPr marL="285750" indent="-285750">
              <a:buFont typeface="Arial"/>
              <a:buChar char="•"/>
            </a:pPr>
            <a:endParaRPr lang="it-IT" sz="1800" b="1" dirty="0"/>
          </a:p>
          <a:p>
            <a:pPr marL="285750" indent="-285750">
              <a:buFont typeface="Arial"/>
              <a:buChar char="•"/>
            </a:pPr>
            <a:endParaRPr lang="it-IT" sz="1800" b="1" dirty="0"/>
          </a:p>
          <a:p>
            <a:pPr marL="285750" indent="-285750">
              <a:buFont typeface="Arial"/>
              <a:buChar char="•"/>
            </a:pPr>
            <a:endParaRPr lang="it-IT" sz="1800" b="1" dirty="0"/>
          </a:p>
          <a:p>
            <a:pPr marL="285750" indent="-285750">
              <a:buFont typeface="Arial"/>
              <a:buChar char="•"/>
            </a:pPr>
            <a:endParaRPr lang="it-IT" sz="2400" dirty="0"/>
          </a:p>
          <a:p>
            <a:pPr marL="285750" indent="-285750">
              <a:buFont typeface="Arial"/>
              <a:buChar char="•"/>
            </a:pPr>
            <a:endParaRPr lang="it-IT" sz="2400" dirty="0"/>
          </a:p>
          <a:p>
            <a:pPr marL="285750" indent="-285750">
              <a:buFont typeface="Arial"/>
              <a:buChar char="•"/>
            </a:pPr>
            <a:endParaRPr lang="it-IT" sz="2400" dirty="0"/>
          </a:p>
          <a:p>
            <a:pPr marL="285750" indent="-285750">
              <a:buFont typeface="Arial"/>
              <a:buChar char="•"/>
            </a:pPr>
            <a:endParaRPr lang="it-IT" sz="2400" dirty="0"/>
          </a:p>
          <a:p>
            <a:pPr marL="285750" indent="-285750">
              <a:buFont typeface="Arial"/>
              <a:buChar char="•"/>
            </a:pPr>
            <a:endParaRPr lang="it-IT" sz="2400" dirty="0"/>
          </a:p>
          <a:p>
            <a:pPr marL="0" indent="0">
              <a:buNone/>
            </a:pPr>
            <a:endParaRPr lang="it-IT" sz="6600" dirty="0"/>
          </a:p>
          <a:p>
            <a:pPr marL="285750" indent="-285750">
              <a:buFont typeface="Arial"/>
              <a:buChar char="•"/>
            </a:pPr>
            <a:endParaRPr lang="it-IT" sz="6600" dirty="0"/>
          </a:p>
          <a:p>
            <a:endParaRPr lang="it-IT" sz="6600" dirty="0"/>
          </a:p>
        </p:txBody>
      </p:sp>
      <p:pic>
        <p:nvPicPr>
          <p:cNvPr id="4" name="Picture 1" descr="chiaburu rx torace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02" t="17602" r="37882" b="9918"/>
          <a:stretch/>
        </p:blipFill>
        <p:spPr>
          <a:xfrm>
            <a:off x="358778" y="2030625"/>
            <a:ext cx="3965571" cy="47785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5" name="Picture 5" descr="C:\Users\reparto\Desktop\cow137ar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643" y="2134715"/>
            <a:ext cx="3734957" cy="46744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1598631" y="6259657"/>
            <a:ext cx="123651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AE III tipo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6742221" y="6255555"/>
            <a:ext cx="105875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AE I tipo</a:t>
            </a:r>
          </a:p>
        </p:txBody>
      </p:sp>
      <p:cxnSp>
        <p:nvCxnSpPr>
          <p:cNvPr id="16" name="Connettore 2 15"/>
          <p:cNvCxnSpPr/>
          <p:nvPr/>
        </p:nvCxnSpPr>
        <p:spPr>
          <a:xfrm flipV="1">
            <a:off x="1545107" y="2922442"/>
            <a:ext cx="519546" cy="15586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tangolo 1"/>
          <p:cNvSpPr/>
          <p:nvPr/>
        </p:nvSpPr>
        <p:spPr>
          <a:xfrm>
            <a:off x="5469477" y="1395657"/>
            <a:ext cx="311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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637729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3620</TotalTime>
  <Words>2255</Words>
  <Application>Microsoft Macintosh PowerPoint</Application>
  <PresentationFormat>On-screen Show (4:3)</PresentationFormat>
  <Paragraphs>375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</vt:lpstr>
      <vt:lpstr>Calibri</vt:lpstr>
      <vt:lpstr>Calibri Light</vt:lpstr>
      <vt:lpstr>ＭＳ Ｐゴシック</vt:lpstr>
      <vt:lpstr>Symbol</vt:lpstr>
      <vt:lpstr>Times New Roman</vt:lpstr>
      <vt:lpstr>Wingdings</vt:lpstr>
      <vt:lpstr>Tema di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Microsoft Office User</cp:lastModifiedBy>
  <cp:revision>300</cp:revision>
  <dcterms:created xsi:type="dcterms:W3CDTF">2018-07-16T10:14:05Z</dcterms:created>
  <dcterms:modified xsi:type="dcterms:W3CDTF">2019-03-29T23:09:58Z</dcterms:modified>
</cp:coreProperties>
</file>