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sldIdLst>
    <p:sldId id="294" r:id="rId2"/>
    <p:sldId id="362" r:id="rId3"/>
    <p:sldId id="361" r:id="rId4"/>
    <p:sldId id="363" r:id="rId5"/>
    <p:sldId id="364" r:id="rId6"/>
    <p:sldId id="365" r:id="rId7"/>
    <p:sldId id="366" r:id="rId8"/>
    <p:sldId id="344" r:id="rId9"/>
    <p:sldId id="347" r:id="rId10"/>
    <p:sldId id="348" r:id="rId11"/>
    <p:sldId id="346" r:id="rId12"/>
    <p:sldId id="355" r:id="rId13"/>
    <p:sldId id="358" r:id="rId14"/>
    <p:sldId id="357" r:id="rId15"/>
    <p:sldId id="350" r:id="rId16"/>
    <p:sldId id="351" r:id="rId17"/>
    <p:sldId id="353" r:id="rId18"/>
    <p:sldId id="354" r:id="rId19"/>
    <p:sldId id="349" r:id="rId20"/>
    <p:sldId id="360" r:id="rId21"/>
    <p:sldId id="356" r:id="rId22"/>
    <p:sldId id="298" r:id="rId23"/>
    <p:sldId id="311" r:id="rId24"/>
    <p:sldId id="312" r:id="rId25"/>
    <p:sldId id="313" r:id="rId26"/>
    <p:sldId id="300" r:id="rId27"/>
    <p:sldId id="334" r:id="rId28"/>
    <p:sldId id="310" r:id="rId29"/>
    <p:sldId id="301" r:id="rId30"/>
    <p:sldId id="314" r:id="rId31"/>
    <p:sldId id="317" r:id="rId32"/>
    <p:sldId id="320" r:id="rId33"/>
    <p:sldId id="321" r:id="rId34"/>
    <p:sldId id="322" r:id="rId35"/>
    <p:sldId id="323" r:id="rId36"/>
    <p:sldId id="324" r:id="rId37"/>
    <p:sldId id="325" r:id="rId38"/>
    <p:sldId id="315" r:id="rId39"/>
    <p:sldId id="335" r:id="rId40"/>
    <p:sldId id="328" r:id="rId41"/>
    <p:sldId id="327" r:id="rId42"/>
    <p:sldId id="329" r:id="rId43"/>
    <p:sldId id="330" r:id="rId44"/>
    <p:sldId id="331" r:id="rId45"/>
    <p:sldId id="333" r:id="rId46"/>
    <p:sldId id="274" r:id="rId47"/>
    <p:sldId id="295" r:id="rId48"/>
    <p:sldId id="286" r:id="rId49"/>
    <p:sldId id="266" r:id="rId50"/>
    <p:sldId id="284" r:id="rId51"/>
    <p:sldId id="340" r:id="rId52"/>
    <p:sldId id="341" r:id="rId53"/>
    <p:sldId id="280" r:id="rId54"/>
    <p:sldId id="281" r:id="rId55"/>
    <p:sldId id="278" r:id="rId56"/>
    <p:sldId id="279" r:id="rId57"/>
    <p:sldId id="273" r:id="rId58"/>
    <p:sldId id="319" r:id="rId59"/>
    <p:sldId id="258" r:id="rId60"/>
    <p:sldId id="289" r:id="rId61"/>
    <p:sldId id="290" r:id="rId62"/>
    <p:sldId id="291" r:id="rId63"/>
    <p:sldId id="352" r:id="rId64"/>
    <p:sldId id="326" r:id="rId65"/>
    <p:sldId id="336" r:id="rId66"/>
    <p:sldId id="342" r:id="rId6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1" autoAdjust="0"/>
    <p:restoredTop sz="94660"/>
  </p:normalViewPr>
  <p:slideViewPr>
    <p:cSldViewPr>
      <p:cViewPr varScale="1">
        <p:scale>
          <a:sx n="111" d="100"/>
          <a:sy n="111" d="100"/>
        </p:scale>
        <p:origin x="1704" y="200"/>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7F49D355-16BD-4E45-BD9A-5EA878CF7CBD}" type="datetimeFigureOut">
              <a:rPr lang="it-IT" smtClean="0"/>
              <a:pPr/>
              <a:t>29/03/19</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E7A41E1B-4F70-4964-A407-84C68BE8251C}"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7F49D355-16BD-4E45-BD9A-5EA878CF7CBD}" type="datetimeFigureOut">
              <a:rPr lang="it-IT" smtClean="0"/>
              <a:pPr/>
              <a:t>29/03/19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7F49D355-16BD-4E45-BD9A-5EA878CF7CBD}" type="datetimeFigureOut">
              <a:rPr lang="it-IT" smtClean="0"/>
              <a:pPr/>
              <a:t>29/03/19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7F49D355-16BD-4E45-BD9A-5EA878CF7CBD}" type="datetimeFigureOut">
              <a:rPr lang="it-IT" smtClean="0"/>
              <a:pPr/>
              <a:t>29/03/19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29/03/19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7F49D355-16BD-4E45-BD9A-5EA878CF7CBD}" type="datetimeFigureOut">
              <a:rPr lang="it-IT" smtClean="0"/>
              <a:pPr/>
              <a:t>29/03/19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7F49D355-16BD-4E45-BD9A-5EA878CF7CBD}" type="datetimeFigureOut">
              <a:rPr lang="it-IT" smtClean="0"/>
              <a:pPr/>
              <a:t>29/03/19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7F49D355-16BD-4E45-BD9A-5EA878CF7CBD}" type="datetimeFigureOut">
              <a:rPr lang="it-IT" smtClean="0"/>
              <a:pPr/>
              <a:t>29/03/19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29/03/19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7F49D355-16BD-4E45-BD9A-5EA878CF7CBD}" type="datetimeFigureOut">
              <a:rPr lang="it-IT" smtClean="0"/>
              <a:pPr/>
              <a:t>29/03/19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29/03/19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077200" y="6356350"/>
            <a:ext cx="609600" cy="365125"/>
          </a:xfrm>
        </p:spPr>
        <p:txBody>
          <a:bodyPr/>
          <a:lstStyle/>
          <a:p>
            <a:fld id="{E7A41E1B-4F70-4964-A407-84C68BE8251C}"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F49D355-16BD-4E45-BD9A-5EA878CF7CBD}" type="datetimeFigureOut">
              <a:rPr lang="it-IT" smtClean="0"/>
              <a:pPr/>
              <a:t>29/03/19</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7A41E1B-4F70-4964-A407-84C68BE8251C}"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hyperlink" Target="https://it.geosnews.com/l/it/puglia/le_937" TargetMode="External"/><Relationship Id="rId4" Type="http://schemas.openxmlformats.org/officeDocument/2006/relationships/hyperlink" Target="http://www.quotidianodipuglia.i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247.libero.it/cronaca.html" TargetMode="External"/><Relationship Id="rId2" Type="http://schemas.openxmlformats.org/officeDocument/2006/relationships/hyperlink" Target="http://www.zz7.it/salento-famiglia-chiusa-in-casa-per-2-anni-i-figli-mangiavano-biscotti/"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ctrTitle"/>
          </p:nvPr>
        </p:nvSpPr>
        <p:spPr>
          <a:xfrm>
            <a:off x="1763688" y="2276872"/>
            <a:ext cx="5400600" cy="1656184"/>
          </a:xfrm>
        </p:spPr>
        <p:txBody>
          <a:bodyPr>
            <a:normAutofit/>
          </a:bodyPr>
          <a:lstStyle/>
          <a:p>
            <a:pPr algn="ctr">
              <a:spcAft>
                <a:spcPts val="0"/>
              </a:spcAft>
            </a:pPr>
            <a:r>
              <a:rPr lang="it-IT" sz="3600" dirty="0">
                <a:effectLst/>
                <a:latin typeface="Times New Roman" panose="02020603050405020304" pitchFamily="18" charset="0"/>
                <a:ea typeface="Times New Roman" panose="02020603050405020304" pitchFamily="18" charset="0"/>
              </a:rPr>
              <a:t>LE NUOVE DIPENDENZE</a:t>
            </a:r>
          </a:p>
        </p:txBody>
      </p:sp>
      <p:sp>
        <p:nvSpPr>
          <p:cNvPr id="17411" name="CasellaDiTesto 3"/>
          <p:cNvSpPr txBox="1">
            <a:spLocks noChangeArrowheads="1"/>
          </p:cNvSpPr>
          <p:nvPr/>
        </p:nvSpPr>
        <p:spPr bwMode="auto">
          <a:xfrm>
            <a:off x="-108520" y="541129"/>
            <a:ext cx="9144000" cy="1323439"/>
          </a:xfrm>
          <a:prstGeom prst="rect">
            <a:avLst/>
          </a:prstGeom>
          <a:noFill/>
          <a:ln w="9525">
            <a:noFill/>
            <a:miter lim="800000"/>
            <a:headEnd/>
            <a:tailEnd/>
          </a:ln>
        </p:spPr>
        <p:txBody>
          <a:bodyPr>
            <a:spAutoFit/>
          </a:bodyPr>
          <a:lstStyle/>
          <a:p>
            <a:pPr algn="ctr"/>
            <a:r>
              <a:rPr lang="it-IT" sz="2000" b="1" dirty="0">
                <a:solidFill>
                  <a:srgbClr val="FFC000"/>
                </a:solidFill>
              </a:rPr>
              <a:t>CONGRESSO TRIACORDA</a:t>
            </a:r>
          </a:p>
          <a:p>
            <a:pPr algn="ctr"/>
            <a:r>
              <a:rPr lang="it-IT" sz="2000" b="1" dirty="0">
                <a:solidFill>
                  <a:srgbClr val="FFC000"/>
                </a:solidFill>
              </a:rPr>
              <a:t>UN POLO PEDIATRICO PER I RAGAZZI SALENTINI</a:t>
            </a:r>
          </a:p>
          <a:p>
            <a:pPr algn="ctr"/>
            <a:r>
              <a:rPr lang="it-IT" sz="2000" b="1" dirty="0">
                <a:solidFill>
                  <a:srgbClr val="FFC000"/>
                </a:solidFill>
              </a:rPr>
              <a:t>“IL BAMBINO E LE CRONICITÀ”</a:t>
            </a:r>
          </a:p>
          <a:p>
            <a:pPr algn="ctr"/>
            <a:r>
              <a:rPr lang="it-IT" sz="2000" b="1" dirty="0">
                <a:solidFill>
                  <a:srgbClr val="FFC000"/>
                </a:solidFill>
              </a:rPr>
              <a:t>LECCE, 29- 30 MARZO 2019 </a:t>
            </a:r>
          </a:p>
        </p:txBody>
      </p:sp>
      <p:sp>
        <p:nvSpPr>
          <p:cNvPr id="17412" name="Text Box 4"/>
          <p:cNvSpPr txBox="1">
            <a:spLocks noChangeArrowheads="1"/>
          </p:cNvSpPr>
          <p:nvPr/>
        </p:nvSpPr>
        <p:spPr bwMode="auto">
          <a:xfrm>
            <a:off x="1907704" y="4941168"/>
            <a:ext cx="5760640" cy="923330"/>
          </a:xfrm>
          <a:prstGeom prst="rect">
            <a:avLst/>
          </a:prstGeom>
          <a:noFill/>
          <a:ln w="9525">
            <a:noFill/>
            <a:miter lim="800000"/>
            <a:headEnd/>
            <a:tailEnd/>
          </a:ln>
          <a:effectLst/>
        </p:spPr>
        <p:txBody>
          <a:bodyPr wrap="square">
            <a:spAutoFit/>
          </a:bodyPr>
          <a:lstStyle/>
          <a:p>
            <a:pPr algn="ctr" defTabSz="914400"/>
            <a:r>
              <a:rPr lang="it-IT" b="1" dirty="0">
                <a:solidFill>
                  <a:srgbClr val="FFFF00"/>
                </a:solidFill>
              </a:rPr>
              <a:t>ANGELO MASSAGLI</a:t>
            </a:r>
          </a:p>
          <a:p>
            <a:pPr algn="ctr" defTabSz="914400"/>
            <a:r>
              <a:rPr lang="it-IT" b="1" dirty="0">
                <a:solidFill>
                  <a:srgbClr val="FFFF00"/>
                </a:solidFill>
              </a:rPr>
              <a:t>DIRETTORE UOC NEUROPSICHIATRIA INFANTILE ASL LECCE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9672" y="404664"/>
            <a:ext cx="6836296" cy="965969"/>
          </a:xfrm>
        </p:spPr>
        <p:txBody>
          <a:bodyPr>
            <a:normAutofit/>
          </a:bodyPr>
          <a:lstStyle/>
          <a:p>
            <a:pPr algn="ctr"/>
            <a:r>
              <a:rPr lang="it-IT" sz="3600" dirty="0" err="1"/>
              <a:t>Autolesività</a:t>
            </a:r>
            <a:r>
              <a:rPr lang="it-IT" sz="3600" dirty="0"/>
              <a:t> non suicidaria</a:t>
            </a:r>
          </a:p>
        </p:txBody>
      </p:sp>
      <p:sp>
        <p:nvSpPr>
          <p:cNvPr id="4" name="Sottotitolo 3"/>
          <p:cNvSpPr>
            <a:spLocks noGrp="1"/>
          </p:cNvSpPr>
          <p:nvPr>
            <p:ph type="subTitle" idx="1"/>
          </p:nvPr>
        </p:nvSpPr>
        <p:spPr>
          <a:xfrm>
            <a:off x="392460" y="1700808"/>
            <a:ext cx="8428012" cy="4608512"/>
          </a:xfrm>
        </p:spPr>
        <p:txBody>
          <a:bodyPr>
            <a:noAutofit/>
          </a:bodyPr>
          <a:lstStyle/>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particolarmente frequente durante l’adolescenza, con una stima globale di prevalenza del 17-18%</a:t>
            </a: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tali percentuali risultano di gran lunga più elevate (sino al 40-50%) se si considerano campioni clinici di pazienti in età adolescenziale</a:t>
            </a:r>
          </a:p>
          <a:p>
            <a:pPr algn="l"/>
            <a:endParaRPr lang="it-IT" sz="2000" kern="150" dirty="0">
              <a:solidFill>
                <a:srgbClr val="FFC000"/>
              </a:solidFill>
              <a:latin typeface="Calibri" panose="020F0502020204030204" pitchFamily="34" charset="0"/>
              <a:ea typeface="Times New Roman" panose="02020603050405020304" pitchFamily="18" charset="0"/>
              <a:cs typeface="Arial" panose="020B0604020202020204" pitchFamily="34" charset="0"/>
            </a:endParaRP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Una storia di condotte autolesive </a:t>
            </a: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è presente in 1/3 dei suicidi </a:t>
            </a: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completati e, quindi, l’autolesionismo</a:t>
            </a: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rappresenta uno dei maggiori fattori di </a:t>
            </a: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rischio per un successivo tentativo </a:t>
            </a: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di suicidio</a:t>
            </a:r>
            <a:r>
              <a:rPr lang="it-IT" sz="2000" dirty="0"/>
              <a:t> </a:t>
            </a:r>
          </a:p>
        </p:txBody>
      </p:sp>
      <p:pic>
        <p:nvPicPr>
          <p:cNvPr id="5" name="Immagine 4">
            <a:extLst>
              <a:ext uri="{FF2B5EF4-FFF2-40B4-BE49-F238E27FC236}">
                <a16:creationId xmlns:a16="http://schemas.microsoft.com/office/drawing/2014/main" id="{FA1C2FF6-1861-E44B-84C8-622A89DCC513}"/>
              </a:ext>
            </a:extLst>
          </p:cNvPr>
          <p:cNvPicPr>
            <a:picLocks noChangeAspect="1"/>
          </p:cNvPicPr>
          <p:nvPr/>
        </p:nvPicPr>
        <p:blipFill>
          <a:blip r:embed="rId2"/>
          <a:stretch>
            <a:fillRect/>
          </a:stretch>
        </p:blipFill>
        <p:spPr>
          <a:xfrm>
            <a:off x="4613925" y="3497241"/>
            <a:ext cx="3551542" cy="2770018"/>
          </a:xfrm>
          <a:prstGeom prst="rect">
            <a:avLst/>
          </a:prstGeom>
        </p:spPr>
      </p:pic>
    </p:spTree>
    <p:extLst>
      <p:ext uri="{BB962C8B-B14F-4D97-AF65-F5344CB8AC3E}">
        <p14:creationId xmlns:p14="http://schemas.microsoft.com/office/powerpoint/2010/main" val="2949868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03648" y="290890"/>
            <a:ext cx="6836296" cy="965969"/>
          </a:xfrm>
        </p:spPr>
        <p:txBody>
          <a:bodyPr>
            <a:normAutofit/>
          </a:bodyPr>
          <a:lstStyle/>
          <a:p>
            <a:pPr algn="ctr"/>
            <a:r>
              <a:rPr lang="it-IT" sz="3600" dirty="0"/>
              <a:t>Le nuove emergenze</a:t>
            </a:r>
          </a:p>
        </p:txBody>
      </p:sp>
      <p:sp>
        <p:nvSpPr>
          <p:cNvPr id="4" name="Sottotitolo 3"/>
          <p:cNvSpPr>
            <a:spLocks noGrp="1"/>
          </p:cNvSpPr>
          <p:nvPr>
            <p:ph type="subTitle" idx="1"/>
          </p:nvPr>
        </p:nvSpPr>
        <p:spPr>
          <a:xfrm>
            <a:off x="467544" y="3156501"/>
            <a:ext cx="5162288" cy="2664296"/>
          </a:xfrm>
        </p:spPr>
        <p:txBody>
          <a:bodyPr>
            <a:noAutofit/>
          </a:bodyPr>
          <a:lstStyle/>
          <a:p>
            <a:pPr algn="l"/>
            <a:r>
              <a:rPr lang="it-IT" sz="2400" dirty="0"/>
              <a:t>Slatentizzate da:</a:t>
            </a:r>
          </a:p>
          <a:p>
            <a:pPr marL="342900" indent="-342900" algn="l">
              <a:buFont typeface="Arial" panose="020B0604020202020204" pitchFamily="34" charset="0"/>
              <a:buChar char="•"/>
            </a:pPr>
            <a:r>
              <a:rPr lang="it-IT" sz="2400" dirty="0"/>
              <a:t>fenomeni appartenenti </a:t>
            </a:r>
          </a:p>
          <a:p>
            <a:pPr algn="l"/>
            <a:r>
              <a:rPr lang="it-IT" sz="2400" dirty="0"/>
              <a:t>     all’attuale società</a:t>
            </a:r>
          </a:p>
          <a:p>
            <a:pPr marL="342900" indent="-342900" algn="l">
              <a:buFont typeface="Arial" panose="020B0604020202020204" pitchFamily="34" charset="0"/>
              <a:buChar char="•"/>
            </a:pPr>
            <a:r>
              <a:rPr lang="it-IT" sz="2400" dirty="0"/>
              <a:t>compromissione stabilità del sistema familiare ed ambientale</a:t>
            </a:r>
          </a:p>
          <a:p>
            <a:pPr marL="342900" indent="-342900" algn="l">
              <a:buFont typeface="Arial" panose="020B0604020202020204" pitchFamily="34" charset="0"/>
              <a:buChar char="•"/>
            </a:pPr>
            <a:r>
              <a:rPr lang="it-IT" sz="2400" dirty="0"/>
              <a:t>criticità sociali ed economiche. </a:t>
            </a:r>
          </a:p>
        </p:txBody>
      </p:sp>
      <p:pic>
        <p:nvPicPr>
          <p:cNvPr id="5" name="Immagine 4">
            <a:extLst>
              <a:ext uri="{FF2B5EF4-FFF2-40B4-BE49-F238E27FC236}">
                <a16:creationId xmlns:a16="http://schemas.microsoft.com/office/drawing/2014/main" id="{1C80DB2B-8168-4644-A288-A9F97B9EEB2F}"/>
              </a:ext>
            </a:extLst>
          </p:cNvPr>
          <p:cNvPicPr>
            <a:picLocks noChangeAspect="1"/>
          </p:cNvPicPr>
          <p:nvPr/>
        </p:nvPicPr>
        <p:blipFill>
          <a:blip r:embed="rId2"/>
          <a:stretch>
            <a:fillRect/>
          </a:stretch>
        </p:blipFill>
        <p:spPr>
          <a:xfrm rot="1283109">
            <a:off x="4427035" y="2058053"/>
            <a:ext cx="4191521" cy="2961550"/>
          </a:xfrm>
          <a:prstGeom prst="rect">
            <a:avLst/>
          </a:prstGeom>
        </p:spPr>
      </p:pic>
    </p:spTree>
    <p:extLst>
      <p:ext uri="{BB962C8B-B14F-4D97-AF65-F5344CB8AC3E}">
        <p14:creationId xmlns:p14="http://schemas.microsoft.com/office/powerpoint/2010/main" val="144343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1520" y="116632"/>
            <a:ext cx="8640960" cy="1286236"/>
          </a:xfrm>
        </p:spPr>
        <p:txBody>
          <a:bodyPr>
            <a:noAutofit/>
          </a:bodyPr>
          <a:lstStyle/>
          <a:p>
            <a:pPr algn="l"/>
            <a:r>
              <a:rPr lang="it-IT" sz="2600" i="1" dirty="0" err="1">
                <a:effectLst/>
                <a:latin typeface="Calibri" panose="020F0502020204030204" pitchFamily="34" charset="0"/>
                <a:ea typeface="Calibri" panose="020F0502020204030204" pitchFamily="34" charset="0"/>
                <a:cs typeface="Times New Roman" panose="02020603050405020304" pitchFamily="18" charset="0"/>
              </a:rPr>
              <a:t>Healey</a:t>
            </a:r>
            <a:r>
              <a:rPr lang="it-IT" sz="2600" i="1" dirty="0">
                <a:effectLst/>
                <a:latin typeface="Calibri" panose="020F0502020204030204" pitchFamily="34" charset="0"/>
                <a:ea typeface="Calibri" panose="020F0502020204030204" pitchFamily="34" charset="0"/>
                <a:cs typeface="Times New Roman" panose="02020603050405020304" pitchFamily="18" charset="0"/>
              </a:rPr>
              <a:t> A, </a:t>
            </a:r>
            <a:r>
              <a:rPr lang="it-IT" sz="2600" i="1" dirty="0" err="1">
                <a:effectLst/>
                <a:latin typeface="Calibri" panose="020F0502020204030204" pitchFamily="34" charset="0"/>
                <a:ea typeface="Calibri" panose="020F0502020204030204" pitchFamily="34" charset="0"/>
                <a:cs typeface="Times New Roman" panose="02020603050405020304" pitchFamily="18" charset="0"/>
              </a:rPr>
              <a:t>Mendelsohn</a:t>
            </a:r>
            <a:r>
              <a:rPr lang="it-IT" sz="2600" i="1" dirty="0">
                <a:effectLst/>
                <a:latin typeface="Calibri" panose="020F0502020204030204" pitchFamily="34" charset="0"/>
                <a:ea typeface="Calibri" panose="020F0502020204030204" pitchFamily="34" charset="0"/>
                <a:cs typeface="Times New Roman" panose="02020603050405020304" pitchFamily="18" charset="0"/>
              </a:rPr>
              <a:t>: A </a:t>
            </a:r>
            <a:r>
              <a:rPr lang="en" sz="2600" i="1" dirty="0">
                <a:effectLst/>
                <a:latin typeface="Calibri" panose="020F0502020204030204" pitchFamily="34" charset="0"/>
                <a:ea typeface="Calibri" panose="020F0502020204030204" pitchFamily="34" charset="0"/>
                <a:cs typeface="Times New Roman" panose="02020603050405020304" pitchFamily="18" charset="0"/>
              </a:rPr>
              <a:t>Selecting </a:t>
            </a:r>
            <a:r>
              <a:rPr lang="en" sz="2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Appropriate Toys for Young Children in the Digital Era </a:t>
            </a:r>
            <a:r>
              <a:rPr lang="en" sz="2600" i="1" dirty="0">
                <a:effectLst/>
                <a:latin typeface="Calibri" panose="020F0502020204030204" pitchFamily="34" charset="0"/>
                <a:ea typeface="Calibri" panose="020F0502020204030204" pitchFamily="34" charset="0"/>
                <a:cs typeface="Times New Roman" panose="02020603050405020304" pitchFamily="18" charset="0"/>
              </a:rPr>
              <a:t>Pediatrics. January 2019, VOLUME 143 / ISSUE 1</a:t>
            </a:r>
          </a:p>
        </p:txBody>
      </p:sp>
      <p:sp>
        <p:nvSpPr>
          <p:cNvPr id="4" name="Sottotitolo 3"/>
          <p:cNvSpPr>
            <a:spLocks noGrp="1"/>
          </p:cNvSpPr>
          <p:nvPr>
            <p:ph type="subTitle" idx="1"/>
          </p:nvPr>
        </p:nvSpPr>
        <p:spPr>
          <a:xfrm>
            <a:off x="251520" y="2019795"/>
            <a:ext cx="8640960" cy="4217517"/>
          </a:xfrm>
        </p:spPr>
        <p:txBody>
          <a:bodyPr>
            <a:noAutofit/>
          </a:bodyPr>
          <a:lstStyle/>
          <a:p>
            <a:pPr algn="l"/>
            <a:r>
              <a:rPr lang="en" sz="2400" dirty="0">
                <a:latin typeface="Calibri" panose="020F0502020204030204" pitchFamily="34" charset="0"/>
                <a:ea typeface="Calibri" panose="020F0502020204030204" pitchFamily="34" charset="0"/>
                <a:cs typeface="Times New Roman" panose="02020603050405020304" pitchFamily="18" charset="0"/>
              </a:rPr>
              <a:t>Play is essential to optimal child development because it contributes to the cognitive, physical, social, and emotional well-being of children and youth. </a:t>
            </a:r>
          </a:p>
          <a:p>
            <a:pPr algn="l"/>
            <a:r>
              <a:rPr lang="en" sz="2400" dirty="0">
                <a:latin typeface="Calibri" panose="020F0502020204030204" pitchFamily="34" charset="0"/>
                <a:ea typeface="Calibri" panose="020F0502020204030204" pitchFamily="34" charset="0"/>
                <a:cs typeface="Times New Roman" panose="02020603050405020304" pitchFamily="18" charset="0"/>
              </a:rPr>
              <a:t>It also offers an ideal and significant opportunity for parents and other caregivers to engage fully with children using toys as an instrument of play and interaction. </a:t>
            </a:r>
          </a:p>
          <a:p>
            <a:pPr algn="l"/>
            <a:r>
              <a:rPr lang="en" sz="2400" dirty="0">
                <a:latin typeface="Calibri" panose="020F0502020204030204" pitchFamily="34" charset="0"/>
                <a:ea typeface="Calibri" panose="020F0502020204030204" pitchFamily="34" charset="0"/>
                <a:cs typeface="Times New Roman" panose="02020603050405020304" pitchFamily="18" charset="0"/>
              </a:rPr>
              <a:t>The evolution of societal perceptions of toys from children's playthings to critical facilitators of early brain and child development has challenged caregivers in deciding which toys are most appropriate for their children. </a:t>
            </a:r>
            <a:endParaRPr lang="it-IT" sz="2400" dirty="0">
              <a:solidFill>
                <a:srgbClr val="FFFF00"/>
              </a:solidFill>
            </a:endParaRPr>
          </a:p>
        </p:txBody>
      </p:sp>
    </p:spTree>
    <p:extLst>
      <p:ext uri="{BB962C8B-B14F-4D97-AF65-F5344CB8AC3E}">
        <p14:creationId xmlns:p14="http://schemas.microsoft.com/office/powerpoint/2010/main" val="2881348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p:cNvSpPr>
            <a:spLocks noGrp="1"/>
          </p:cNvSpPr>
          <p:nvPr>
            <p:ph type="subTitle" idx="1"/>
          </p:nvPr>
        </p:nvSpPr>
        <p:spPr>
          <a:xfrm>
            <a:off x="251520" y="2019795"/>
            <a:ext cx="8640960" cy="4217517"/>
          </a:xfrm>
        </p:spPr>
        <p:txBody>
          <a:bodyPr>
            <a:noAutofit/>
          </a:bodyPr>
          <a:lstStyle/>
          <a:p>
            <a:pPr marL="342900" indent="-342900" algn="l">
              <a:buFont typeface="Arial" panose="020B0604020202020204" pitchFamily="34" charset="0"/>
              <a:buChar char="•"/>
            </a:pPr>
            <a:r>
              <a:rPr lang="en" sz="2400" dirty="0">
                <a:latin typeface="Calibri" panose="020F0502020204030204" pitchFamily="34" charset="0"/>
                <a:ea typeface="Calibri" panose="020F0502020204030204" pitchFamily="34" charset="0"/>
                <a:cs typeface="Times New Roman" panose="02020603050405020304" pitchFamily="18" charset="0"/>
              </a:rPr>
              <a:t>information that can be used to support caregivers as they choose toys for their children</a:t>
            </a:r>
          </a:p>
          <a:p>
            <a:pPr marL="342900" indent="-342900" algn="l">
              <a:buFont typeface="Arial" panose="020B0604020202020204" pitchFamily="34" charset="0"/>
              <a:buChar char="•"/>
            </a:pPr>
            <a:r>
              <a:rPr lang="en" sz="2400" dirty="0">
                <a:latin typeface="Calibri" panose="020F0502020204030204" pitchFamily="34" charset="0"/>
                <a:ea typeface="Calibri" panose="020F0502020204030204" pitchFamily="34" charset="0"/>
                <a:cs typeface="Times New Roman" panose="02020603050405020304" pitchFamily="18" charset="0"/>
              </a:rPr>
              <a:t>broad definition of a toy</a:t>
            </a:r>
          </a:p>
          <a:p>
            <a:pPr marL="342900" indent="-342900" algn="l">
              <a:buFont typeface="Arial" panose="020B0604020202020204" pitchFamily="34" charset="0"/>
              <a:buChar char="•"/>
            </a:pPr>
            <a:r>
              <a:rPr lang="en" sz="2400" dirty="0">
                <a:latin typeface="Calibri" panose="020F0502020204030204" pitchFamily="34" charset="0"/>
                <a:ea typeface="Calibri" panose="020F0502020204030204" pitchFamily="34" charset="0"/>
                <a:cs typeface="Times New Roman" panose="02020603050405020304" pitchFamily="18" charset="0"/>
              </a:rPr>
              <a:t>consideration of potential benefits and possible harmful effects of toy choices on child development</a:t>
            </a:r>
          </a:p>
          <a:p>
            <a:pPr marL="342900" indent="-342900" algn="l">
              <a:buFont typeface="Arial" panose="020B0604020202020204" pitchFamily="34" charset="0"/>
              <a:buChar char="•"/>
            </a:pPr>
            <a:r>
              <a:rPr lang="en" sz="2400" dirty="0">
                <a:latin typeface="Calibri" panose="020F0502020204030204" pitchFamily="34" charset="0"/>
                <a:ea typeface="Calibri" panose="020F0502020204030204" pitchFamily="34" charset="0"/>
                <a:cs typeface="Times New Roman" panose="02020603050405020304" pitchFamily="18" charset="0"/>
              </a:rPr>
              <a:t>promotion of positive caregiving and development when toys are used to engage caregivers in play-based interactions with their children that are rich in language, pretending, problem-solving, and creativity. </a:t>
            </a:r>
            <a:endParaRPr lang="it-IT" sz="2400" dirty="0">
              <a:solidFill>
                <a:srgbClr val="FFFF00"/>
              </a:solidFill>
            </a:endParaRPr>
          </a:p>
        </p:txBody>
      </p:sp>
      <p:sp>
        <p:nvSpPr>
          <p:cNvPr id="6" name="Titolo 1">
            <a:extLst>
              <a:ext uri="{FF2B5EF4-FFF2-40B4-BE49-F238E27FC236}">
                <a16:creationId xmlns:a16="http://schemas.microsoft.com/office/drawing/2014/main" id="{FDC7391E-208B-714E-A382-945EEE5820DD}"/>
              </a:ext>
            </a:extLst>
          </p:cNvPr>
          <p:cNvSpPr txBox="1">
            <a:spLocks/>
          </p:cNvSpPr>
          <p:nvPr/>
        </p:nvSpPr>
        <p:spPr>
          <a:xfrm>
            <a:off x="251520" y="116632"/>
            <a:ext cx="8640960" cy="1286236"/>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it-IT" sz="2600" i="1" dirty="0" err="1">
                <a:effectLst/>
                <a:latin typeface="Calibri" panose="020F0502020204030204" pitchFamily="34" charset="0"/>
                <a:ea typeface="Calibri" panose="020F0502020204030204" pitchFamily="34" charset="0"/>
                <a:cs typeface="Times New Roman" panose="02020603050405020304" pitchFamily="18" charset="0"/>
              </a:rPr>
              <a:t>Healey</a:t>
            </a:r>
            <a:r>
              <a:rPr lang="it-IT" sz="2600" i="1" dirty="0">
                <a:effectLst/>
                <a:latin typeface="Calibri" panose="020F0502020204030204" pitchFamily="34" charset="0"/>
                <a:ea typeface="Calibri" panose="020F0502020204030204" pitchFamily="34" charset="0"/>
                <a:cs typeface="Times New Roman" panose="02020603050405020304" pitchFamily="18" charset="0"/>
              </a:rPr>
              <a:t> A, </a:t>
            </a:r>
            <a:r>
              <a:rPr lang="it-IT" sz="2600" i="1" dirty="0" err="1">
                <a:effectLst/>
                <a:latin typeface="Calibri" panose="020F0502020204030204" pitchFamily="34" charset="0"/>
                <a:ea typeface="Calibri" panose="020F0502020204030204" pitchFamily="34" charset="0"/>
                <a:cs typeface="Times New Roman" panose="02020603050405020304" pitchFamily="18" charset="0"/>
              </a:rPr>
              <a:t>Mendelsohn</a:t>
            </a:r>
            <a:r>
              <a:rPr lang="it-IT" sz="2600" i="1" dirty="0">
                <a:effectLst/>
                <a:latin typeface="Calibri" panose="020F0502020204030204" pitchFamily="34" charset="0"/>
                <a:ea typeface="Calibri" panose="020F0502020204030204" pitchFamily="34" charset="0"/>
                <a:cs typeface="Times New Roman" panose="02020603050405020304" pitchFamily="18" charset="0"/>
              </a:rPr>
              <a:t>: </a:t>
            </a:r>
            <a:r>
              <a:rPr lang="it-IT" sz="2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a:t>
            </a:r>
            <a:r>
              <a:rPr lang="en" sz="2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Selecting Appropriate Toys for Young Children in the Digital Era </a:t>
            </a:r>
            <a:r>
              <a:rPr lang="en" sz="2600" i="1" dirty="0">
                <a:effectLst/>
                <a:latin typeface="Calibri" panose="020F0502020204030204" pitchFamily="34" charset="0"/>
                <a:ea typeface="Calibri" panose="020F0502020204030204" pitchFamily="34" charset="0"/>
                <a:cs typeface="Times New Roman" panose="02020603050405020304" pitchFamily="18" charset="0"/>
              </a:rPr>
              <a:t>Pediatrics. January 2019, VOLUME 143 / ISSUE 1</a:t>
            </a:r>
          </a:p>
        </p:txBody>
      </p:sp>
    </p:spTree>
    <p:extLst>
      <p:ext uri="{BB962C8B-B14F-4D97-AF65-F5344CB8AC3E}">
        <p14:creationId xmlns:p14="http://schemas.microsoft.com/office/powerpoint/2010/main" val="2874318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p:cNvSpPr>
            <a:spLocks noGrp="1"/>
          </p:cNvSpPr>
          <p:nvPr>
            <p:ph type="subTitle" idx="1"/>
          </p:nvPr>
        </p:nvSpPr>
        <p:spPr>
          <a:xfrm>
            <a:off x="251520" y="2019795"/>
            <a:ext cx="8640960" cy="4721573"/>
          </a:xfrm>
        </p:spPr>
        <p:txBody>
          <a:bodyPr>
            <a:noAutofit/>
          </a:bodyPr>
          <a:lstStyle/>
          <a:p>
            <a:pPr algn="l"/>
            <a:r>
              <a:rPr lang="it-IT" sz="2400" dirty="0">
                <a:latin typeface="Calibri" panose="020F0502020204030204" pitchFamily="34" charset="0"/>
                <a:ea typeface="Calibri" panose="020F0502020204030204" pitchFamily="34" charset="0"/>
                <a:cs typeface="Times New Roman" panose="02020603050405020304" pitchFamily="18" charset="0"/>
              </a:rPr>
              <a:t>il 90% dei bambini statunitensi utilizza dispositivi mobili e la maggior parte ha iniziato a usarli prima dell'anno di età</a:t>
            </a:r>
          </a:p>
          <a:p>
            <a:pPr algn="l"/>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gn="l"/>
            <a:r>
              <a:rPr lang="it-IT" sz="2400" dirty="0">
                <a:latin typeface="Calibri" panose="020F0502020204030204" pitchFamily="34" charset="0"/>
                <a:ea typeface="Calibri" panose="020F0502020204030204" pitchFamily="34" charset="0"/>
                <a:cs typeface="Times New Roman" panose="02020603050405020304" pitchFamily="18" charset="0"/>
              </a:rPr>
              <a:t>il tempo totale trascorso davanti</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a computer e TV non dovrebbe </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superare un'ora al giorno all'età di </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due anni</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I videogiochi e i giocattoli elettronici devono essere usati con moderazione. I bambini hanno bisogno di altre opportunità per socializzare e interagire con il loro ambiente in un modo pratico e tangibile</a:t>
            </a:r>
            <a:endParaRPr lang="it-IT" sz="2400" dirty="0">
              <a:solidFill>
                <a:srgbClr val="FFFF00"/>
              </a:solidFill>
            </a:endParaRPr>
          </a:p>
        </p:txBody>
      </p:sp>
      <p:sp>
        <p:nvSpPr>
          <p:cNvPr id="6" name="Titolo 1">
            <a:extLst>
              <a:ext uri="{FF2B5EF4-FFF2-40B4-BE49-F238E27FC236}">
                <a16:creationId xmlns:a16="http://schemas.microsoft.com/office/drawing/2014/main" id="{6E2B73B3-77C9-084B-9DDE-E266E378EB4B}"/>
              </a:ext>
            </a:extLst>
          </p:cNvPr>
          <p:cNvSpPr txBox="1">
            <a:spLocks/>
          </p:cNvSpPr>
          <p:nvPr/>
        </p:nvSpPr>
        <p:spPr>
          <a:xfrm>
            <a:off x="251520" y="116632"/>
            <a:ext cx="8640960" cy="1286236"/>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it-IT" sz="2600" i="1" dirty="0" err="1">
                <a:effectLst/>
                <a:latin typeface="Calibri" panose="020F0502020204030204" pitchFamily="34" charset="0"/>
                <a:ea typeface="Calibri" panose="020F0502020204030204" pitchFamily="34" charset="0"/>
                <a:cs typeface="Times New Roman" panose="02020603050405020304" pitchFamily="18" charset="0"/>
              </a:rPr>
              <a:t>Healey</a:t>
            </a:r>
            <a:r>
              <a:rPr lang="it-IT" sz="2600" i="1" dirty="0">
                <a:effectLst/>
                <a:latin typeface="Calibri" panose="020F0502020204030204" pitchFamily="34" charset="0"/>
                <a:ea typeface="Calibri" panose="020F0502020204030204" pitchFamily="34" charset="0"/>
                <a:cs typeface="Times New Roman" panose="02020603050405020304" pitchFamily="18" charset="0"/>
              </a:rPr>
              <a:t> A, </a:t>
            </a:r>
            <a:r>
              <a:rPr lang="it-IT" sz="2600" i="1" dirty="0" err="1">
                <a:effectLst/>
                <a:latin typeface="Calibri" panose="020F0502020204030204" pitchFamily="34" charset="0"/>
                <a:ea typeface="Calibri" panose="020F0502020204030204" pitchFamily="34" charset="0"/>
                <a:cs typeface="Times New Roman" panose="02020603050405020304" pitchFamily="18" charset="0"/>
              </a:rPr>
              <a:t>Mendelsohn</a:t>
            </a:r>
            <a:r>
              <a:rPr lang="it-IT" sz="2600" i="1" dirty="0">
                <a:effectLst/>
                <a:latin typeface="Calibri" panose="020F0502020204030204" pitchFamily="34" charset="0"/>
                <a:ea typeface="Calibri" panose="020F0502020204030204" pitchFamily="34" charset="0"/>
                <a:cs typeface="Times New Roman" panose="02020603050405020304" pitchFamily="18" charset="0"/>
              </a:rPr>
              <a:t>: </a:t>
            </a:r>
            <a:r>
              <a:rPr lang="it-IT" sz="2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a:t>
            </a:r>
            <a:r>
              <a:rPr lang="en" sz="26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Selecting Appropriate Toys for Young Children in the Digital Era </a:t>
            </a:r>
            <a:r>
              <a:rPr lang="en" sz="2600" i="1" dirty="0">
                <a:effectLst/>
                <a:latin typeface="Calibri" panose="020F0502020204030204" pitchFamily="34" charset="0"/>
                <a:ea typeface="Calibri" panose="020F0502020204030204" pitchFamily="34" charset="0"/>
                <a:cs typeface="Times New Roman" panose="02020603050405020304" pitchFamily="18" charset="0"/>
              </a:rPr>
              <a:t>Pediatrics. January 2019, VOLUME 143 / ISSUE 1</a:t>
            </a:r>
          </a:p>
        </p:txBody>
      </p:sp>
      <p:pic>
        <p:nvPicPr>
          <p:cNvPr id="5" name="Immagine 4">
            <a:extLst>
              <a:ext uri="{FF2B5EF4-FFF2-40B4-BE49-F238E27FC236}">
                <a16:creationId xmlns:a16="http://schemas.microsoft.com/office/drawing/2014/main" id="{CD912591-135F-4744-836C-07B2AC855606}"/>
              </a:ext>
            </a:extLst>
          </p:cNvPr>
          <p:cNvPicPr>
            <a:picLocks noChangeAspect="1"/>
          </p:cNvPicPr>
          <p:nvPr/>
        </p:nvPicPr>
        <p:blipFill>
          <a:blip r:embed="rId2"/>
          <a:stretch>
            <a:fillRect/>
          </a:stretch>
        </p:blipFill>
        <p:spPr>
          <a:xfrm>
            <a:off x="4788024" y="2852936"/>
            <a:ext cx="3968440" cy="2232248"/>
          </a:xfrm>
          <a:prstGeom prst="rect">
            <a:avLst/>
          </a:prstGeom>
        </p:spPr>
      </p:pic>
    </p:spTree>
    <p:extLst>
      <p:ext uri="{BB962C8B-B14F-4D97-AF65-F5344CB8AC3E}">
        <p14:creationId xmlns:p14="http://schemas.microsoft.com/office/powerpoint/2010/main" val="626200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53852" y="436899"/>
            <a:ext cx="6836296" cy="965969"/>
          </a:xfrm>
        </p:spPr>
        <p:txBody>
          <a:bodyPr>
            <a:normAutofit/>
          </a:bodyPr>
          <a:lstStyle/>
          <a:p>
            <a:pPr algn="ctr"/>
            <a:r>
              <a:rPr lang="it-IT" sz="3600" dirty="0"/>
              <a:t>Documento SIP 2018</a:t>
            </a:r>
          </a:p>
        </p:txBody>
      </p:sp>
      <p:sp>
        <p:nvSpPr>
          <p:cNvPr id="4" name="Sottotitolo 3"/>
          <p:cNvSpPr>
            <a:spLocks noGrp="1"/>
          </p:cNvSpPr>
          <p:nvPr>
            <p:ph type="subTitle" idx="1"/>
          </p:nvPr>
        </p:nvSpPr>
        <p:spPr>
          <a:xfrm>
            <a:off x="107504" y="2204864"/>
            <a:ext cx="5148572" cy="4032448"/>
          </a:xfrm>
        </p:spPr>
        <p:txBody>
          <a:bodyPr>
            <a:noAutofit/>
          </a:bodyPr>
          <a:lstStyle/>
          <a:p>
            <a:pPr marL="342900" indent="-342900" algn="l">
              <a:buFont typeface="Arial" panose="020B0604020202020204" pitchFamily="34" charset="0"/>
              <a:buChar char="•"/>
            </a:pPr>
            <a:r>
              <a:rPr lang="it-IT" sz="2400" dirty="0"/>
              <a:t>Otto bambini italiani su 10 di età compresa tra i tre e i cinque anni sono in grado di utilizzare il cellulare dei genitori</a:t>
            </a:r>
            <a:r>
              <a:rPr lang="it-IT" sz="2000" dirty="0"/>
              <a:t> </a:t>
            </a:r>
          </a:p>
          <a:p>
            <a:pPr algn="l"/>
            <a:endParaRPr lang="it-IT" sz="2000" dirty="0"/>
          </a:p>
          <a:p>
            <a:pPr marL="342900" indent="-342900" algn="l">
              <a:buFont typeface="Arial" panose="020B0604020202020204" pitchFamily="34" charset="0"/>
              <a:buChar char="•"/>
            </a:pPr>
            <a:r>
              <a:rPr lang="it-IT" sz="2400" dirty="0"/>
              <a:t>il 30% degli adulti usa questi dispositivi per tenere occupato il bambino già nel primo anno di età, percentuale che sale al 70% nel secondo anno di vita del piccolo</a:t>
            </a:r>
            <a:r>
              <a:rPr lang="it-IT" sz="2000" dirty="0"/>
              <a:t> </a:t>
            </a:r>
          </a:p>
          <a:p>
            <a:pPr algn="l"/>
            <a:endParaRPr lang="it-IT" sz="2000" kern="150" dirty="0">
              <a:latin typeface="Calibri" panose="020F0502020204030204" pitchFamily="34" charset="0"/>
              <a:ea typeface="Times New Roman" panose="02020603050405020304" pitchFamily="18" charset="0"/>
              <a:cs typeface="Arial" panose="020B0604020202020204" pitchFamily="34" charset="0"/>
            </a:endParaRP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 </a:t>
            </a:r>
            <a:endParaRPr lang="it-IT" sz="2000" dirty="0">
              <a:solidFill>
                <a:srgbClr val="FFFF00"/>
              </a:solidFill>
            </a:endParaRPr>
          </a:p>
        </p:txBody>
      </p:sp>
      <p:pic>
        <p:nvPicPr>
          <p:cNvPr id="3" name="Immagine 2">
            <a:extLst>
              <a:ext uri="{FF2B5EF4-FFF2-40B4-BE49-F238E27FC236}">
                <a16:creationId xmlns:a16="http://schemas.microsoft.com/office/drawing/2014/main" id="{B9ACAFC9-C213-BE49-A3CD-A287DDE4CB4B}"/>
              </a:ext>
            </a:extLst>
          </p:cNvPr>
          <p:cNvPicPr>
            <a:picLocks noChangeAspect="1"/>
          </p:cNvPicPr>
          <p:nvPr/>
        </p:nvPicPr>
        <p:blipFill>
          <a:blip r:embed="rId2"/>
          <a:stretch>
            <a:fillRect/>
          </a:stretch>
        </p:blipFill>
        <p:spPr>
          <a:xfrm>
            <a:off x="5429407" y="2492896"/>
            <a:ext cx="3679097" cy="2448272"/>
          </a:xfrm>
          <a:prstGeom prst="rect">
            <a:avLst/>
          </a:prstGeom>
        </p:spPr>
      </p:pic>
    </p:spTree>
    <p:extLst>
      <p:ext uri="{BB962C8B-B14F-4D97-AF65-F5344CB8AC3E}">
        <p14:creationId xmlns:p14="http://schemas.microsoft.com/office/powerpoint/2010/main" val="4294377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53852" y="436899"/>
            <a:ext cx="6836296" cy="965969"/>
          </a:xfrm>
        </p:spPr>
        <p:txBody>
          <a:bodyPr>
            <a:normAutofit/>
          </a:bodyPr>
          <a:lstStyle/>
          <a:p>
            <a:pPr algn="ctr"/>
            <a:r>
              <a:rPr lang="it-IT" sz="3600" dirty="0"/>
              <a:t>Documento SIP 2018</a:t>
            </a:r>
          </a:p>
        </p:txBody>
      </p:sp>
      <p:sp>
        <p:nvSpPr>
          <p:cNvPr id="4" name="Sottotitolo 3"/>
          <p:cNvSpPr>
            <a:spLocks noGrp="1"/>
          </p:cNvSpPr>
          <p:nvPr>
            <p:ph type="subTitle" idx="1"/>
          </p:nvPr>
        </p:nvSpPr>
        <p:spPr>
          <a:xfrm>
            <a:off x="4139952" y="1772816"/>
            <a:ext cx="4752528" cy="4896544"/>
          </a:xfrm>
        </p:spPr>
        <p:txBody>
          <a:bodyPr>
            <a:noAutofit/>
          </a:bodyPr>
          <a:lstStyle/>
          <a:p>
            <a:pPr algn="l"/>
            <a:r>
              <a:rPr lang="it-IT" sz="2400" dirty="0"/>
              <a:t>Un eccessivo tempo di 'connessione' può causare svariati danni:</a:t>
            </a:r>
          </a:p>
          <a:p>
            <a:pPr algn="l"/>
            <a:endParaRPr lang="it-IT" sz="2400" dirty="0"/>
          </a:p>
          <a:p>
            <a:pPr marL="342900" indent="-342900" algn="l">
              <a:buFont typeface="Arial" panose="020B0604020202020204" pitchFamily="34" charset="0"/>
              <a:buChar char="•"/>
            </a:pPr>
            <a:r>
              <a:rPr lang="it-IT" sz="2400" dirty="0"/>
              <a:t>problemi del comportamento e apprendimento</a:t>
            </a:r>
          </a:p>
          <a:p>
            <a:pPr marL="342900" indent="-342900" algn="l">
              <a:buFont typeface="Arial" panose="020B0604020202020204" pitchFamily="34" charset="0"/>
              <a:buChar char="•"/>
            </a:pPr>
            <a:r>
              <a:rPr lang="it-IT" sz="2400" dirty="0"/>
              <a:t> riduzione della sfera immaginativa del bambino</a:t>
            </a:r>
          </a:p>
          <a:p>
            <a:pPr marL="342900" indent="-342900" algn="l">
              <a:buFont typeface="Arial" panose="020B0604020202020204" pitchFamily="34" charset="0"/>
              <a:buChar char="•"/>
            </a:pPr>
            <a:r>
              <a:rPr lang="it-IT" sz="2400" dirty="0"/>
              <a:t>danni fisici (problemi alla vista, all'udito, al ritmo del sonno, fino all'eccesso di sedentarietà collegato all'obesità</a:t>
            </a:r>
            <a:r>
              <a:rPr lang="it-IT" sz="2000" dirty="0"/>
              <a:t>)</a:t>
            </a:r>
            <a:endParaRPr lang="it-IT" sz="2000" kern="150" dirty="0">
              <a:latin typeface="Calibri" panose="020F0502020204030204" pitchFamily="34" charset="0"/>
              <a:ea typeface="Times New Roman" panose="02020603050405020304" pitchFamily="18" charset="0"/>
              <a:cs typeface="Arial" panose="020B0604020202020204" pitchFamily="34" charset="0"/>
            </a:endParaRPr>
          </a:p>
          <a:p>
            <a:pPr algn="l"/>
            <a:endParaRPr lang="it-IT" sz="2000" kern="150" dirty="0">
              <a:latin typeface="Calibri" panose="020F0502020204030204" pitchFamily="34" charset="0"/>
              <a:ea typeface="Times New Roman" panose="02020603050405020304" pitchFamily="18" charset="0"/>
              <a:cs typeface="Arial" panose="020B0604020202020204" pitchFamily="34" charset="0"/>
            </a:endParaRPr>
          </a:p>
          <a:p>
            <a:pPr algn="l"/>
            <a:r>
              <a:rPr lang="it-IT" sz="2000" kern="150" dirty="0">
                <a:latin typeface="Calibri" panose="020F0502020204030204" pitchFamily="34" charset="0"/>
                <a:ea typeface="Times New Roman" panose="02020603050405020304" pitchFamily="18" charset="0"/>
                <a:cs typeface="Arial" panose="020B0604020202020204" pitchFamily="34" charset="0"/>
              </a:rPr>
              <a:t> </a:t>
            </a:r>
            <a:endParaRPr lang="it-IT" sz="2000" dirty="0">
              <a:solidFill>
                <a:srgbClr val="FFFF00"/>
              </a:solidFill>
            </a:endParaRPr>
          </a:p>
        </p:txBody>
      </p:sp>
      <p:pic>
        <p:nvPicPr>
          <p:cNvPr id="3" name="Immagine 2">
            <a:extLst>
              <a:ext uri="{FF2B5EF4-FFF2-40B4-BE49-F238E27FC236}">
                <a16:creationId xmlns:a16="http://schemas.microsoft.com/office/drawing/2014/main" id="{585B681D-205E-7047-A885-8E14306D9D62}"/>
              </a:ext>
            </a:extLst>
          </p:cNvPr>
          <p:cNvPicPr>
            <a:picLocks noChangeAspect="1"/>
          </p:cNvPicPr>
          <p:nvPr/>
        </p:nvPicPr>
        <p:blipFill>
          <a:blip r:embed="rId2"/>
          <a:stretch>
            <a:fillRect/>
          </a:stretch>
        </p:blipFill>
        <p:spPr>
          <a:xfrm>
            <a:off x="31050" y="2708920"/>
            <a:ext cx="3810000" cy="2540000"/>
          </a:xfrm>
          <a:prstGeom prst="rect">
            <a:avLst/>
          </a:prstGeom>
        </p:spPr>
      </p:pic>
    </p:spTree>
    <p:extLst>
      <p:ext uri="{BB962C8B-B14F-4D97-AF65-F5344CB8AC3E}">
        <p14:creationId xmlns:p14="http://schemas.microsoft.com/office/powerpoint/2010/main" val="361600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476672"/>
            <a:ext cx="8496944" cy="1109985"/>
          </a:xfrm>
        </p:spPr>
        <p:txBody>
          <a:bodyPr>
            <a:noAutofit/>
          </a:bodyPr>
          <a:lstStyle/>
          <a:p>
            <a:pPr algn="l"/>
            <a:r>
              <a:rPr lang="en" sz="2400" i="1" dirty="0">
                <a:effectLst/>
              </a:rPr>
              <a:t>Madigan S. et al.: </a:t>
            </a:r>
            <a:r>
              <a:rPr lang="en" sz="2400" i="1" dirty="0">
                <a:solidFill>
                  <a:schemeClr val="tx1"/>
                </a:solidFill>
                <a:effectLst/>
              </a:rPr>
              <a:t>Association Between Screen Time and Children's Performance on a Developmental Screening Test </a:t>
            </a:r>
            <a:r>
              <a:rPr lang="pt" sz="2400" i="1" dirty="0">
                <a:effectLst/>
              </a:rPr>
              <a:t>JAMA </a:t>
            </a:r>
            <a:r>
              <a:rPr lang="pt" sz="2400" i="1" dirty="0" err="1">
                <a:effectLst/>
              </a:rPr>
              <a:t>Pediatr</a:t>
            </a:r>
            <a:r>
              <a:rPr lang="pt" sz="2400" i="1" dirty="0">
                <a:effectLst/>
              </a:rPr>
              <a:t>. 2019 Jan 28.</a:t>
            </a:r>
            <a:endParaRPr lang="en" sz="2400" i="1" dirty="0">
              <a:effectLst/>
            </a:endParaRPr>
          </a:p>
        </p:txBody>
      </p:sp>
      <p:sp>
        <p:nvSpPr>
          <p:cNvPr id="3" name="Sottotitolo 2"/>
          <p:cNvSpPr>
            <a:spLocks noGrp="1"/>
          </p:cNvSpPr>
          <p:nvPr>
            <p:ph type="subTitle" idx="1"/>
          </p:nvPr>
        </p:nvSpPr>
        <p:spPr>
          <a:xfrm>
            <a:off x="323528" y="1916832"/>
            <a:ext cx="8496944" cy="4797152"/>
          </a:xfrm>
        </p:spPr>
        <p:txBody>
          <a:bodyPr>
            <a:noAutofit/>
          </a:bodyPr>
          <a:lstStyle/>
          <a:p>
            <a:pPr algn="l"/>
            <a:r>
              <a:rPr lang="en" sz="2400" b="1" dirty="0"/>
              <a:t>Excessive screen time is associated with delays in development</a:t>
            </a:r>
            <a:r>
              <a:rPr lang="en" sz="2400" b="1" dirty="0">
                <a:solidFill>
                  <a:srgbClr val="FFC000"/>
                </a:solidFill>
              </a:rPr>
              <a:t>. Objective: To assess the directional association between screen time and child development in a population of mothers and children. </a:t>
            </a:r>
          </a:p>
          <a:p>
            <a:pPr algn="l"/>
            <a:r>
              <a:rPr lang="en" sz="2400" b="1" dirty="0"/>
              <a:t>2441 mothers and children</a:t>
            </a:r>
            <a:r>
              <a:rPr lang="en" sz="2400" b="1" dirty="0">
                <a:solidFill>
                  <a:srgbClr val="FFC000"/>
                </a:solidFill>
              </a:rPr>
              <a:t> in Calgary, Alberta, </a:t>
            </a:r>
            <a:r>
              <a:rPr lang="en" sz="2400" b="1" dirty="0"/>
              <a:t>Canada</a:t>
            </a:r>
            <a:r>
              <a:rPr lang="en" sz="2400" b="1" dirty="0">
                <a:solidFill>
                  <a:srgbClr val="FFC000"/>
                </a:solidFill>
              </a:rPr>
              <a:t>. Data were available when children were aged </a:t>
            </a:r>
            <a:r>
              <a:rPr lang="en" sz="2400" b="1" dirty="0"/>
              <a:t>24, 36, and 60 months</a:t>
            </a:r>
            <a:r>
              <a:rPr lang="en" sz="2400" b="1" dirty="0">
                <a:solidFill>
                  <a:srgbClr val="FFC000"/>
                </a:solidFill>
              </a:rPr>
              <a:t>. Data were collected between October 20, 2011, and October 6, 2016. Exposures: Media. Main Outcomes and Measures: At age 24, 36, and 60 months, </a:t>
            </a:r>
            <a:r>
              <a:rPr lang="en" sz="2400" b="1" dirty="0"/>
              <a:t>children's screen-time behavior </a:t>
            </a:r>
            <a:r>
              <a:rPr lang="en" sz="2400" b="1" dirty="0">
                <a:solidFill>
                  <a:srgbClr val="FFC000"/>
                </a:solidFill>
              </a:rPr>
              <a:t>(total hours per week) and </a:t>
            </a:r>
            <a:r>
              <a:rPr lang="en" sz="2400" b="1" dirty="0"/>
              <a:t>developmental outcomes </a:t>
            </a:r>
            <a:r>
              <a:rPr lang="en" sz="2400" b="1" dirty="0">
                <a:solidFill>
                  <a:srgbClr val="FFC000"/>
                </a:solidFill>
              </a:rPr>
              <a:t>(</a:t>
            </a:r>
            <a:r>
              <a:rPr lang="en" sz="2400" b="1" dirty="0"/>
              <a:t>Ages and Stages Questionnaire</a:t>
            </a:r>
            <a:r>
              <a:rPr lang="en" sz="2400" b="1" dirty="0">
                <a:solidFill>
                  <a:srgbClr val="FFC000"/>
                </a:solidFill>
              </a:rPr>
              <a:t>, Third Edition) were report. assessed via maternal </a:t>
            </a:r>
          </a:p>
        </p:txBody>
      </p:sp>
    </p:spTree>
    <p:extLst>
      <p:ext uri="{BB962C8B-B14F-4D97-AF65-F5344CB8AC3E}">
        <p14:creationId xmlns:p14="http://schemas.microsoft.com/office/powerpoint/2010/main" val="392735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476672"/>
            <a:ext cx="8496944" cy="1109985"/>
          </a:xfrm>
        </p:spPr>
        <p:txBody>
          <a:bodyPr>
            <a:noAutofit/>
          </a:bodyPr>
          <a:lstStyle/>
          <a:p>
            <a:pPr algn="l"/>
            <a:r>
              <a:rPr lang="en" sz="2400" i="1" dirty="0">
                <a:effectLst/>
              </a:rPr>
              <a:t>Madigan S. et al.: </a:t>
            </a:r>
            <a:r>
              <a:rPr lang="en" sz="2400" i="1" dirty="0">
                <a:solidFill>
                  <a:schemeClr val="tx1"/>
                </a:solidFill>
                <a:effectLst/>
              </a:rPr>
              <a:t>Association Between Screen Time and Children's Performance on a Developmental Screening Test </a:t>
            </a:r>
            <a:r>
              <a:rPr lang="pt" sz="2400" i="1" dirty="0">
                <a:effectLst/>
              </a:rPr>
              <a:t>JAMA </a:t>
            </a:r>
            <a:r>
              <a:rPr lang="pt" sz="2400" i="1" dirty="0" err="1">
                <a:effectLst/>
              </a:rPr>
              <a:t>Pediatr</a:t>
            </a:r>
            <a:r>
              <a:rPr lang="pt" sz="2400" i="1" dirty="0">
                <a:effectLst/>
              </a:rPr>
              <a:t>. 2019 Jan 28.</a:t>
            </a:r>
            <a:endParaRPr lang="en" sz="2400" i="1" dirty="0">
              <a:effectLst/>
            </a:endParaRPr>
          </a:p>
        </p:txBody>
      </p:sp>
      <p:sp>
        <p:nvSpPr>
          <p:cNvPr id="3" name="Sottotitolo 2"/>
          <p:cNvSpPr>
            <a:spLocks noGrp="1"/>
          </p:cNvSpPr>
          <p:nvPr>
            <p:ph type="subTitle" idx="1"/>
          </p:nvPr>
        </p:nvSpPr>
        <p:spPr>
          <a:xfrm>
            <a:off x="107504" y="2060848"/>
            <a:ext cx="8712968" cy="4536504"/>
          </a:xfrm>
        </p:spPr>
        <p:txBody>
          <a:bodyPr>
            <a:noAutofit/>
          </a:bodyPr>
          <a:lstStyle/>
          <a:p>
            <a:pPr algn="l"/>
            <a:r>
              <a:rPr lang="en" sz="2400" b="1" dirty="0"/>
              <a:t>Results:</a:t>
            </a:r>
            <a:r>
              <a:rPr lang="en" sz="2400" b="1" dirty="0">
                <a:solidFill>
                  <a:srgbClr val="FFC000"/>
                </a:solidFill>
              </a:rPr>
              <a:t> higher levels of screen time at 24 and 36 months were significantly associated with poorer performance on developmental screening tests at 36 months and 60 months</a:t>
            </a:r>
          </a:p>
          <a:p>
            <a:pPr algn="l"/>
            <a:endParaRPr lang="en" sz="2400" b="1" dirty="0">
              <a:solidFill>
                <a:srgbClr val="FFC000"/>
              </a:solidFill>
            </a:endParaRPr>
          </a:p>
          <a:p>
            <a:pPr algn="l"/>
            <a:r>
              <a:rPr lang="en" sz="2400" b="1" dirty="0"/>
              <a:t>Conclusions and Relevance: </a:t>
            </a:r>
            <a:r>
              <a:rPr lang="en" sz="2400" b="1" dirty="0">
                <a:solidFill>
                  <a:srgbClr val="FFC000"/>
                </a:solidFill>
              </a:rPr>
              <a:t>The results of this study support the directional association between screen time and child development</a:t>
            </a:r>
          </a:p>
          <a:p>
            <a:pPr algn="l"/>
            <a:endParaRPr lang="en" sz="2400" b="1" dirty="0">
              <a:solidFill>
                <a:srgbClr val="FFC000"/>
              </a:solidFill>
            </a:endParaRPr>
          </a:p>
          <a:p>
            <a:pPr algn="l"/>
            <a:r>
              <a:rPr lang="en" sz="2400" b="1" dirty="0"/>
              <a:t>Recommendations:</a:t>
            </a:r>
            <a:r>
              <a:rPr lang="en" sz="2400" b="1" dirty="0">
                <a:solidFill>
                  <a:srgbClr val="FFC000"/>
                </a:solidFill>
              </a:rPr>
              <a:t> encouraging family media plans, as well as managing screen time, to offset the potential consequences of excess use.</a:t>
            </a:r>
          </a:p>
          <a:p>
            <a:pPr algn="l"/>
            <a:endParaRPr lang="en" sz="2400" b="1" dirty="0">
              <a:solidFill>
                <a:srgbClr val="FFC000"/>
              </a:solidFill>
            </a:endParaRPr>
          </a:p>
        </p:txBody>
      </p:sp>
    </p:spTree>
    <p:extLst>
      <p:ext uri="{BB962C8B-B14F-4D97-AF65-F5344CB8AC3E}">
        <p14:creationId xmlns:p14="http://schemas.microsoft.com/office/powerpoint/2010/main" val="955788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9672" y="620688"/>
            <a:ext cx="6836296" cy="965969"/>
          </a:xfrm>
        </p:spPr>
        <p:txBody>
          <a:bodyPr>
            <a:normAutofit/>
          </a:bodyPr>
          <a:lstStyle/>
          <a:p>
            <a:pPr algn="ctr"/>
            <a:r>
              <a:rPr lang="it-IT" sz="3600" dirty="0"/>
              <a:t>Dipendenza in età evolutiva</a:t>
            </a:r>
          </a:p>
        </p:txBody>
      </p:sp>
      <p:sp>
        <p:nvSpPr>
          <p:cNvPr id="4" name="Sottotitolo 3"/>
          <p:cNvSpPr>
            <a:spLocks noGrp="1"/>
          </p:cNvSpPr>
          <p:nvPr>
            <p:ph type="subTitle" idx="1"/>
          </p:nvPr>
        </p:nvSpPr>
        <p:spPr>
          <a:xfrm>
            <a:off x="395536" y="1844824"/>
            <a:ext cx="8424936" cy="4896544"/>
          </a:xfrm>
        </p:spPr>
        <p:txBody>
          <a:bodyPr>
            <a:noAutofit/>
          </a:bodyPr>
          <a:lstStyle/>
          <a:p>
            <a:pPr marL="342900" indent="-342900" algn="l">
              <a:buFont typeface="Arial" panose="020B0604020202020204" pitchFamily="34" charset="0"/>
              <a:buChar char="•"/>
            </a:pPr>
            <a:r>
              <a:rPr lang="it-IT" sz="2400" kern="150" dirty="0" err="1">
                <a:latin typeface="Calibri" panose="020F0502020204030204" pitchFamily="34" charset="0"/>
                <a:ea typeface="Times New Roman" panose="02020603050405020304" pitchFamily="18" charset="0"/>
                <a:cs typeface="Arial" panose="020B0604020202020204" pitchFamily="34" charset="0"/>
              </a:rPr>
              <a:t>drug-addiction</a:t>
            </a:r>
            <a:endParaRPr lang="it-IT" sz="2400" kern="150" dirty="0">
              <a:latin typeface="Calibri" panose="020F0502020204030204" pitchFamily="34" charset="0"/>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r>
              <a:rPr lang="it-IT" sz="2400" kern="150" dirty="0">
                <a:latin typeface="Calibri" panose="020F0502020204030204" pitchFamily="34" charset="0"/>
                <a:ea typeface="Times New Roman" panose="02020603050405020304" pitchFamily="18" charset="0"/>
                <a:cs typeface="Arial" panose="020B0604020202020204" pitchFamily="34" charset="0"/>
              </a:rPr>
              <a:t>game-</a:t>
            </a:r>
            <a:r>
              <a:rPr lang="it-IT" sz="2400" kern="150" dirty="0" err="1">
                <a:latin typeface="Calibri" panose="020F0502020204030204" pitchFamily="34" charset="0"/>
                <a:ea typeface="Times New Roman" panose="02020603050405020304" pitchFamily="18" charset="0"/>
                <a:cs typeface="Arial" panose="020B0604020202020204" pitchFamily="34" charset="0"/>
              </a:rPr>
              <a:t>addiction</a:t>
            </a:r>
            <a:endParaRPr lang="it-IT" sz="2400" kern="150" dirty="0">
              <a:latin typeface="Calibri" panose="020F0502020204030204" pitchFamily="34" charset="0"/>
              <a:ea typeface="Times New Roman" panose="02020603050405020304" pitchFamily="18" charset="0"/>
              <a:cs typeface="Arial" panose="020B0604020202020204" pitchFamily="34" charset="0"/>
            </a:endParaRPr>
          </a:p>
          <a:p>
            <a:pPr marL="342900" indent="-342900" algn="l">
              <a:buFont typeface="Arial" panose="020B0604020202020204" pitchFamily="34" charset="0"/>
              <a:buChar char="•"/>
            </a:pPr>
            <a:r>
              <a:rPr lang="it-IT" sz="2400" kern="150" dirty="0">
                <a:latin typeface="Calibri" panose="020F0502020204030204" pitchFamily="34" charset="0"/>
                <a:ea typeface="Times New Roman" panose="02020603050405020304" pitchFamily="18" charset="0"/>
                <a:cs typeface="Arial" panose="020B0604020202020204" pitchFamily="34" charset="0"/>
              </a:rPr>
              <a:t>internet-</a:t>
            </a:r>
            <a:r>
              <a:rPr lang="it-IT" sz="2400" kern="150" dirty="0" err="1">
                <a:latin typeface="Calibri" panose="020F0502020204030204" pitchFamily="34" charset="0"/>
                <a:ea typeface="Times New Roman" panose="02020603050405020304" pitchFamily="18" charset="0"/>
                <a:cs typeface="Arial" panose="020B0604020202020204" pitchFamily="34" charset="0"/>
              </a:rPr>
              <a:t>addiction</a:t>
            </a:r>
            <a:endParaRPr lang="it-IT" sz="2400" kern="150" dirty="0">
              <a:latin typeface="Calibri" panose="020F0502020204030204" pitchFamily="34" charset="0"/>
              <a:ea typeface="Times New Roman" panose="02020603050405020304" pitchFamily="18" charset="0"/>
              <a:cs typeface="Arial" panose="020B0604020202020204" pitchFamily="34" charset="0"/>
            </a:endParaRPr>
          </a:p>
          <a:p>
            <a:pPr algn="l"/>
            <a:endParaRPr lang="it-IT" sz="2400" kern="150" dirty="0">
              <a:latin typeface="Calibri" panose="020F0502020204030204" pitchFamily="34" charset="0"/>
              <a:ea typeface="Times New Roman" panose="02020603050405020304" pitchFamily="18" charset="0"/>
              <a:cs typeface="Arial" panose="020B0604020202020204" pitchFamily="34" charset="0"/>
            </a:endParaRPr>
          </a:p>
          <a:p>
            <a:pPr algn="l"/>
            <a:r>
              <a:rPr lang="it-IT" sz="2400" kern="150" dirty="0">
                <a:latin typeface="Calibri" panose="020F0502020204030204" pitchFamily="34" charset="0"/>
                <a:ea typeface="Times New Roman" panose="02020603050405020304" pitchFamily="18" charset="0"/>
                <a:cs typeface="Arial" panose="020B0604020202020204" pitchFamily="34" charset="0"/>
              </a:rPr>
              <a:t> </a:t>
            </a:r>
          </a:p>
          <a:p>
            <a:pPr algn="l"/>
            <a:r>
              <a:rPr lang="it-IT" sz="2400" kern="150" dirty="0">
                <a:latin typeface="Calibri" panose="020F0502020204030204" pitchFamily="34" charset="0"/>
                <a:ea typeface="Times New Roman" panose="02020603050405020304" pitchFamily="18" charset="0"/>
                <a:cs typeface="Arial" panose="020B0604020202020204" pitchFamily="34" charset="0"/>
              </a:rPr>
              <a:t>soprattutto in tarda infanzia </a:t>
            </a:r>
          </a:p>
          <a:p>
            <a:pPr algn="l"/>
            <a:r>
              <a:rPr lang="it-IT" sz="2400" kern="150" dirty="0">
                <a:latin typeface="Calibri" panose="020F0502020204030204" pitchFamily="34" charset="0"/>
                <a:ea typeface="Times New Roman" panose="02020603050405020304" pitchFamily="18" charset="0"/>
                <a:cs typeface="Arial" panose="020B0604020202020204" pitchFamily="34" charset="0"/>
              </a:rPr>
              <a:t>e poi in età adolescenziale e giovane-adulta </a:t>
            </a:r>
          </a:p>
          <a:p>
            <a:pPr algn="l"/>
            <a:endParaRPr lang="it-IT" sz="2400" kern="150" dirty="0">
              <a:latin typeface="Calibri" panose="020F0502020204030204" pitchFamily="34" charset="0"/>
              <a:ea typeface="Times New Roman" panose="02020603050405020304" pitchFamily="18" charset="0"/>
              <a:cs typeface="Arial" panose="020B0604020202020204" pitchFamily="34" charset="0"/>
            </a:endParaRPr>
          </a:p>
          <a:p>
            <a:pPr algn="l"/>
            <a:r>
              <a:rPr lang="it-IT" sz="2400" dirty="0">
                <a:solidFill>
                  <a:srgbClr val="FFFF00"/>
                </a:solidFill>
              </a:rPr>
              <a:t>la presenza di un primo disturbo aumenta il rischio che ne sia presente un secondo (sia nell’area neurologica, psichiatrica che del </a:t>
            </a:r>
            <a:r>
              <a:rPr lang="it-IT" sz="2400" dirty="0" err="1">
                <a:solidFill>
                  <a:srgbClr val="FFFF00"/>
                </a:solidFill>
              </a:rPr>
              <a:t>neurosviluppo</a:t>
            </a:r>
            <a:r>
              <a:rPr lang="it-IT" sz="2400" dirty="0">
                <a:solidFill>
                  <a:srgbClr val="FFFF00"/>
                </a:solidFill>
              </a:rPr>
              <a:t>) di circa il 30%, determinando quadri di </a:t>
            </a:r>
            <a:r>
              <a:rPr lang="it-IT" sz="2400" dirty="0" err="1">
                <a:solidFill>
                  <a:srgbClr val="FFFF00"/>
                </a:solidFill>
              </a:rPr>
              <a:t>comorbilità</a:t>
            </a:r>
            <a:r>
              <a:rPr lang="it-IT" sz="2400" dirty="0">
                <a:solidFill>
                  <a:srgbClr val="FFFF00"/>
                </a:solidFill>
              </a:rPr>
              <a:t> </a:t>
            </a:r>
          </a:p>
        </p:txBody>
      </p:sp>
      <p:pic>
        <p:nvPicPr>
          <p:cNvPr id="6" name="Immagine 5">
            <a:extLst>
              <a:ext uri="{FF2B5EF4-FFF2-40B4-BE49-F238E27FC236}">
                <a16:creationId xmlns:a16="http://schemas.microsoft.com/office/drawing/2014/main" id="{5AF4358E-4EC5-814D-8592-FF26C2190EEF}"/>
              </a:ext>
            </a:extLst>
          </p:cNvPr>
          <p:cNvPicPr>
            <a:picLocks noChangeAspect="1"/>
          </p:cNvPicPr>
          <p:nvPr/>
        </p:nvPicPr>
        <p:blipFill>
          <a:blip r:embed="rId2"/>
          <a:stretch>
            <a:fillRect/>
          </a:stretch>
        </p:blipFill>
        <p:spPr>
          <a:xfrm>
            <a:off x="4248472" y="1640846"/>
            <a:ext cx="4572000" cy="2671948"/>
          </a:xfrm>
          <a:prstGeom prst="rect">
            <a:avLst/>
          </a:prstGeom>
        </p:spPr>
      </p:pic>
    </p:spTree>
    <p:extLst>
      <p:ext uri="{BB962C8B-B14F-4D97-AF65-F5344CB8AC3E}">
        <p14:creationId xmlns:p14="http://schemas.microsoft.com/office/powerpoint/2010/main" val="4757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mss.iol.it/img/mf.gif">
            <a:extLst>
              <a:ext uri="{FF2B5EF4-FFF2-40B4-BE49-F238E27FC236}">
                <a16:creationId xmlns:a16="http://schemas.microsoft.com/office/drawing/2014/main" id="{09A95197-D8CB-B846-A52A-44C94232A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 y="4076914"/>
            <a:ext cx="2286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ss.iol.it/img/email_alert_247.gif">
            <a:extLst>
              <a:ext uri="{FF2B5EF4-FFF2-40B4-BE49-F238E27FC236}">
                <a16:creationId xmlns:a16="http://schemas.microsoft.com/office/drawing/2014/main" id="{940BC5F4-7D23-5448-B967-BAE73F700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 y="4076914"/>
            <a:ext cx="254000" cy="165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BCF2060-C6B2-0445-A2F8-D7DF35C5352E}"/>
              </a:ext>
            </a:extLst>
          </p:cNvPr>
          <p:cNvSpPr>
            <a:spLocks noChangeArrowheads="1"/>
          </p:cNvSpPr>
          <p:nvPr/>
        </p:nvSpPr>
        <p:spPr bwMode="auto">
          <a:xfrm rot="21270188">
            <a:off x="559729" y="1061419"/>
            <a:ext cx="7344816" cy="22851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3808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3200" b="1" i="0" u="none" strike="noStrike" cap="none" normalizeH="0" baseline="0" dirty="0">
                <a:ln>
                  <a:noFill/>
                </a:ln>
                <a:solidFill>
                  <a:srgbClr val="000000"/>
                </a:solidFill>
                <a:effectLst/>
                <a:latin typeface="fjalla one"/>
              </a:rPr>
              <a:t>Intera famiglia segregata in casa per due anni: padre, madre e figli dipendenti dal web</a:t>
            </a:r>
            <a:endParaRPr kumimoji="0" lang="it-IT" altLang="it-IT" sz="4000" b="1" i="0" u="none" strike="noStrike" cap="none" normalizeH="0" baseline="0" dirty="0">
              <a:ln>
                <a:noFill/>
              </a:ln>
              <a:solidFill>
                <a:srgbClr val="000000"/>
              </a:solidFill>
              <a:effectLst/>
              <a:latin typeface="fjalla o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400" b="0" i="0" u="none" strike="noStrike" cap="none" normalizeH="0" baseline="0" dirty="0">
                <a:ln>
                  <a:noFill/>
                </a:ln>
                <a:solidFill>
                  <a:srgbClr val="666666"/>
                </a:solidFill>
                <a:effectLst/>
                <a:latin typeface="Open Sans"/>
              </a:rPr>
              <a:t>  </a:t>
            </a:r>
            <a:r>
              <a:rPr kumimoji="0" lang="it-IT" altLang="it-IT" sz="2000" b="0" i="0" u="none" strike="noStrike" cap="none" normalizeH="0" baseline="0" dirty="0">
                <a:ln>
                  <a:noFill/>
                </a:ln>
                <a:solidFill>
                  <a:srgbClr val="666666"/>
                </a:solidFill>
                <a:effectLst/>
                <a:latin typeface="Open Sans"/>
              </a:rPr>
              <a:t>      </a:t>
            </a:r>
            <a:r>
              <a:rPr kumimoji="0" lang="it-IT" altLang="it-IT" sz="1400" b="0" i="0" u="none" strike="noStrike" cap="none" normalizeH="0" baseline="0" dirty="0">
                <a:ln>
                  <a:noFill/>
                </a:ln>
                <a:solidFill>
                  <a:srgbClr val="666666"/>
                </a:solidFill>
                <a:effectLst/>
                <a:latin typeface="Open Sans"/>
              </a:rPr>
              <a:t> </a:t>
            </a:r>
            <a:r>
              <a:rPr kumimoji="0" lang="it-IT" altLang="it-IT" sz="2000" b="0" i="0" u="none" strike="noStrike" cap="none" normalizeH="0" baseline="0" dirty="0">
                <a:ln>
                  <a:noFill/>
                </a:ln>
                <a:solidFill>
                  <a:srgbClr val="666666"/>
                </a:solidFill>
                <a:effectLst/>
                <a:latin typeface="Open Sans"/>
                <a:hlinkClick r:id="rId4" tooltip="Vai alla fonte: Nuovo Quotidiano di Puglia"/>
              </a:rPr>
              <a:t>Nuovo Quotidiano di Puglia</a:t>
            </a:r>
            <a:r>
              <a:rPr kumimoji="0" lang="it-IT" altLang="it-IT" sz="2000" b="0" i="0" u="none" strike="noStrike" cap="none" normalizeH="0" baseline="0" dirty="0">
                <a:ln>
                  <a:noFill/>
                </a:ln>
                <a:solidFill>
                  <a:srgbClr val="666666"/>
                </a:solidFill>
                <a:effectLst/>
                <a:latin typeface="Open Sans"/>
              </a:rPr>
              <a:t>  20 gennaio 2019   21:09   Notizie da: </a:t>
            </a:r>
            <a:r>
              <a:rPr kumimoji="0" lang="it-IT" altLang="it-IT" sz="2000" b="0" i="0" u="none" strike="noStrike" cap="none" normalizeH="0" baseline="0" dirty="0">
                <a:ln>
                  <a:noFill/>
                </a:ln>
                <a:solidFill>
                  <a:srgbClr val="666666"/>
                </a:solidFill>
                <a:effectLst/>
                <a:latin typeface="Open Sans"/>
                <a:hlinkClick r:id="rId5"/>
              </a:rPr>
              <a:t>Provincia di Lecce</a:t>
            </a:r>
            <a:endParaRPr kumimoji="0" lang="it-IT" altLang="it-IT" sz="3200" b="0" i="0" u="none" strike="noStrike" cap="none" normalizeH="0" baseline="0" dirty="0">
              <a:ln>
                <a:noFill/>
              </a:ln>
              <a:solidFill>
                <a:schemeClr val="tx1"/>
              </a:solidFill>
              <a:effectLst/>
              <a:latin typeface="Arial" panose="020B0604020202020204" pitchFamily="34" charset="0"/>
            </a:endParaRPr>
          </a:p>
        </p:txBody>
      </p:sp>
      <p:sp>
        <p:nvSpPr>
          <p:cNvPr id="9" name="Rectangle 1">
            <a:extLst>
              <a:ext uri="{FF2B5EF4-FFF2-40B4-BE49-F238E27FC236}">
                <a16:creationId xmlns:a16="http://schemas.microsoft.com/office/drawing/2014/main" id="{B76385C3-B6CA-6E4E-9772-A8D71DF7D4B0}"/>
              </a:ext>
            </a:extLst>
          </p:cNvPr>
          <p:cNvSpPr>
            <a:spLocks noChangeArrowheads="1"/>
          </p:cNvSpPr>
          <p:nvPr/>
        </p:nvSpPr>
        <p:spPr bwMode="auto">
          <a:xfrm rot="330935">
            <a:off x="1341665" y="3993228"/>
            <a:ext cx="6655443" cy="21389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600" b="0" i="0" u="none" strike="noStrike" cap="none" normalizeH="0" baseline="0" dirty="0">
                <a:ln>
                  <a:noFill/>
                </a:ln>
                <a:solidFill>
                  <a:schemeClr val="tx1"/>
                </a:solidFill>
                <a:effectLst/>
                <a:latin typeface="gadochablack"/>
              </a:rPr>
              <a:t>Famiglia schiava del web da anni a Bari: mangiavano solo biscotti e caramelle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Helvetica Neue" panose="02000503000000020004" pitchFamily="2" charset="0"/>
              </a:rPr>
              <a:t>21/01/2019 - 02:22         Il Gazzettino</a:t>
            </a:r>
            <a:endParaRPr kumimoji="0" lang="it-IT" altLang="it-IT" sz="1200" b="0" i="0" u="none" strike="noStrike" cap="none" normalizeH="0" baseline="0" dirty="0">
              <a:ln>
                <a:noFill/>
              </a:ln>
              <a:solidFill>
                <a:srgbClr val="333333"/>
              </a:solidFill>
              <a:effectLst/>
              <a:latin typeface="Helvetica Neue" panose="0200050300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gadocharegular"/>
              </a:rPr>
              <a:t>Totalmente schiavi del web, talmente dipendenti da non uscire più di casa. È il caso choc di una famiglia salentina, che rimasta per due anni e mezzo chiusa in casa perché...</a:t>
            </a:r>
            <a:endParaRPr kumimoji="0" lang="it-IT" altLang="it-IT"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3399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51520" y="476672"/>
            <a:ext cx="8640960" cy="1286236"/>
          </a:xfrm>
        </p:spPr>
        <p:txBody>
          <a:bodyPr>
            <a:noAutofit/>
          </a:bodyPr>
          <a:lstStyle/>
          <a:p>
            <a:pPr algn="l"/>
            <a:r>
              <a:rPr lang="it-IT" sz="3600" i="1" dirty="0" err="1">
                <a:effectLst/>
                <a:latin typeface="Calibri" panose="020F0502020204030204" pitchFamily="34" charset="0"/>
                <a:ea typeface="Calibri" panose="020F0502020204030204" pitchFamily="34" charset="0"/>
                <a:cs typeface="Times New Roman" panose="02020603050405020304" pitchFamily="18" charset="0"/>
              </a:rPr>
              <a:t>Sleep</a:t>
            </a:r>
            <a:r>
              <a:rPr lang="it-IT" sz="3600" i="1" dirty="0">
                <a:effectLst/>
                <a:latin typeface="Calibri" panose="020F0502020204030204" pitchFamily="34" charset="0"/>
                <a:ea typeface="Calibri" panose="020F0502020204030204" pitchFamily="34" charset="0"/>
                <a:cs typeface="Times New Roman" panose="02020603050405020304" pitchFamily="18" charset="0"/>
              </a:rPr>
              <a:t> </a:t>
            </a:r>
            <a:r>
              <a:rPr lang="it-IT" sz="3600" i="1" dirty="0" err="1">
                <a:effectLst/>
                <a:latin typeface="Calibri" panose="020F0502020204030204" pitchFamily="34" charset="0"/>
                <a:ea typeface="Calibri" panose="020F0502020204030204" pitchFamily="34" charset="0"/>
                <a:cs typeface="Times New Roman" panose="02020603050405020304" pitchFamily="18" charset="0"/>
              </a:rPr>
              <a:t>texting</a:t>
            </a:r>
            <a:r>
              <a:rPr lang="it-IT" sz="3600" i="1" dirty="0">
                <a:effectLst/>
                <a:latin typeface="Calibri" panose="020F0502020204030204" pitchFamily="34" charset="0"/>
                <a:ea typeface="Calibri" panose="020F0502020204030204" pitchFamily="34" charset="0"/>
                <a:cs typeface="Times New Roman" panose="02020603050405020304" pitchFamily="18" charset="0"/>
              </a:rPr>
              <a:t>: la malattia del </a:t>
            </a:r>
            <a:r>
              <a:rPr lang="it-IT" sz="3600" i="1" dirty="0" err="1">
                <a:effectLst/>
                <a:latin typeface="Calibri" panose="020F0502020204030204" pitchFamily="34" charset="0"/>
                <a:ea typeface="Calibri" panose="020F0502020204030204" pitchFamily="34" charset="0"/>
                <a:cs typeface="Times New Roman" panose="02020603050405020304" pitchFamily="18" charset="0"/>
              </a:rPr>
              <a:t>Millenial</a:t>
            </a:r>
            <a:r>
              <a:rPr lang="it-IT" sz="3600" i="1" dirty="0">
                <a:effectLst/>
                <a:latin typeface="Calibri" panose="020F0502020204030204" pitchFamily="34" charset="0"/>
                <a:ea typeface="Calibri" panose="020F0502020204030204" pitchFamily="34" charset="0"/>
                <a:cs typeface="Times New Roman" panose="02020603050405020304" pitchFamily="18" charset="0"/>
              </a:rPr>
              <a:t> che non si ricorda</a:t>
            </a:r>
            <a:endParaRPr lang="en" sz="3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ottotitolo 3"/>
          <p:cNvSpPr>
            <a:spLocks noGrp="1"/>
          </p:cNvSpPr>
          <p:nvPr>
            <p:ph type="subTitle" idx="1"/>
          </p:nvPr>
        </p:nvSpPr>
        <p:spPr>
          <a:xfrm>
            <a:off x="1547664" y="3403845"/>
            <a:ext cx="6048672" cy="1985269"/>
          </a:xfrm>
        </p:spPr>
        <p:txBody>
          <a:bodyPr>
            <a:noAutofit/>
          </a:bodyPr>
          <a:lstStyle/>
          <a:p>
            <a:pPr algn="l"/>
            <a:r>
              <a:rPr lang="it-IT" sz="2400" dirty="0">
                <a:latin typeface="Calibri" panose="020F0502020204030204" pitchFamily="34" charset="0"/>
                <a:ea typeface="Calibri" panose="020F0502020204030204" pitchFamily="34" charset="0"/>
                <a:cs typeface="Times New Roman" panose="02020603050405020304" pitchFamily="18" charset="0"/>
              </a:rPr>
              <a:t>Messaggini inviati nel sonno che al mattino non si ricorda di aver mandato</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le comunicazioni spedite sono spesso prive di senso e non dànno risposte sensate a domande.</a:t>
            </a:r>
            <a:endParaRPr lang="it-IT" sz="2400" dirty="0">
              <a:solidFill>
                <a:srgbClr val="FFFF00"/>
              </a:solidFill>
            </a:endParaRPr>
          </a:p>
        </p:txBody>
      </p:sp>
      <p:sp>
        <p:nvSpPr>
          <p:cNvPr id="5" name="Titolo 1">
            <a:extLst>
              <a:ext uri="{FF2B5EF4-FFF2-40B4-BE49-F238E27FC236}">
                <a16:creationId xmlns:a16="http://schemas.microsoft.com/office/drawing/2014/main" id="{3448F376-9744-024A-8A37-268479432C6E}"/>
              </a:ext>
            </a:extLst>
          </p:cNvPr>
          <p:cNvSpPr txBox="1">
            <a:spLocks/>
          </p:cNvSpPr>
          <p:nvPr/>
        </p:nvSpPr>
        <p:spPr>
          <a:xfrm>
            <a:off x="287016" y="5471971"/>
            <a:ext cx="8640960" cy="1085243"/>
          </a:xfrm>
          <a:prstGeom prst="rect">
            <a:avLst/>
          </a:prstGeom>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it-IT" sz="2400" i="1" dirty="0" err="1">
                <a:effectLst/>
                <a:latin typeface="Calibri" panose="020F0502020204030204" pitchFamily="34" charset="0"/>
                <a:ea typeface="Calibri" panose="020F0502020204030204" pitchFamily="34" charset="0"/>
                <a:cs typeface="Times New Roman" panose="02020603050405020304" pitchFamily="18" charset="0"/>
              </a:rPr>
              <a:t>Elizabeth</a:t>
            </a:r>
            <a:r>
              <a:rPr lang="it-IT" sz="2400" i="1" dirty="0">
                <a:effectLst/>
                <a:latin typeface="Calibri" panose="020F0502020204030204" pitchFamily="34" charset="0"/>
                <a:ea typeface="Calibri" panose="020F0502020204030204" pitchFamily="34" charset="0"/>
                <a:cs typeface="Times New Roman" panose="02020603050405020304" pitchFamily="18" charset="0"/>
              </a:rPr>
              <a:t> B. </a:t>
            </a:r>
            <a:r>
              <a:rPr lang="it-IT" sz="2400" i="1" dirty="0" err="1">
                <a:effectLst/>
                <a:latin typeface="Calibri" panose="020F0502020204030204" pitchFamily="34" charset="0"/>
                <a:ea typeface="Calibri" panose="020F0502020204030204" pitchFamily="34" charset="0"/>
                <a:cs typeface="Times New Roman" panose="02020603050405020304" pitchFamily="18" charset="0"/>
              </a:rPr>
              <a:t>Dowdell</a:t>
            </a:r>
            <a:r>
              <a:rPr lang="it-IT" sz="2400" i="1" dirty="0">
                <a:effectLst/>
                <a:latin typeface="Calibri" panose="020F0502020204030204" pitchFamily="34" charset="0"/>
                <a:ea typeface="Calibri" panose="020F0502020204030204" pitchFamily="34" charset="0"/>
                <a:cs typeface="Times New Roman" panose="02020603050405020304" pitchFamily="18" charset="0"/>
              </a:rPr>
              <a:t>, </a:t>
            </a:r>
            <a:r>
              <a:rPr lang="it-IT" sz="2400" i="1" dirty="0" err="1">
                <a:effectLst/>
                <a:latin typeface="Calibri" panose="020F0502020204030204" pitchFamily="34" charset="0"/>
                <a:ea typeface="Calibri" panose="020F0502020204030204" pitchFamily="34" charset="0"/>
                <a:cs typeface="Times New Roman" panose="02020603050405020304" pitchFamily="18" charset="0"/>
              </a:rPr>
              <a:t>Brianne</a:t>
            </a:r>
            <a:r>
              <a:rPr lang="it-IT" sz="2400" i="1" dirty="0">
                <a:effectLst/>
                <a:latin typeface="Calibri" panose="020F0502020204030204" pitchFamily="34" charset="0"/>
                <a:ea typeface="Calibri" panose="020F0502020204030204" pitchFamily="34" charset="0"/>
                <a:cs typeface="Times New Roman" panose="02020603050405020304" pitchFamily="18" charset="0"/>
              </a:rPr>
              <a:t> </a:t>
            </a:r>
            <a:r>
              <a:rPr lang="it-IT" sz="2400" i="1" dirty="0" err="1">
                <a:effectLst/>
                <a:latin typeface="Calibri" panose="020F0502020204030204" pitchFamily="34" charset="0"/>
                <a:ea typeface="Calibri" panose="020F0502020204030204" pitchFamily="34" charset="0"/>
                <a:cs typeface="Times New Roman" panose="02020603050405020304" pitchFamily="18" charset="0"/>
              </a:rPr>
              <a:t>Q</a:t>
            </a:r>
            <a:r>
              <a:rPr lang="it-IT" sz="2400" i="1" dirty="0">
                <a:effectLst/>
                <a:latin typeface="Calibri" panose="020F0502020204030204" pitchFamily="34" charset="0"/>
                <a:ea typeface="Calibri" panose="020F0502020204030204" pitchFamily="34" charset="0"/>
                <a:cs typeface="Times New Roman" panose="02020603050405020304" pitchFamily="18" charset="0"/>
              </a:rPr>
              <a:t>. Clayton: </a:t>
            </a:r>
            <a:r>
              <a:rPr lang="it-IT" sz="24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Interrupted</a:t>
            </a:r>
            <a:r>
              <a:rPr lang="it-IT" sz="2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it-IT" sz="24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sleep</a:t>
            </a:r>
            <a:r>
              <a:rPr lang="it-IT" sz="2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College </a:t>
            </a:r>
            <a:r>
              <a:rPr lang="it-IT" sz="24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students</a:t>
            </a:r>
            <a:r>
              <a:rPr lang="it-IT" sz="2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sleeping with </a:t>
            </a:r>
            <a:r>
              <a:rPr lang="it-IT" sz="240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technology</a:t>
            </a:r>
            <a:r>
              <a:rPr lang="it-IT" sz="2400" i="1" dirty="0">
                <a:effectLst/>
                <a:latin typeface="Calibri" panose="020F0502020204030204" pitchFamily="34" charset="0"/>
                <a:ea typeface="Calibri" panose="020F0502020204030204" pitchFamily="34" charset="0"/>
                <a:cs typeface="Times New Roman" panose="02020603050405020304" pitchFamily="18" charset="0"/>
              </a:rPr>
              <a:t>. </a:t>
            </a:r>
            <a:r>
              <a:rPr lang="en" sz="2400" i="1" dirty="0">
                <a:effectLst/>
                <a:latin typeface="Calibri" panose="020F0502020204030204" pitchFamily="34" charset="0"/>
                <a:ea typeface="Calibri" panose="020F0502020204030204" pitchFamily="34" charset="0"/>
                <a:cs typeface="Times New Roman" panose="02020603050405020304" pitchFamily="18" charset="0"/>
              </a:rPr>
              <a:t>Journal of American College Health. </a:t>
            </a:r>
            <a:r>
              <a:rPr lang="it-IT" sz="2400" i="1" dirty="0">
                <a:effectLst/>
                <a:latin typeface="Calibri" panose="020F0502020204030204" pitchFamily="34" charset="0"/>
                <a:ea typeface="Calibri" panose="020F0502020204030204" pitchFamily="34" charset="0"/>
                <a:cs typeface="Times New Roman" panose="02020603050405020304" pitchFamily="18" charset="0"/>
              </a:rPr>
              <a:t>26 </a:t>
            </a:r>
            <a:r>
              <a:rPr lang="it-IT" sz="2400" i="1" dirty="0" err="1">
                <a:effectLst/>
                <a:latin typeface="Calibri" panose="020F0502020204030204" pitchFamily="34" charset="0"/>
                <a:ea typeface="Calibri" panose="020F0502020204030204" pitchFamily="34" charset="0"/>
                <a:cs typeface="Times New Roman" panose="02020603050405020304" pitchFamily="18" charset="0"/>
              </a:rPr>
              <a:t>Oct</a:t>
            </a:r>
            <a:r>
              <a:rPr lang="it-IT" sz="2400" i="1" dirty="0">
                <a:effectLst/>
                <a:latin typeface="Calibri" panose="020F0502020204030204" pitchFamily="34" charset="0"/>
                <a:ea typeface="Calibri" panose="020F0502020204030204" pitchFamily="34" charset="0"/>
                <a:cs typeface="Times New Roman" panose="02020603050405020304" pitchFamily="18" charset="0"/>
              </a:rPr>
              <a:t> 2018</a:t>
            </a:r>
            <a:endParaRPr lang="en" sz="24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ABA97DD2-572E-F04F-922B-6D2AB274E9BC}"/>
              </a:ext>
            </a:extLst>
          </p:cNvPr>
          <p:cNvPicPr>
            <a:picLocks noChangeAspect="1"/>
          </p:cNvPicPr>
          <p:nvPr/>
        </p:nvPicPr>
        <p:blipFill>
          <a:blip r:embed="rId2"/>
          <a:stretch>
            <a:fillRect/>
          </a:stretch>
        </p:blipFill>
        <p:spPr>
          <a:xfrm>
            <a:off x="4538832" y="1237631"/>
            <a:ext cx="3810000" cy="2133600"/>
          </a:xfrm>
          <a:prstGeom prst="rect">
            <a:avLst/>
          </a:prstGeom>
        </p:spPr>
      </p:pic>
    </p:spTree>
    <p:extLst>
      <p:ext uri="{BB962C8B-B14F-4D97-AF65-F5344CB8AC3E}">
        <p14:creationId xmlns:p14="http://schemas.microsoft.com/office/powerpoint/2010/main" val="391807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53852" y="436899"/>
            <a:ext cx="6836296" cy="965969"/>
          </a:xfrm>
        </p:spPr>
        <p:txBody>
          <a:bodyPr>
            <a:noAutofit/>
          </a:bodyPr>
          <a:lstStyle/>
          <a:p>
            <a:pPr algn="ctr"/>
            <a:r>
              <a:rPr lang="it-IT" sz="2000" dirty="0">
                <a:effectLst/>
                <a:latin typeface="Calibri" panose="020F0502020204030204" pitchFamily="34" charset="0"/>
                <a:ea typeface="Calibri" panose="020F0502020204030204" pitchFamily="34" charset="0"/>
                <a:cs typeface="Times New Roman" panose="02020603050405020304" pitchFamily="18" charset="0"/>
              </a:rPr>
              <a:t>Studio </a:t>
            </a:r>
            <a:r>
              <a:rPr lang="it-IT" sz="2000" dirty="0" err="1">
                <a:effectLst/>
                <a:latin typeface="Calibri" panose="020F0502020204030204" pitchFamily="34" charset="0"/>
                <a:ea typeface="Calibri" panose="020F0502020204030204" pitchFamily="34" charset="0"/>
                <a:cs typeface="Times New Roman" panose="02020603050405020304" pitchFamily="18" charset="0"/>
              </a:rPr>
              <a:t>YouGov</a:t>
            </a:r>
            <a:r>
              <a:rPr lang="it-IT" sz="2000" dirty="0">
                <a:effectLst/>
                <a:latin typeface="Calibri" panose="020F0502020204030204" pitchFamily="34" charset="0"/>
                <a:ea typeface="Calibri" panose="020F0502020204030204" pitchFamily="34" charset="0"/>
                <a:cs typeface="Times New Roman" panose="02020603050405020304" pitchFamily="18" charset="0"/>
              </a:rPr>
              <a:t>, ente di ricerca britannico, commissionato da Stewart Fox-</a:t>
            </a:r>
            <a:r>
              <a:rPr lang="it-IT" sz="2000" dirty="0" err="1">
                <a:effectLst/>
                <a:latin typeface="Calibri" panose="020F0502020204030204" pitchFamily="34" charset="0"/>
                <a:ea typeface="Calibri" panose="020F0502020204030204" pitchFamily="34" charset="0"/>
                <a:cs typeface="Times New Roman" panose="02020603050405020304" pitchFamily="18" charset="0"/>
              </a:rPr>
              <a:t>Mills</a:t>
            </a:r>
            <a:r>
              <a:rPr lang="it-IT" sz="2000" dirty="0">
                <a:effectLst/>
                <a:latin typeface="Calibri" panose="020F0502020204030204" pitchFamily="34" charset="0"/>
                <a:ea typeface="Calibri" panose="020F0502020204030204" pitchFamily="34" charset="0"/>
                <a:cs typeface="Times New Roman" panose="02020603050405020304" pitchFamily="18" charset="0"/>
              </a:rPr>
              <a:t>, responsabile del settore telefonia di Post Office Ltd (un ramo di </a:t>
            </a:r>
            <a:r>
              <a:rPr lang="it-IT" sz="2000" dirty="0" err="1">
                <a:effectLst/>
                <a:latin typeface="Calibri" panose="020F0502020204030204" pitchFamily="34" charset="0"/>
                <a:ea typeface="Calibri" panose="020F0502020204030204" pitchFamily="34" charset="0"/>
                <a:cs typeface="Times New Roman" panose="02020603050405020304" pitchFamily="18" charset="0"/>
              </a:rPr>
              <a:t>Royal</a:t>
            </a:r>
            <a:r>
              <a:rPr lang="it-IT" sz="2000" dirty="0">
                <a:effectLst/>
                <a:latin typeface="Calibri" panose="020F0502020204030204" pitchFamily="34" charset="0"/>
                <a:ea typeface="Calibri" panose="020F0502020204030204" pitchFamily="34" charset="0"/>
                <a:cs typeface="Times New Roman" panose="02020603050405020304" pitchFamily="18" charset="0"/>
              </a:rPr>
              <a:t> Mail, già poste del Regno Unito)</a:t>
            </a:r>
          </a:p>
        </p:txBody>
      </p:sp>
      <p:sp>
        <p:nvSpPr>
          <p:cNvPr id="4" name="Sottotitolo 3"/>
          <p:cNvSpPr>
            <a:spLocks noGrp="1"/>
          </p:cNvSpPr>
          <p:nvPr>
            <p:ph type="subTitle" idx="1"/>
          </p:nvPr>
        </p:nvSpPr>
        <p:spPr>
          <a:xfrm>
            <a:off x="251520" y="2019795"/>
            <a:ext cx="8640960" cy="4217517"/>
          </a:xfrm>
        </p:spPr>
        <p:txBody>
          <a:bodyPr>
            <a:noAutofit/>
          </a:bodyPr>
          <a:lstStyle/>
          <a:p>
            <a:pPr algn="l"/>
            <a:r>
              <a:rPr lang="it-IT" sz="2400" dirty="0">
                <a:latin typeface="Calibri" panose="020F0502020204030204" pitchFamily="34" charset="0"/>
                <a:ea typeface="Calibri" panose="020F0502020204030204" pitchFamily="34" charset="0"/>
                <a:cs typeface="Times New Roman" panose="02020603050405020304" pitchFamily="18" charset="0"/>
              </a:rPr>
              <a:t>il 53 % degli utenti di telefono cellulare </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in Gran Bretagna tendono a mostrare </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uno stato ansioso quando perdono </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il loro cellulare, esauriscono </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la batteria o il credito residuo</a:t>
            </a:r>
          </a:p>
          <a:p>
            <a:pPr algn="l"/>
            <a:r>
              <a:rPr lang="it-IT" sz="2400" dirty="0">
                <a:latin typeface="Calibri" panose="020F0502020204030204" pitchFamily="34" charset="0"/>
                <a:ea typeface="Calibri" panose="020F0502020204030204" pitchFamily="34" charset="0"/>
                <a:cs typeface="Times New Roman" panose="02020603050405020304" pitchFamily="18" charset="0"/>
              </a:rPr>
              <a:t> o non hanno copertura di rete (</a:t>
            </a:r>
            <a:r>
              <a:rPr lang="it-IT" sz="2400" i="1" dirty="0" err="1">
                <a:solidFill>
                  <a:schemeClr val="accent3"/>
                </a:solidFill>
                <a:latin typeface="Calibri" panose="020F0502020204030204" pitchFamily="34" charset="0"/>
                <a:ea typeface="Calibri" panose="020F0502020204030204" pitchFamily="34" charset="0"/>
                <a:cs typeface="Times New Roman" panose="02020603050405020304" pitchFamily="18" charset="0"/>
              </a:rPr>
              <a:t>Nomofobia</a:t>
            </a:r>
            <a:r>
              <a:rPr lang="it-IT" sz="2400" i="1" dirty="0">
                <a:solidFill>
                  <a:schemeClr val="accent3"/>
                </a:solidFill>
                <a:latin typeface="Calibri" panose="020F0502020204030204" pitchFamily="34" charset="0"/>
                <a:ea typeface="Calibri" panose="020F0502020204030204" pitchFamily="34" charset="0"/>
                <a:cs typeface="Times New Roman" panose="02020603050405020304" pitchFamily="18" charset="0"/>
              </a:rPr>
              <a:t>: No-mobile </a:t>
            </a:r>
            <a:r>
              <a:rPr lang="it-IT" sz="2400" i="1" dirty="0" err="1">
                <a:solidFill>
                  <a:schemeClr val="accent3"/>
                </a:solidFill>
                <a:latin typeface="Calibri" panose="020F0502020204030204" pitchFamily="34" charset="0"/>
                <a:ea typeface="Calibri" panose="020F0502020204030204" pitchFamily="34" charset="0"/>
                <a:cs typeface="Times New Roman" panose="02020603050405020304" pitchFamily="18" charset="0"/>
              </a:rPr>
              <a:t>Phobia</a:t>
            </a:r>
            <a:r>
              <a:rPr lang="it-IT" sz="2400" dirty="0">
                <a:latin typeface="Calibri" panose="020F0502020204030204" pitchFamily="34" charset="0"/>
                <a:ea typeface="Calibri" panose="020F0502020204030204" pitchFamily="34" charset="0"/>
                <a:cs typeface="Times New Roman" panose="02020603050405020304" pitchFamily="18" charset="0"/>
              </a:rPr>
              <a:t>)</a:t>
            </a:r>
          </a:p>
          <a:p>
            <a:pPr algn="l"/>
            <a:endParaRPr lang="it-IT" sz="2400" dirty="0">
              <a:solidFill>
                <a:srgbClr val="FFFF00"/>
              </a:solidFill>
              <a:latin typeface="Calibri" panose="020F0502020204030204" pitchFamily="34" charset="0"/>
              <a:cs typeface="Times New Roman" panose="02020603050405020304" pitchFamily="18" charset="0"/>
            </a:endParaRPr>
          </a:p>
          <a:p>
            <a:pPr algn="l"/>
            <a:r>
              <a:rPr lang="it-IT" sz="2400" dirty="0">
                <a:latin typeface="Arial" panose="020B0604020202020204" pitchFamily="34" charset="0"/>
                <a:ea typeface="Times New Roman" panose="02020603050405020304" pitchFamily="18" charset="0"/>
              </a:rPr>
              <a:t>Lo studio ha rilevato che circa il 58 per cento degli uomini e il 48 per cento delle donne soffrono di questa fobia, e che un altro 9 per cento è stressato quando il cellulare è fuori uso.</a:t>
            </a:r>
            <a:br>
              <a:rPr lang="it-IT" sz="2400" dirty="0">
                <a:latin typeface="Arial" panose="020B0604020202020204" pitchFamily="34" charset="0"/>
                <a:ea typeface="Times New Roman" panose="02020603050405020304" pitchFamily="18" charset="0"/>
              </a:rPr>
            </a:br>
            <a:endParaRPr lang="it-IT" sz="2400" dirty="0"/>
          </a:p>
        </p:txBody>
      </p:sp>
      <p:pic>
        <p:nvPicPr>
          <p:cNvPr id="5" name="Immagine 4">
            <a:extLst>
              <a:ext uri="{FF2B5EF4-FFF2-40B4-BE49-F238E27FC236}">
                <a16:creationId xmlns:a16="http://schemas.microsoft.com/office/drawing/2014/main" id="{22BA4D42-1324-4244-A159-6CF5905703F7}"/>
              </a:ext>
            </a:extLst>
          </p:cNvPr>
          <p:cNvPicPr>
            <a:picLocks noChangeAspect="1"/>
          </p:cNvPicPr>
          <p:nvPr/>
        </p:nvPicPr>
        <p:blipFill>
          <a:blip r:embed="rId2"/>
          <a:stretch>
            <a:fillRect/>
          </a:stretch>
        </p:blipFill>
        <p:spPr>
          <a:xfrm>
            <a:off x="5076056" y="1628800"/>
            <a:ext cx="3975260" cy="2647523"/>
          </a:xfrm>
          <a:prstGeom prst="rect">
            <a:avLst/>
          </a:prstGeom>
        </p:spPr>
      </p:pic>
    </p:spTree>
    <p:extLst>
      <p:ext uri="{BB962C8B-B14F-4D97-AF65-F5344CB8AC3E}">
        <p14:creationId xmlns:p14="http://schemas.microsoft.com/office/powerpoint/2010/main" val="403824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9672" y="620688"/>
            <a:ext cx="6836296" cy="965969"/>
          </a:xfrm>
        </p:spPr>
        <p:txBody>
          <a:bodyPr>
            <a:normAutofit/>
          </a:bodyPr>
          <a:lstStyle/>
          <a:p>
            <a:r>
              <a:rPr lang="it-IT" sz="3600" dirty="0"/>
              <a:t>Caratteristiche di Internet</a:t>
            </a:r>
          </a:p>
        </p:txBody>
      </p:sp>
      <p:sp>
        <p:nvSpPr>
          <p:cNvPr id="4" name="Sottotitolo 3"/>
          <p:cNvSpPr>
            <a:spLocks noGrp="1"/>
          </p:cNvSpPr>
          <p:nvPr>
            <p:ph type="subTitle" idx="1"/>
          </p:nvPr>
        </p:nvSpPr>
        <p:spPr>
          <a:xfrm>
            <a:off x="533400" y="2204864"/>
            <a:ext cx="8359080" cy="4416896"/>
          </a:xfrm>
        </p:spPr>
        <p:txBody>
          <a:bodyPr>
            <a:noAutofit/>
          </a:bodyPr>
          <a:lstStyle/>
          <a:p>
            <a:pPr algn="l">
              <a:buFont typeface="Arial" pitchFamily="34" charset="0"/>
              <a:buChar char="•"/>
            </a:pPr>
            <a:r>
              <a:rPr lang="it-IT" sz="2400" dirty="0"/>
              <a:t>facile </a:t>
            </a:r>
            <a:r>
              <a:rPr lang="it-IT" sz="2400" dirty="0" err="1"/>
              <a:t>accessibilita'</a:t>
            </a:r>
            <a:endParaRPr lang="it-IT" sz="2400" dirty="0"/>
          </a:p>
          <a:p>
            <a:pPr algn="l">
              <a:buFont typeface="Arial" pitchFamily="34" charset="0"/>
              <a:buChar char="•"/>
            </a:pPr>
            <a:r>
              <a:rPr lang="it-IT" sz="2400" dirty="0"/>
              <a:t>annullamento delle distanze</a:t>
            </a:r>
          </a:p>
          <a:p>
            <a:pPr algn="l">
              <a:buFont typeface="Arial" pitchFamily="34" charset="0"/>
              <a:buChar char="•"/>
            </a:pPr>
            <a:r>
              <a:rPr lang="it-IT" sz="2400" dirty="0"/>
              <a:t>superamento dei normali vincoli </a:t>
            </a:r>
          </a:p>
          <a:p>
            <a:pPr algn="l"/>
            <a:r>
              <a:rPr lang="it-IT" sz="2400" dirty="0"/>
              <a:t>spazio temporali</a:t>
            </a:r>
          </a:p>
          <a:p>
            <a:pPr algn="l">
              <a:buFont typeface="Arial" pitchFamily="34" charset="0"/>
              <a:buChar char="•"/>
            </a:pPr>
            <a:r>
              <a:rPr lang="it-IT" sz="2400" dirty="0" err="1"/>
              <a:t>quantita'</a:t>
            </a:r>
            <a:r>
              <a:rPr lang="it-IT" sz="2400" dirty="0"/>
              <a:t> di stimoli</a:t>
            </a:r>
          </a:p>
          <a:p>
            <a:pPr algn="l">
              <a:buFont typeface="Arial" pitchFamily="34" charset="0"/>
              <a:buChar char="•"/>
            </a:pPr>
            <a:r>
              <a:rPr lang="it-IT" sz="2400" dirty="0" err="1"/>
              <a:t>possibilita'</a:t>
            </a:r>
            <a:r>
              <a:rPr lang="it-IT" sz="2400" dirty="0"/>
              <a:t> dell'anonimato</a:t>
            </a:r>
          </a:p>
          <a:p>
            <a:pPr algn="l">
              <a:buFont typeface="Arial" pitchFamily="34" charset="0"/>
              <a:buChar char="•"/>
            </a:pPr>
            <a:r>
              <a:rPr lang="it-IT" sz="2400" dirty="0"/>
              <a:t>parificazione dello status </a:t>
            </a:r>
          </a:p>
          <a:p>
            <a:pPr algn="l"/>
            <a:r>
              <a:rPr lang="it-IT" sz="2400" dirty="0"/>
              <a:t>sociale</a:t>
            </a:r>
          </a:p>
          <a:p>
            <a:pPr algn="l">
              <a:buFont typeface="Arial" pitchFamily="34" charset="0"/>
              <a:buChar char="•"/>
            </a:pPr>
            <a:r>
              <a:rPr lang="it-IT" sz="2400" dirty="0" err="1"/>
              <a:t>possibilita'</a:t>
            </a:r>
            <a:r>
              <a:rPr lang="it-IT" sz="2400" dirty="0"/>
              <a:t> di esplorare aspetti differenti della </a:t>
            </a:r>
            <a:r>
              <a:rPr lang="it-IT" sz="2400" dirty="0" err="1"/>
              <a:t>personalita'</a:t>
            </a:r>
            <a:r>
              <a:rPr lang="it-IT" sz="2400" dirty="0"/>
              <a:t> dell'individuo</a:t>
            </a:r>
          </a:p>
        </p:txBody>
      </p:sp>
      <p:pic>
        <p:nvPicPr>
          <p:cNvPr id="5" name="Immagine 4">
            <a:extLst>
              <a:ext uri="{FF2B5EF4-FFF2-40B4-BE49-F238E27FC236}">
                <a16:creationId xmlns:a16="http://schemas.microsoft.com/office/drawing/2014/main" id="{AB94700E-9005-6F40-A045-617E70720715}"/>
              </a:ext>
            </a:extLst>
          </p:cNvPr>
          <p:cNvPicPr>
            <a:picLocks noChangeAspect="1"/>
          </p:cNvPicPr>
          <p:nvPr/>
        </p:nvPicPr>
        <p:blipFill>
          <a:blip r:embed="rId2"/>
          <a:stretch>
            <a:fillRect/>
          </a:stretch>
        </p:blipFill>
        <p:spPr>
          <a:xfrm>
            <a:off x="4516216" y="3573016"/>
            <a:ext cx="3975260" cy="2149125"/>
          </a:xfrm>
          <a:prstGeom prst="rect">
            <a:avLst/>
          </a:prstGeom>
        </p:spPr>
      </p:pic>
    </p:spTree>
    <p:extLst>
      <p:ext uri="{BB962C8B-B14F-4D97-AF65-F5344CB8AC3E}">
        <p14:creationId xmlns:p14="http://schemas.microsoft.com/office/powerpoint/2010/main" val="2773289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950863"/>
            <a:ext cx="8568952" cy="965969"/>
          </a:xfrm>
        </p:spPr>
        <p:txBody>
          <a:bodyPr>
            <a:noAutofit/>
          </a:bodyPr>
          <a:lstStyle/>
          <a:p>
            <a:pPr algn="just"/>
            <a:r>
              <a:rPr lang="en-US" sz="2400" dirty="0"/>
              <a:t>Kimberly Young </a:t>
            </a:r>
            <a:r>
              <a:rPr lang="en-US" sz="2400" i="1" dirty="0">
                <a:solidFill>
                  <a:schemeClr val="tx1"/>
                </a:solidFill>
              </a:rPr>
              <a:t>Internet Addiction: The Emergence of a New Clinical Disorder</a:t>
            </a:r>
            <a:r>
              <a:rPr lang="en-US" sz="2400" dirty="0"/>
              <a:t>. </a:t>
            </a:r>
            <a:r>
              <a:rPr lang="en-US" sz="2400" dirty="0" err="1"/>
              <a:t>CyberPsychology</a:t>
            </a:r>
            <a:r>
              <a:rPr lang="en-US" sz="2400" dirty="0"/>
              <a:t> &amp; Behavior, Vol. 1, n. 3., pp. 237-244, 1996</a:t>
            </a:r>
            <a:endParaRPr lang="it-IT" sz="2400" dirty="0"/>
          </a:p>
        </p:txBody>
      </p:sp>
      <p:sp>
        <p:nvSpPr>
          <p:cNvPr id="4" name="Sottotitolo 3"/>
          <p:cNvSpPr>
            <a:spLocks noGrp="1"/>
          </p:cNvSpPr>
          <p:nvPr>
            <p:ph type="subTitle" idx="1"/>
          </p:nvPr>
        </p:nvSpPr>
        <p:spPr>
          <a:xfrm>
            <a:off x="4139952" y="2420888"/>
            <a:ext cx="4824536" cy="3222625"/>
          </a:xfrm>
        </p:spPr>
        <p:txBody>
          <a:bodyPr>
            <a:noAutofit/>
          </a:bodyPr>
          <a:lstStyle/>
          <a:p>
            <a:pPr algn="l"/>
            <a:r>
              <a:rPr lang="it-IT" sz="2400" dirty="0"/>
              <a:t>ipotizzata e documentata una forma di dipendenza da Internet nota con l'acronimo di </a:t>
            </a:r>
            <a:r>
              <a:rPr lang="it-IT" sz="2400" b="1" dirty="0"/>
              <a:t>IAD</a:t>
            </a:r>
            <a:r>
              <a:rPr lang="it-IT" sz="2400" dirty="0"/>
              <a:t>, </a:t>
            </a:r>
            <a:r>
              <a:rPr lang="it-IT" sz="2400" i="1" dirty="0"/>
              <a:t>Internet </a:t>
            </a:r>
            <a:r>
              <a:rPr lang="it-IT" sz="2400" i="1" dirty="0" err="1"/>
              <a:t>Addiction</a:t>
            </a:r>
            <a:r>
              <a:rPr lang="it-IT" sz="2400" i="1" dirty="0"/>
              <a:t> </a:t>
            </a:r>
            <a:r>
              <a:rPr lang="it-IT" sz="2400" i="1" dirty="0" err="1"/>
              <a:t>Disorder</a:t>
            </a:r>
            <a:r>
              <a:rPr lang="it-IT" sz="2400" dirty="0"/>
              <a:t>.</a:t>
            </a:r>
          </a:p>
          <a:p>
            <a:pPr algn="l"/>
            <a:br>
              <a:rPr lang="it-IT" sz="2400" dirty="0"/>
            </a:br>
            <a:r>
              <a:rPr lang="it-IT" sz="2400" dirty="0"/>
              <a:t>La IAD e' una delle ultime forme delle cosiddette "</a:t>
            </a:r>
            <a:r>
              <a:rPr lang="it-IT" sz="2400" i="1" dirty="0"/>
              <a:t>dipendenze senza sostanze</a:t>
            </a:r>
            <a:r>
              <a:rPr lang="it-IT" sz="2400" dirty="0"/>
              <a:t>". </a:t>
            </a:r>
            <a:br>
              <a:rPr lang="it-IT" sz="2400" dirty="0"/>
            </a:br>
            <a:endParaRPr lang="it-IT" sz="2400" dirty="0"/>
          </a:p>
        </p:txBody>
      </p:sp>
      <p:pic>
        <p:nvPicPr>
          <p:cNvPr id="3" name="Immagine 2">
            <a:extLst>
              <a:ext uri="{FF2B5EF4-FFF2-40B4-BE49-F238E27FC236}">
                <a16:creationId xmlns:a16="http://schemas.microsoft.com/office/drawing/2014/main" id="{11A21234-2C33-EC4E-A22C-D1C563E3C47C}"/>
              </a:ext>
            </a:extLst>
          </p:cNvPr>
          <p:cNvPicPr>
            <a:picLocks noChangeAspect="1"/>
          </p:cNvPicPr>
          <p:nvPr/>
        </p:nvPicPr>
        <p:blipFill>
          <a:blip r:embed="rId2"/>
          <a:stretch>
            <a:fillRect/>
          </a:stretch>
        </p:blipFill>
        <p:spPr>
          <a:xfrm>
            <a:off x="315848" y="2617069"/>
            <a:ext cx="3492500" cy="2324100"/>
          </a:xfrm>
          <a:prstGeom prst="rect">
            <a:avLst/>
          </a:prstGeom>
        </p:spPr>
      </p:pic>
    </p:spTree>
    <p:extLst>
      <p:ext uri="{BB962C8B-B14F-4D97-AF65-F5344CB8AC3E}">
        <p14:creationId xmlns:p14="http://schemas.microsoft.com/office/powerpoint/2010/main" val="277328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878855"/>
            <a:ext cx="8568952" cy="965969"/>
          </a:xfrm>
        </p:spPr>
        <p:txBody>
          <a:bodyPr>
            <a:noAutofit/>
          </a:bodyPr>
          <a:lstStyle/>
          <a:p>
            <a:pPr algn="just"/>
            <a:r>
              <a:rPr lang="it-IT" sz="2400" dirty="0" err="1"/>
              <a:t>Griffiths</a:t>
            </a:r>
            <a:r>
              <a:rPr lang="it-IT" sz="2400" dirty="0"/>
              <a:t> M., </a:t>
            </a:r>
            <a:r>
              <a:rPr lang="it-IT" sz="2400" i="1" dirty="0" err="1">
                <a:solidFill>
                  <a:schemeClr val="tx1"/>
                </a:solidFill>
              </a:rPr>
              <a:t>Does</a:t>
            </a:r>
            <a:r>
              <a:rPr lang="it-IT" sz="2400" i="1" dirty="0">
                <a:solidFill>
                  <a:schemeClr val="tx1"/>
                </a:solidFill>
              </a:rPr>
              <a:t> internet and computer </a:t>
            </a:r>
            <a:r>
              <a:rPr lang="it-IT" sz="2400" i="1" dirty="0" err="1">
                <a:solidFill>
                  <a:schemeClr val="tx1"/>
                </a:solidFill>
              </a:rPr>
              <a:t>addiction</a:t>
            </a:r>
            <a:r>
              <a:rPr lang="it-IT" sz="2400" i="1" dirty="0">
                <a:solidFill>
                  <a:schemeClr val="tx1"/>
                </a:solidFill>
              </a:rPr>
              <a:t> </a:t>
            </a:r>
            <a:r>
              <a:rPr lang="it-IT" sz="2400" i="1" dirty="0" err="1">
                <a:solidFill>
                  <a:schemeClr val="tx1"/>
                </a:solidFill>
              </a:rPr>
              <a:t>exist</a:t>
            </a:r>
            <a:r>
              <a:rPr lang="it-IT" sz="2400" i="1" dirty="0">
                <a:solidFill>
                  <a:schemeClr val="tx1"/>
                </a:solidFill>
              </a:rPr>
              <a:t>? Some case </a:t>
            </a:r>
            <a:r>
              <a:rPr lang="it-IT" sz="2400" i="1" dirty="0" err="1">
                <a:solidFill>
                  <a:schemeClr val="tx1"/>
                </a:solidFill>
              </a:rPr>
              <a:t>study</a:t>
            </a:r>
            <a:r>
              <a:rPr lang="it-IT" sz="2400" i="1" dirty="0">
                <a:solidFill>
                  <a:schemeClr val="tx1"/>
                </a:solidFill>
              </a:rPr>
              <a:t> </a:t>
            </a:r>
            <a:r>
              <a:rPr lang="it-IT" sz="2400" i="1" dirty="0" err="1">
                <a:solidFill>
                  <a:schemeClr val="tx1"/>
                </a:solidFill>
              </a:rPr>
              <a:t>evidence</a:t>
            </a:r>
            <a:r>
              <a:rPr lang="it-IT" sz="2400" dirty="0">
                <a:solidFill>
                  <a:schemeClr val="tx1"/>
                </a:solidFill>
              </a:rPr>
              <a:t>, 1998</a:t>
            </a:r>
            <a:r>
              <a:rPr lang="it-IT" sz="2400" dirty="0"/>
              <a:t>. In Presti G., </a:t>
            </a:r>
            <a:r>
              <a:rPr lang="it-IT" sz="2400" i="1" dirty="0"/>
              <a:t>Lo psicologo nella rete. Internet da strumento a paradigma</a:t>
            </a:r>
            <a:r>
              <a:rPr lang="it-IT" sz="2400" dirty="0"/>
              <a:t>, McGraw-Hill, Milano, pp. 387, 2001</a:t>
            </a:r>
          </a:p>
        </p:txBody>
      </p:sp>
      <p:sp>
        <p:nvSpPr>
          <p:cNvPr id="4" name="Sottotitolo 3"/>
          <p:cNvSpPr>
            <a:spLocks noGrp="1"/>
          </p:cNvSpPr>
          <p:nvPr>
            <p:ph type="subTitle" idx="1"/>
          </p:nvPr>
        </p:nvSpPr>
        <p:spPr>
          <a:xfrm>
            <a:off x="395536" y="2132856"/>
            <a:ext cx="8359080" cy="2328664"/>
          </a:xfrm>
        </p:spPr>
        <p:txBody>
          <a:bodyPr>
            <a:noAutofit/>
          </a:bodyPr>
          <a:lstStyle/>
          <a:p>
            <a:pPr algn="l"/>
            <a:r>
              <a:rPr lang="it-IT" sz="2000" b="1" dirty="0">
                <a:solidFill>
                  <a:srgbClr val="FFC000"/>
                </a:solidFill>
              </a:rPr>
              <a:t>6 criteri operazionali</a:t>
            </a:r>
            <a:r>
              <a:rPr lang="it-IT" sz="2000" dirty="0">
                <a:solidFill>
                  <a:srgbClr val="FFC000"/>
                </a:solidFill>
              </a:rPr>
              <a:t>:</a:t>
            </a:r>
          </a:p>
          <a:p>
            <a:pPr algn="l"/>
            <a:r>
              <a:rPr lang="it-IT" sz="2000" b="1" dirty="0"/>
              <a:t>1</a:t>
            </a:r>
            <a:r>
              <a:rPr lang="it-IT" sz="2000" dirty="0"/>
              <a:t>. </a:t>
            </a:r>
            <a:r>
              <a:rPr lang="it-IT" sz="2000" i="1" dirty="0">
                <a:solidFill>
                  <a:srgbClr val="FFC000"/>
                </a:solidFill>
              </a:rPr>
              <a:t>Salienza</a:t>
            </a:r>
            <a:r>
              <a:rPr lang="it-IT" sz="2000" dirty="0"/>
              <a:t>: l'</a:t>
            </a:r>
            <a:r>
              <a:rPr lang="it-IT" sz="2000" dirty="0" err="1"/>
              <a:t>attivita</a:t>
            </a:r>
            <a:r>
              <a:rPr lang="it-IT" sz="2000" dirty="0"/>
              <a:t>' occupa in maniera predominante la sfera cognitiva, affettiva e comportamentale;</a:t>
            </a:r>
            <a:br>
              <a:rPr lang="it-IT" sz="2000" dirty="0"/>
            </a:br>
            <a:r>
              <a:rPr lang="it-IT" sz="2000" b="1" dirty="0"/>
              <a:t>2</a:t>
            </a:r>
            <a:r>
              <a:rPr lang="it-IT" sz="2000" dirty="0"/>
              <a:t>. </a:t>
            </a:r>
            <a:r>
              <a:rPr lang="it-IT" sz="2000" i="1" dirty="0">
                <a:solidFill>
                  <a:srgbClr val="FFC000"/>
                </a:solidFill>
              </a:rPr>
              <a:t>Modificazioni del tono dell'umore</a:t>
            </a:r>
            <a:r>
              <a:rPr lang="it-IT" sz="2000" dirty="0"/>
              <a:t>: l'</a:t>
            </a:r>
            <a:r>
              <a:rPr lang="it-IT" sz="2000" dirty="0" err="1"/>
              <a:t>attivita</a:t>
            </a:r>
            <a:r>
              <a:rPr lang="it-IT" sz="2000" dirty="0"/>
              <a:t>' </a:t>
            </a:r>
            <a:r>
              <a:rPr lang="it-IT" sz="2000" dirty="0" err="1"/>
              <a:t>puo'</a:t>
            </a:r>
            <a:r>
              <a:rPr lang="it-IT" sz="2000" dirty="0"/>
              <a:t> avere effetti di </a:t>
            </a:r>
            <a:r>
              <a:rPr lang="it-IT" sz="2000" dirty="0" err="1"/>
              <a:t>arousing</a:t>
            </a:r>
            <a:r>
              <a:rPr lang="it-IT" sz="2000" dirty="0"/>
              <a:t> o tranquillizzanti;</a:t>
            </a:r>
            <a:br>
              <a:rPr lang="it-IT" sz="2000" dirty="0"/>
            </a:br>
            <a:r>
              <a:rPr lang="it-IT" sz="2000" b="1" dirty="0"/>
              <a:t>3</a:t>
            </a:r>
            <a:r>
              <a:rPr lang="it-IT" sz="2000" dirty="0"/>
              <a:t>. </a:t>
            </a:r>
            <a:r>
              <a:rPr lang="it-IT" sz="2000" i="1" dirty="0">
                <a:solidFill>
                  <a:srgbClr val="FFC000"/>
                </a:solidFill>
              </a:rPr>
              <a:t>Tolleranza</a:t>
            </a:r>
            <a:r>
              <a:rPr lang="it-IT" sz="2000" dirty="0"/>
              <a:t>: il soggetto impegna un intervallo di tempo progressivamente </a:t>
            </a:r>
            <a:r>
              <a:rPr lang="it-IT" sz="2000" dirty="0" err="1"/>
              <a:t>piu'</a:t>
            </a:r>
            <a:r>
              <a:rPr lang="it-IT" sz="2000" dirty="0"/>
              <a:t> ampio;</a:t>
            </a:r>
            <a:br>
              <a:rPr lang="it-IT" sz="2000" dirty="0"/>
            </a:br>
            <a:r>
              <a:rPr lang="it-IT" sz="2000" b="1" dirty="0"/>
              <a:t>4</a:t>
            </a:r>
            <a:r>
              <a:rPr lang="it-IT" sz="2000" dirty="0"/>
              <a:t>. </a:t>
            </a:r>
            <a:r>
              <a:rPr lang="it-IT" sz="2000" i="1" dirty="0">
                <a:solidFill>
                  <a:srgbClr val="FFC000"/>
                </a:solidFill>
              </a:rPr>
              <a:t>Astinenza</a:t>
            </a:r>
            <a:r>
              <a:rPr lang="it-IT" sz="2000" dirty="0"/>
              <a:t>: l'allontanamento dall'</a:t>
            </a:r>
            <a:r>
              <a:rPr lang="it-IT" sz="2000" dirty="0" err="1"/>
              <a:t>attivita</a:t>
            </a:r>
            <a:r>
              <a:rPr lang="it-IT" sz="2000" dirty="0"/>
              <a:t>' produce una classica sindrome da astinenza;</a:t>
            </a:r>
            <a:br>
              <a:rPr lang="it-IT" sz="2000" dirty="0"/>
            </a:br>
            <a:r>
              <a:rPr lang="it-IT" sz="2000" b="1" dirty="0"/>
              <a:t>5</a:t>
            </a:r>
            <a:r>
              <a:rPr lang="it-IT" sz="2000" dirty="0"/>
              <a:t>. </a:t>
            </a:r>
            <a:r>
              <a:rPr lang="it-IT" sz="2000" i="1" dirty="0">
                <a:solidFill>
                  <a:srgbClr val="FFC000"/>
                </a:solidFill>
              </a:rPr>
              <a:t>Conflitti</a:t>
            </a:r>
            <a:r>
              <a:rPr lang="it-IT" sz="2000" dirty="0"/>
              <a:t>: a causa dell'</a:t>
            </a:r>
            <a:r>
              <a:rPr lang="it-IT" sz="2000" dirty="0" err="1"/>
              <a:t>attivita</a:t>
            </a:r>
            <a:r>
              <a:rPr lang="it-IT" sz="2000" dirty="0"/>
              <a:t>' prolungata insorgono conflitti nello svolgimento di altri compiti o nelle relazioni;</a:t>
            </a:r>
            <a:br>
              <a:rPr lang="it-IT" sz="2000" dirty="0"/>
            </a:br>
            <a:r>
              <a:rPr lang="it-IT" sz="2000" b="1" dirty="0"/>
              <a:t>6</a:t>
            </a:r>
            <a:r>
              <a:rPr lang="it-IT" sz="2000" dirty="0"/>
              <a:t>. </a:t>
            </a:r>
            <a:r>
              <a:rPr lang="it-IT" sz="2000" i="1" dirty="0">
                <a:solidFill>
                  <a:srgbClr val="FFC000"/>
                </a:solidFill>
              </a:rPr>
              <a:t>Recidiva</a:t>
            </a:r>
            <a:r>
              <a:rPr lang="it-IT" sz="2000" dirty="0"/>
              <a:t>: vi e' una tendenza a perpetrare in maniera compulsiva l'atto o ricadute.</a:t>
            </a:r>
          </a:p>
        </p:txBody>
      </p:sp>
    </p:spTree>
    <p:extLst>
      <p:ext uri="{BB962C8B-B14F-4D97-AF65-F5344CB8AC3E}">
        <p14:creationId xmlns:p14="http://schemas.microsoft.com/office/powerpoint/2010/main" val="2773289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908720"/>
            <a:ext cx="8568952" cy="965969"/>
          </a:xfrm>
        </p:spPr>
        <p:txBody>
          <a:bodyPr>
            <a:noAutofit/>
          </a:bodyPr>
          <a:lstStyle/>
          <a:p>
            <a:pPr algn="just"/>
            <a:r>
              <a:rPr lang="it-IT" sz="2400" dirty="0"/>
              <a:t>Ferraro G., Caci B., D'Amico A., Di Blasi M., </a:t>
            </a:r>
            <a:r>
              <a:rPr lang="it-IT" sz="2400" i="1" dirty="0">
                <a:solidFill>
                  <a:schemeClr val="tx1"/>
                </a:solidFill>
              </a:rPr>
              <a:t>Internet </a:t>
            </a:r>
            <a:r>
              <a:rPr lang="it-IT" sz="2400" i="1" dirty="0" err="1">
                <a:solidFill>
                  <a:schemeClr val="tx1"/>
                </a:solidFill>
              </a:rPr>
              <a:t>Addiction</a:t>
            </a:r>
            <a:r>
              <a:rPr lang="it-IT" sz="2400" i="1" dirty="0">
                <a:solidFill>
                  <a:schemeClr val="tx1"/>
                </a:solidFill>
              </a:rPr>
              <a:t> </a:t>
            </a:r>
            <a:r>
              <a:rPr lang="it-IT" sz="2400" i="1" dirty="0" err="1">
                <a:solidFill>
                  <a:schemeClr val="tx1"/>
                </a:solidFill>
              </a:rPr>
              <a:t>Disorder</a:t>
            </a:r>
            <a:r>
              <a:rPr lang="it-IT" sz="2400" i="1" dirty="0">
                <a:solidFill>
                  <a:schemeClr val="tx1"/>
                </a:solidFill>
              </a:rPr>
              <a:t>: An </a:t>
            </a:r>
            <a:r>
              <a:rPr lang="it-IT" sz="2400" i="1" dirty="0" err="1">
                <a:solidFill>
                  <a:schemeClr val="tx1"/>
                </a:solidFill>
              </a:rPr>
              <a:t>Italian</a:t>
            </a:r>
            <a:r>
              <a:rPr lang="it-IT" sz="2400" i="1" dirty="0">
                <a:solidFill>
                  <a:schemeClr val="tx1"/>
                </a:solidFill>
              </a:rPr>
              <a:t> </a:t>
            </a:r>
            <a:r>
              <a:rPr lang="it-IT" sz="2400" i="1" dirty="0" err="1">
                <a:solidFill>
                  <a:schemeClr val="tx1"/>
                </a:solidFill>
              </a:rPr>
              <a:t>Study</a:t>
            </a:r>
            <a:r>
              <a:rPr lang="it-IT" sz="2400" dirty="0">
                <a:solidFill>
                  <a:schemeClr val="tx1"/>
                </a:solidFill>
              </a:rPr>
              <a:t>,</a:t>
            </a:r>
            <a:r>
              <a:rPr lang="it-IT" sz="2400" dirty="0"/>
              <a:t> </a:t>
            </a:r>
            <a:r>
              <a:rPr lang="it-IT" sz="2400" dirty="0" err="1"/>
              <a:t>CyberPsychology</a:t>
            </a:r>
            <a:r>
              <a:rPr lang="it-IT" sz="2400" dirty="0"/>
              <a:t> &amp; </a:t>
            </a:r>
            <a:r>
              <a:rPr lang="it-IT" sz="2400" dirty="0" err="1"/>
              <a:t>Behavior</a:t>
            </a:r>
            <a:r>
              <a:rPr lang="it-IT" sz="2400" dirty="0"/>
              <a:t>, </a:t>
            </a:r>
            <a:r>
              <a:rPr lang="it-IT" sz="2400" dirty="0" err="1"/>
              <a:t>April</a:t>
            </a:r>
            <a:r>
              <a:rPr lang="it-IT" sz="2400" dirty="0"/>
              <a:t> 2007, 10(2): 170-175</a:t>
            </a:r>
          </a:p>
        </p:txBody>
      </p:sp>
      <p:sp>
        <p:nvSpPr>
          <p:cNvPr id="4" name="Sottotitolo 3"/>
          <p:cNvSpPr>
            <a:spLocks noGrp="1"/>
          </p:cNvSpPr>
          <p:nvPr>
            <p:ph type="subTitle" idx="1"/>
          </p:nvPr>
        </p:nvSpPr>
        <p:spPr>
          <a:xfrm>
            <a:off x="323528" y="2324472"/>
            <a:ext cx="5400600" cy="3408784"/>
          </a:xfrm>
        </p:spPr>
        <p:txBody>
          <a:bodyPr>
            <a:noAutofit/>
          </a:bodyPr>
          <a:lstStyle/>
          <a:p>
            <a:pPr algn="l"/>
            <a:r>
              <a:rPr lang="it-IT" sz="2400" dirty="0"/>
              <a:t> </a:t>
            </a:r>
            <a:r>
              <a:rPr lang="it-IT" sz="2400" dirty="0">
                <a:solidFill>
                  <a:srgbClr val="FFC000"/>
                </a:solidFill>
              </a:rPr>
              <a:t>soggetti </a:t>
            </a:r>
            <a:r>
              <a:rPr lang="it-IT" sz="2400" dirty="0" err="1">
                <a:solidFill>
                  <a:srgbClr val="FFC000"/>
                </a:solidFill>
              </a:rPr>
              <a:t>piu'</a:t>
            </a:r>
            <a:r>
              <a:rPr lang="it-IT" sz="2400" dirty="0">
                <a:solidFill>
                  <a:srgbClr val="FFC000"/>
                </a:solidFill>
              </a:rPr>
              <a:t> a rischio per lo sviluppo della IAD:</a:t>
            </a:r>
          </a:p>
          <a:p>
            <a:pPr algn="l">
              <a:buFont typeface="Arial" pitchFamily="34" charset="0"/>
              <a:buChar char="•"/>
            </a:pPr>
            <a:r>
              <a:rPr lang="it-IT" sz="2400" dirty="0">
                <a:solidFill>
                  <a:srgbClr val="FFC000"/>
                </a:solidFill>
              </a:rPr>
              <a:t> </a:t>
            </a:r>
            <a:r>
              <a:rPr lang="it-IT" sz="2400" dirty="0"/>
              <a:t>maggiormente uomini</a:t>
            </a:r>
          </a:p>
          <a:p>
            <a:pPr algn="l">
              <a:buFont typeface="Arial" pitchFamily="34" charset="0"/>
              <a:buChar char="•"/>
            </a:pPr>
            <a:r>
              <a:rPr lang="it-IT" sz="2400" dirty="0"/>
              <a:t> con un'</a:t>
            </a:r>
            <a:r>
              <a:rPr lang="it-IT" sz="2400" dirty="0" err="1"/>
              <a:t>eta</a:t>
            </a:r>
            <a:r>
              <a:rPr lang="it-IT" sz="2400" dirty="0"/>
              <a:t>' </a:t>
            </a:r>
            <a:r>
              <a:rPr lang="it-IT" sz="2400" b="1" dirty="0"/>
              <a:t>tra i 13 e i 40 anni (</a:t>
            </a:r>
            <a:r>
              <a:rPr lang="it-IT" sz="2400" b="1" dirty="0">
                <a:solidFill>
                  <a:srgbClr val="FFC000"/>
                </a:solidFill>
              </a:rPr>
              <a:t>soprattutto prima dei 20</a:t>
            </a:r>
            <a:r>
              <a:rPr lang="it-IT" sz="2400" b="1" dirty="0"/>
              <a:t>)</a:t>
            </a:r>
          </a:p>
          <a:p>
            <a:pPr algn="l">
              <a:buFont typeface="Arial" pitchFamily="34" charset="0"/>
              <a:buChar char="•"/>
            </a:pPr>
            <a:r>
              <a:rPr lang="it-IT" sz="2400" dirty="0"/>
              <a:t> con carenze comunicative</a:t>
            </a:r>
          </a:p>
          <a:p>
            <a:pPr algn="l">
              <a:buFont typeface="Arial" pitchFamily="34" charset="0"/>
              <a:buChar char="•"/>
            </a:pPr>
            <a:r>
              <a:rPr lang="it-IT" sz="2400" dirty="0"/>
              <a:t> con elevato grado di informatizzazione negli ambienti lavorativi</a:t>
            </a:r>
          </a:p>
          <a:p>
            <a:pPr algn="l">
              <a:buFont typeface="Arial" pitchFamily="34" charset="0"/>
              <a:buChar char="•"/>
            </a:pPr>
            <a:r>
              <a:rPr lang="it-IT" sz="2400" dirty="0"/>
              <a:t> con turni notturni ed isolamento sociale </a:t>
            </a:r>
          </a:p>
        </p:txBody>
      </p:sp>
      <p:pic>
        <p:nvPicPr>
          <p:cNvPr id="3" name="Immagine 2">
            <a:extLst>
              <a:ext uri="{FF2B5EF4-FFF2-40B4-BE49-F238E27FC236}">
                <a16:creationId xmlns:a16="http://schemas.microsoft.com/office/drawing/2014/main" id="{B6956FF7-A98F-8D41-A096-2DDC3A331A25}"/>
              </a:ext>
            </a:extLst>
          </p:cNvPr>
          <p:cNvPicPr>
            <a:picLocks noChangeAspect="1"/>
          </p:cNvPicPr>
          <p:nvPr/>
        </p:nvPicPr>
        <p:blipFill>
          <a:blip r:embed="rId2"/>
          <a:stretch>
            <a:fillRect/>
          </a:stretch>
        </p:blipFill>
        <p:spPr>
          <a:xfrm>
            <a:off x="5431824" y="2403455"/>
            <a:ext cx="3479800" cy="2336800"/>
          </a:xfrm>
          <a:prstGeom prst="rect">
            <a:avLst/>
          </a:prstGeom>
        </p:spPr>
      </p:pic>
    </p:spTree>
    <p:extLst>
      <p:ext uri="{BB962C8B-B14F-4D97-AF65-F5344CB8AC3E}">
        <p14:creationId xmlns:p14="http://schemas.microsoft.com/office/powerpoint/2010/main" val="868669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3600" dirty="0"/>
              <a:t>Dipendenza da Internet</a:t>
            </a:r>
            <a:br>
              <a:rPr lang="it-IT" sz="3600" dirty="0"/>
            </a:br>
            <a:r>
              <a:rPr lang="it-IT" sz="3600" dirty="0"/>
              <a:t>(Internet </a:t>
            </a:r>
            <a:r>
              <a:rPr lang="it-IT" sz="3600" dirty="0" err="1"/>
              <a:t>Addiction</a:t>
            </a:r>
            <a:r>
              <a:rPr lang="it-IT" sz="3600" dirty="0"/>
              <a:t>)</a:t>
            </a:r>
          </a:p>
        </p:txBody>
      </p:sp>
      <p:sp>
        <p:nvSpPr>
          <p:cNvPr id="3" name="Sottotitolo 2"/>
          <p:cNvSpPr>
            <a:spLocks noGrp="1"/>
          </p:cNvSpPr>
          <p:nvPr>
            <p:ph type="subTitle" idx="1"/>
          </p:nvPr>
        </p:nvSpPr>
        <p:spPr>
          <a:xfrm>
            <a:off x="4860032" y="1848903"/>
            <a:ext cx="3456384" cy="3240360"/>
          </a:xfrm>
        </p:spPr>
        <p:txBody>
          <a:bodyPr>
            <a:normAutofit fontScale="92500"/>
          </a:bodyPr>
          <a:lstStyle/>
          <a:p>
            <a:pPr algn="l"/>
            <a:endParaRPr lang="it-IT" sz="2400" dirty="0">
              <a:solidFill>
                <a:schemeClr val="tx1"/>
              </a:solidFill>
            </a:endParaRPr>
          </a:p>
          <a:p>
            <a:pPr algn="l"/>
            <a:r>
              <a:rPr lang="it-IT" sz="2400" dirty="0">
                <a:solidFill>
                  <a:schemeClr val="tx1"/>
                </a:solidFill>
              </a:rPr>
              <a:t>elementi introduttivi e facilitanti: </a:t>
            </a:r>
          </a:p>
          <a:p>
            <a:pPr marL="457200" indent="-457200" algn="l">
              <a:buFont typeface="Arial" panose="020B0604020202020204" pitchFamily="34" charset="0"/>
              <a:buChar char="•"/>
            </a:pPr>
            <a:r>
              <a:rPr lang="it-IT" sz="2400" dirty="0"/>
              <a:t>gioco d’azzardo (videopoker)</a:t>
            </a:r>
          </a:p>
          <a:p>
            <a:pPr marL="457200" indent="-457200" algn="l">
              <a:buFont typeface="Arial" panose="020B0604020202020204" pitchFamily="34" charset="0"/>
              <a:buChar char="•"/>
            </a:pPr>
            <a:r>
              <a:rPr lang="it-IT" sz="2400" dirty="0"/>
              <a:t>social </a:t>
            </a:r>
            <a:r>
              <a:rPr lang="it-IT" sz="2400" dirty="0">
                <a:solidFill>
                  <a:schemeClr val="tx1"/>
                </a:solidFill>
              </a:rPr>
              <a:t>network</a:t>
            </a:r>
          </a:p>
          <a:p>
            <a:pPr marL="457200" indent="-457200" algn="l">
              <a:buFont typeface="Arial" panose="020B0604020202020204" pitchFamily="34" charset="0"/>
              <a:buChar char="•"/>
            </a:pPr>
            <a:r>
              <a:rPr lang="it-IT" sz="2400" dirty="0">
                <a:solidFill>
                  <a:schemeClr val="tx1"/>
                </a:solidFill>
              </a:rPr>
              <a:t>pornografia</a:t>
            </a:r>
          </a:p>
          <a:p>
            <a:pPr marL="457200" indent="-457200" algn="l">
              <a:buFont typeface="Arial" panose="020B0604020202020204" pitchFamily="34" charset="0"/>
              <a:buChar char="•"/>
            </a:pPr>
            <a:r>
              <a:rPr lang="it-IT" sz="2400" dirty="0">
                <a:solidFill>
                  <a:schemeClr val="tx1"/>
                </a:solidFill>
              </a:rPr>
              <a:t>giochi di ruolo (guerra) </a:t>
            </a:r>
          </a:p>
          <a:p>
            <a:pPr algn="l"/>
            <a:endParaRPr lang="it-IT" sz="2400" dirty="0">
              <a:solidFill>
                <a:schemeClr val="tx1"/>
              </a:solidFill>
            </a:endParaRPr>
          </a:p>
        </p:txBody>
      </p:sp>
      <p:pic>
        <p:nvPicPr>
          <p:cNvPr id="4" name="Immagine 3">
            <a:extLst>
              <a:ext uri="{FF2B5EF4-FFF2-40B4-BE49-F238E27FC236}">
                <a16:creationId xmlns:a16="http://schemas.microsoft.com/office/drawing/2014/main" id="{3AF67DC1-B869-FC4A-A34F-F53F57326D54}"/>
              </a:ext>
            </a:extLst>
          </p:cNvPr>
          <p:cNvPicPr>
            <a:picLocks noChangeAspect="1"/>
          </p:cNvPicPr>
          <p:nvPr/>
        </p:nvPicPr>
        <p:blipFill>
          <a:blip r:embed="rId2"/>
          <a:stretch>
            <a:fillRect/>
          </a:stretch>
        </p:blipFill>
        <p:spPr>
          <a:xfrm>
            <a:off x="1259632" y="2348880"/>
            <a:ext cx="3200400" cy="2540000"/>
          </a:xfrm>
          <a:prstGeom prst="rect">
            <a:avLst/>
          </a:prstGeom>
        </p:spPr>
      </p:pic>
    </p:spTree>
    <p:extLst>
      <p:ext uri="{BB962C8B-B14F-4D97-AF65-F5344CB8AC3E}">
        <p14:creationId xmlns:p14="http://schemas.microsoft.com/office/powerpoint/2010/main" val="2773289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en-US" sz="2400" i="1" dirty="0"/>
              <a:t>Wang Y, Yin Y, Sun YW, Zhou Y, Chen X, Ding WN, Wang W, Li W, </a:t>
            </a:r>
            <a:r>
              <a:rPr lang="en-US" sz="2400" i="1" dirty="0" err="1"/>
              <a:t>Xu</a:t>
            </a:r>
            <a:r>
              <a:rPr lang="en-US" sz="2400" i="1" dirty="0"/>
              <a:t> JR, Du YS. </a:t>
            </a:r>
            <a:r>
              <a:rPr lang="en-US" sz="2400" i="1" dirty="0">
                <a:solidFill>
                  <a:schemeClr val="tx1"/>
                </a:solidFill>
              </a:rPr>
              <a:t>Decreased prefrontal lobe </a:t>
            </a:r>
            <a:r>
              <a:rPr lang="en-US" sz="2400" i="1" dirty="0" err="1">
                <a:solidFill>
                  <a:schemeClr val="tx1"/>
                </a:solidFill>
              </a:rPr>
              <a:t>interhemispheric</a:t>
            </a:r>
            <a:r>
              <a:rPr lang="en-US" sz="2400" i="1" dirty="0">
                <a:solidFill>
                  <a:schemeClr val="tx1"/>
                </a:solidFill>
              </a:rPr>
              <a:t> functional connectivity in adolescents with internet gaming disorder: a primary study using resting-state FMRI</a:t>
            </a:r>
            <a:r>
              <a:rPr lang="en-US" sz="2400" i="1" dirty="0"/>
              <a:t>. </a:t>
            </a:r>
            <a:r>
              <a:rPr lang="en-US" sz="2400" i="1" dirty="0" err="1"/>
              <a:t>PLoS</a:t>
            </a:r>
            <a:r>
              <a:rPr lang="en-US" sz="2400" i="1" dirty="0"/>
              <a:t> One. 2015 Mar 4;10(3)</a:t>
            </a:r>
            <a:endParaRPr lang="it-IT" sz="2400" i="1" dirty="0"/>
          </a:p>
        </p:txBody>
      </p:sp>
      <p:sp>
        <p:nvSpPr>
          <p:cNvPr id="3" name="Sottotitolo 2"/>
          <p:cNvSpPr>
            <a:spLocks noGrp="1"/>
          </p:cNvSpPr>
          <p:nvPr>
            <p:ph type="subTitle" idx="1"/>
          </p:nvPr>
        </p:nvSpPr>
        <p:spPr>
          <a:xfrm>
            <a:off x="216024" y="2564904"/>
            <a:ext cx="8748464" cy="2736304"/>
          </a:xfrm>
        </p:spPr>
        <p:txBody>
          <a:bodyPr>
            <a:noAutofit/>
          </a:bodyPr>
          <a:lstStyle/>
          <a:p>
            <a:pPr algn="l"/>
            <a:r>
              <a:rPr lang="en-US" sz="2400" dirty="0"/>
              <a:t>Recent </a:t>
            </a:r>
            <a:r>
              <a:rPr lang="en-US" sz="2400" dirty="0" err="1"/>
              <a:t>neuroimaging</a:t>
            </a:r>
            <a:r>
              <a:rPr lang="en-US" sz="2400" dirty="0"/>
              <a:t> studies have shown that </a:t>
            </a:r>
            <a:r>
              <a:rPr lang="en-US" sz="2400" dirty="0">
                <a:solidFill>
                  <a:srgbClr val="FFC000"/>
                </a:solidFill>
              </a:rPr>
              <a:t>people with Internet gaming disorder (IGD) have structural and functional abnormalities in specific brain areas and connections</a:t>
            </a:r>
            <a:r>
              <a:rPr lang="en-US" sz="2400" dirty="0"/>
              <a:t>. Our findings implicate the important role of altered </a:t>
            </a:r>
            <a:r>
              <a:rPr lang="en-US" sz="2400" dirty="0" err="1"/>
              <a:t>interhemispheric</a:t>
            </a:r>
            <a:r>
              <a:rPr lang="en-US" sz="2400" dirty="0"/>
              <a:t> resting-state functional connectivity in the </a:t>
            </a:r>
            <a:r>
              <a:rPr lang="en-US" sz="2400" dirty="0">
                <a:solidFill>
                  <a:srgbClr val="FFC000"/>
                </a:solidFill>
              </a:rPr>
              <a:t>bilateral prefrontal lobe</a:t>
            </a:r>
            <a:r>
              <a:rPr lang="en-US" sz="2400" dirty="0"/>
              <a:t> in the </a:t>
            </a:r>
            <a:r>
              <a:rPr lang="en-US" sz="2400" dirty="0" err="1"/>
              <a:t>neuropathological</a:t>
            </a:r>
            <a:r>
              <a:rPr lang="en-US" sz="2400" dirty="0"/>
              <a:t> mechanism of IGD, and provide further supportive evidence for the reclassification of IGD as a behavioral addiction. </a:t>
            </a:r>
            <a:endParaRPr lang="it-IT"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3600" dirty="0"/>
              <a:t>Dipendenza da Internet</a:t>
            </a:r>
            <a:br>
              <a:rPr lang="it-IT" sz="3600" dirty="0"/>
            </a:br>
            <a:r>
              <a:rPr lang="it-IT" sz="3600" dirty="0"/>
              <a:t>(Internet </a:t>
            </a:r>
            <a:r>
              <a:rPr lang="it-IT" sz="3600" dirty="0" err="1"/>
              <a:t>Addiction</a:t>
            </a:r>
            <a:r>
              <a:rPr lang="it-IT" sz="3600" dirty="0"/>
              <a:t>)</a:t>
            </a:r>
          </a:p>
        </p:txBody>
      </p:sp>
      <p:sp>
        <p:nvSpPr>
          <p:cNvPr id="4" name="Sottotitolo 3"/>
          <p:cNvSpPr>
            <a:spLocks noGrp="1"/>
          </p:cNvSpPr>
          <p:nvPr>
            <p:ph type="subTitle" idx="1"/>
          </p:nvPr>
        </p:nvSpPr>
        <p:spPr>
          <a:xfrm>
            <a:off x="533400" y="2252464"/>
            <a:ext cx="8359080" cy="4200872"/>
          </a:xfrm>
        </p:spPr>
        <p:txBody>
          <a:bodyPr>
            <a:noAutofit/>
          </a:bodyPr>
          <a:lstStyle/>
          <a:p>
            <a:pPr marL="342900" indent="-342900" algn="l"/>
            <a:r>
              <a:rPr lang="it-IT" sz="2000" dirty="0">
                <a:solidFill>
                  <a:schemeClr val="accent3">
                    <a:lumMod val="60000"/>
                    <a:lumOff val="40000"/>
                  </a:schemeClr>
                </a:solidFill>
              </a:rPr>
              <a:t>5</a:t>
            </a:r>
            <a:r>
              <a:rPr lang="it-IT" sz="2000" dirty="0"/>
              <a:t> </a:t>
            </a:r>
            <a:r>
              <a:rPr lang="it-IT" sz="2000" dirty="0">
                <a:solidFill>
                  <a:schemeClr val="accent3">
                    <a:lumMod val="60000"/>
                    <a:lumOff val="40000"/>
                  </a:schemeClr>
                </a:solidFill>
              </a:rPr>
              <a:t>tipi </a:t>
            </a:r>
            <a:r>
              <a:rPr lang="it-IT" sz="2000" dirty="0"/>
              <a:t>specifici di dipendenza online (</a:t>
            </a:r>
            <a:r>
              <a:rPr lang="it-IT" sz="2000" dirty="0" err="1"/>
              <a:t>Kimberly</a:t>
            </a:r>
            <a:r>
              <a:rPr lang="it-IT" sz="2000" dirty="0"/>
              <a:t> Young, </a:t>
            </a:r>
            <a:r>
              <a:rPr lang="it-IT" sz="2000" dirty="0">
                <a:solidFill>
                  <a:schemeClr val="accent3">
                    <a:lumMod val="60000"/>
                    <a:lumOff val="40000"/>
                  </a:schemeClr>
                </a:solidFill>
              </a:rPr>
              <a:t>Center </a:t>
            </a:r>
            <a:r>
              <a:rPr lang="it-IT" sz="2000" dirty="0" err="1">
                <a:solidFill>
                  <a:schemeClr val="accent3">
                    <a:lumMod val="60000"/>
                    <a:lumOff val="40000"/>
                  </a:schemeClr>
                </a:solidFill>
              </a:rPr>
              <a:t>for</a:t>
            </a:r>
            <a:r>
              <a:rPr lang="it-IT" sz="2000" dirty="0">
                <a:solidFill>
                  <a:schemeClr val="accent3">
                    <a:lumMod val="60000"/>
                    <a:lumOff val="40000"/>
                  </a:schemeClr>
                </a:solidFill>
              </a:rPr>
              <a:t> Online </a:t>
            </a:r>
            <a:r>
              <a:rPr lang="it-IT" sz="2000" dirty="0" err="1">
                <a:solidFill>
                  <a:schemeClr val="accent3">
                    <a:lumMod val="60000"/>
                    <a:lumOff val="40000"/>
                  </a:schemeClr>
                </a:solidFill>
              </a:rPr>
              <a:t>Addiction</a:t>
            </a:r>
            <a:r>
              <a:rPr lang="it-IT" sz="2000" dirty="0">
                <a:solidFill>
                  <a:schemeClr val="accent3">
                    <a:lumMod val="60000"/>
                    <a:lumOff val="40000"/>
                  </a:schemeClr>
                </a:solidFill>
              </a:rPr>
              <a:t> </a:t>
            </a:r>
            <a:r>
              <a:rPr lang="it-IT" sz="2000" dirty="0"/>
              <a:t>statunitense):</a:t>
            </a:r>
          </a:p>
          <a:p>
            <a:pPr marL="342900" indent="-342900" algn="l"/>
            <a:endParaRPr lang="it-IT" sz="2000" dirty="0"/>
          </a:p>
          <a:p>
            <a:pPr marL="342900" indent="-342900" algn="l">
              <a:buFont typeface="+mj-lt"/>
              <a:buAutoNum type="arabicPeriod"/>
            </a:pPr>
            <a:r>
              <a:rPr lang="it-IT" sz="2000" b="1" dirty="0">
                <a:solidFill>
                  <a:schemeClr val="accent3">
                    <a:lumMod val="60000"/>
                    <a:lumOff val="40000"/>
                  </a:schemeClr>
                </a:solidFill>
              </a:rPr>
              <a:t>Dipendenza </a:t>
            </a:r>
            <a:r>
              <a:rPr lang="it-IT" sz="2000" b="1" dirty="0" err="1">
                <a:solidFill>
                  <a:schemeClr val="accent3">
                    <a:lumMod val="60000"/>
                    <a:lumOff val="40000"/>
                  </a:schemeClr>
                </a:solidFill>
              </a:rPr>
              <a:t>cibersessuale</a:t>
            </a:r>
            <a:r>
              <a:rPr lang="it-IT" sz="2000" b="1" dirty="0">
                <a:solidFill>
                  <a:schemeClr val="accent3">
                    <a:lumMod val="60000"/>
                    <a:lumOff val="40000"/>
                  </a:schemeClr>
                </a:solidFill>
              </a:rPr>
              <a:t> </a:t>
            </a:r>
            <a:r>
              <a:rPr lang="it-IT" sz="2000" dirty="0"/>
              <a:t>(o dal sesso virtuale): scaricamento, utilizzo e  a volte commercio di materiale pornografico online, o chat-room per soli adulti. Può accompagnarsi a masturbazione compulsiva</a:t>
            </a:r>
          </a:p>
          <a:p>
            <a:pPr marL="342900" indent="-342900" algn="l">
              <a:buFont typeface="+mj-lt"/>
              <a:buAutoNum type="arabicPeriod"/>
            </a:pPr>
            <a:r>
              <a:rPr lang="it-IT" sz="2000" b="1" dirty="0">
                <a:solidFill>
                  <a:schemeClr val="accent3">
                    <a:lumMod val="60000"/>
                    <a:lumOff val="40000"/>
                  </a:schemeClr>
                </a:solidFill>
              </a:rPr>
              <a:t>Dipendenza </a:t>
            </a:r>
            <a:r>
              <a:rPr lang="it-IT" sz="2000" b="1" dirty="0" err="1">
                <a:solidFill>
                  <a:schemeClr val="accent3">
                    <a:lumMod val="60000"/>
                    <a:lumOff val="40000"/>
                  </a:schemeClr>
                </a:solidFill>
              </a:rPr>
              <a:t>ciber-relazionale</a:t>
            </a:r>
            <a:r>
              <a:rPr lang="it-IT" sz="2000" b="1" dirty="0">
                <a:solidFill>
                  <a:schemeClr val="accent3">
                    <a:lumMod val="60000"/>
                    <a:lumOff val="40000"/>
                  </a:schemeClr>
                </a:solidFill>
              </a:rPr>
              <a:t> </a:t>
            </a:r>
            <a:r>
              <a:rPr lang="it-IT" sz="2000" dirty="0"/>
              <a:t>(o dalle relazioni virtuali): eccessivo coinvolgimento in relazioni online fino ad adulterio virtuale. Gli amici online più importanti, a scapito dei rapporti con la famiglia e gli amici reali.</a:t>
            </a:r>
          </a:p>
        </p:txBody>
      </p:sp>
    </p:spTree>
    <p:extLst>
      <p:ext uri="{BB962C8B-B14F-4D97-AF65-F5344CB8AC3E}">
        <p14:creationId xmlns:p14="http://schemas.microsoft.com/office/powerpoint/2010/main" val="2773289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3600" dirty="0"/>
              <a:t>Dipendenza da Internet</a:t>
            </a:r>
            <a:br>
              <a:rPr lang="it-IT" sz="3600" dirty="0"/>
            </a:br>
            <a:r>
              <a:rPr lang="it-IT" sz="3600" dirty="0"/>
              <a:t>(Internet </a:t>
            </a:r>
            <a:r>
              <a:rPr lang="it-IT" sz="3600" dirty="0" err="1"/>
              <a:t>Addiction</a:t>
            </a:r>
            <a:r>
              <a:rPr lang="it-IT" sz="3600" dirty="0"/>
              <a:t>)</a:t>
            </a:r>
          </a:p>
        </p:txBody>
      </p:sp>
      <p:sp>
        <p:nvSpPr>
          <p:cNvPr id="4" name="Sottotitolo 3"/>
          <p:cNvSpPr>
            <a:spLocks noGrp="1"/>
          </p:cNvSpPr>
          <p:nvPr>
            <p:ph type="subTitle" idx="1"/>
          </p:nvPr>
        </p:nvSpPr>
        <p:spPr>
          <a:xfrm>
            <a:off x="533400" y="2060848"/>
            <a:ext cx="7927032" cy="3960440"/>
          </a:xfrm>
        </p:spPr>
        <p:txBody>
          <a:bodyPr>
            <a:noAutofit/>
          </a:bodyPr>
          <a:lstStyle/>
          <a:p>
            <a:pPr marL="342900" indent="-342900" algn="l"/>
            <a:r>
              <a:rPr lang="it-IT" sz="2000" dirty="0">
                <a:solidFill>
                  <a:schemeClr val="accent3">
                    <a:lumMod val="60000"/>
                    <a:lumOff val="40000"/>
                  </a:schemeClr>
                </a:solidFill>
              </a:rPr>
              <a:t>5</a:t>
            </a:r>
            <a:r>
              <a:rPr lang="it-IT" sz="2000" dirty="0"/>
              <a:t> </a:t>
            </a:r>
            <a:r>
              <a:rPr lang="it-IT" sz="2000" dirty="0">
                <a:solidFill>
                  <a:schemeClr val="accent3">
                    <a:lumMod val="60000"/>
                    <a:lumOff val="40000"/>
                  </a:schemeClr>
                </a:solidFill>
              </a:rPr>
              <a:t>tipi </a:t>
            </a:r>
            <a:r>
              <a:rPr lang="it-IT" sz="2000" dirty="0"/>
              <a:t>specifici di dipendenza online (</a:t>
            </a:r>
            <a:r>
              <a:rPr lang="it-IT" sz="2000" dirty="0" err="1"/>
              <a:t>Kimberly</a:t>
            </a:r>
            <a:r>
              <a:rPr lang="it-IT" sz="2000" dirty="0"/>
              <a:t> Young, </a:t>
            </a:r>
            <a:r>
              <a:rPr lang="it-IT" sz="2000" dirty="0">
                <a:solidFill>
                  <a:schemeClr val="accent3">
                    <a:lumMod val="60000"/>
                    <a:lumOff val="40000"/>
                  </a:schemeClr>
                </a:solidFill>
              </a:rPr>
              <a:t>Center </a:t>
            </a:r>
            <a:r>
              <a:rPr lang="it-IT" sz="2000" dirty="0" err="1">
                <a:solidFill>
                  <a:schemeClr val="accent3">
                    <a:lumMod val="60000"/>
                    <a:lumOff val="40000"/>
                  </a:schemeClr>
                </a:solidFill>
              </a:rPr>
              <a:t>for</a:t>
            </a:r>
            <a:r>
              <a:rPr lang="it-IT" sz="2000" dirty="0">
                <a:solidFill>
                  <a:schemeClr val="accent3">
                    <a:lumMod val="60000"/>
                    <a:lumOff val="40000"/>
                  </a:schemeClr>
                </a:solidFill>
              </a:rPr>
              <a:t> Online </a:t>
            </a:r>
            <a:r>
              <a:rPr lang="it-IT" sz="2000" dirty="0" err="1">
                <a:solidFill>
                  <a:schemeClr val="accent3">
                    <a:lumMod val="60000"/>
                    <a:lumOff val="40000"/>
                  </a:schemeClr>
                </a:solidFill>
              </a:rPr>
              <a:t>Addiction</a:t>
            </a:r>
            <a:r>
              <a:rPr lang="it-IT" sz="2000" dirty="0">
                <a:solidFill>
                  <a:schemeClr val="accent3">
                    <a:lumMod val="60000"/>
                    <a:lumOff val="40000"/>
                  </a:schemeClr>
                </a:solidFill>
              </a:rPr>
              <a:t> </a:t>
            </a:r>
            <a:r>
              <a:rPr lang="it-IT" sz="2000" dirty="0"/>
              <a:t>statunitense):</a:t>
            </a:r>
          </a:p>
          <a:p>
            <a:pPr marL="342900" indent="-342900" algn="l">
              <a:buFont typeface="+mj-lt"/>
              <a:buAutoNum type="arabicPeriod"/>
            </a:pPr>
            <a:endParaRPr lang="it-IT" sz="2000" dirty="0"/>
          </a:p>
          <a:p>
            <a:pPr marL="457200" indent="-457200" algn="l">
              <a:buFont typeface="+mj-lt"/>
              <a:buAutoNum type="arabicPeriod" startAt="3"/>
            </a:pPr>
            <a:r>
              <a:rPr lang="it-IT" sz="2000" b="1" dirty="0">
                <a:solidFill>
                  <a:schemeClr val="accent3">
                    <a:lumMod val="60000"/>
                    <a:lumOff val="40000"/>
                  </a:schemeClr>
                </a:solidFill>
              </a:rPr>
              <a:t>Net </a:t>
            </a:r>
            <a:r>
              <a:rPr lang="it-IT" sz="2000" b="1" dirty="0" err="1">
                <a:solidFill>
                  <a:schemeClr val="accent3">
                    <a:lumMod val="60000"/>
                    <a:lumOff val="40000"/>
                  </a:schemeClr>
                </a:solidFill>
              </a:rPr>
              <a:t>Gaming</a:t>
            </a:r>
            <a:r>
              <a:rPr lang="it-IT" sz="2000" dirty="0"/>
              <a:t>: compreso il gioco d'azzardo patologico, i videogame, lo shopping compulsivo e il commercio online compulsivo. </a:t>
            </a:r>
          </a:p>
          <a:p>
            <a:pPr marL="342900" indent="-342900" algn="l">
              <a:buFont typeface="+mj-lt"/>
              <a:buAutoNum type="arabicPeriod" startAt="3"/>
            </a:pPr>
            <a:r>
              <a:rPr lang="it-IT" sz="2000" b="1" dirty="0">
                <a:solidFill>
                  <a:schemeClr val="accent3">
                    <a:lumMod val="60000"/>
                    <a:lumOff val="40000"/>
                  </a:schemeClr>
                </a:solidFill>
              </a:rPr>
              <a:t>Sovraccarico cognitivo</a:t>
            </a:r>
            <a:r>
              <a:rPr lang="it-IT" sz="2000" dirty="0"/>
              <a:t>: la ricchezza dei dati disponibili sul web determina comportamento compulsivo per l'utilizzo dei database. Tipicamente associate tendenze </a:t>
            </a:r>
            <a:r>
              <a:rPr lang="it-IT" sz="2000" dirty="0" err="1"/>
              <a:t>compulsive-ossessive</a:t>
            </a:r>
            <a:r>
              <a:rPr lang="it-IT" sz="2000" dirty="0"/>
              <a:t> e riduzione del rendimento lavorativo.</a:t>
            </a:r>
          </a:p>
          <a:p>
            <a:pPr marL="342900" indent="-342900" algn="l">
              <a:buFont typeface="+mj-lt"/>
              <a:buAutoNum type="arabicPeriod" startAt="3"/>
            </a:pPr>
            <a:r>
              <a:rPr lang="it-IT" sz="2000" b="1" dirty="0">
                <a:solidFill>
                  <a:schemeClr val="accent3">
                    <a:lumMod val="60000"/>
                    <a:lumOff val="40000"/>
                  </a:schemeClr>
                </a:solidFill>
              </a:rPr>
              <a:t>Gioco al computer</a:t>
            </a:r>
            <a:r>
              <a:rPr lang="it-IT" sz="2000" dirty="0"/>
              <a:t>: giochi che non prevedono l'interazione di più giocatori e non  giocati in rete.</a:t>
            </a:r>
          </a:p>
        </p:txBody>
      </p:sp>
    </p:spTree>
    <p:extLst>
      <p:ext uri="{BB962C8B-B14F-4D97-AF65-F5344CB8AC3E}">
        <p14:creationId xmlns:p14="http://schemas.microsoft.com/office/powerpoint/2010/main" val="277328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969AAD84-5C71-CD4E-8119-8AF11AC483CD}"/>
              </a:ext>
            </a:extLst>
          </p:cNvPr>
          <p:cNvSpPr/>
          <p:nvPr/>
        </p:nvSpPr>
        <p:spPr>
          <a:xfrm rot="20151185">
            <a:off x="467544" y="908720"/>
            <a:ext cx="4572000" cy="954107"/>
          </a:xfrm>
          <a:prstGeom prst="rect">
            <a:avLst/>
          </a:prstGeom>
        </p:spPr>
        <p:txBody>
          <a:bodyPr>
            <a:spAutoFit/>
          </a:bodyPr>
          <a:lstStyle/>
          <a:p>
            <a:pPr fontAlgn="base"/>
            <a:r>
              <a:rPr lang="it-IT" sz="2800" b="1" dirty="0">
                <a:solidFill>
                  <a:srgbClr val="000000"/>
                </a:solidFill>
                <a:latin typeface="Oswald"/>
              </a:rPr>
              <a:t>Famiglia schiava del web, segregati in casa per anni</a:t>
            </a:r>
            <a:endParaRPr lang="it-IT" sz="2800" b="1" i="0" dirty="0">
              <a:solidFill>
                <a:srgbClr val="000000"/>
              </a:solidFill>
              <a:effectLst/>
              <a:latin typeface="Oswald"/>
            </a:endParaRPr>
          </a:p>
        </p:txBody>
      </p:sp>
      <p:sp>
        <p:nvSpPr>
          <p:cNvPr id="7" name="Rettangolo 6">
            <a:extLst>
              <a:ext uri="{FF2B5EF4-FFF2-40B4-BE49-F238E27FC236}">
                <a16:creationId xmlns:a16="http://schemas.microsoft.com/office/drawing/2014/main" id="{EE0196A9-0FC1-BC40-8FE5-82BFE50C078F}"/>
              </a:ext>
            </a:extLst>
          </p:cNvPr>
          <p:cNvSpPr/>
          <p:nvPr/>
        </p:nvSpPr>
        <p:spPr>
          <a:xfrm rot="20899912">
            <a:off x="3509867" y="1607977"/>
            <a:ext cx="4572000" cy="1200329"/>
          </a:xfrm>
          <a:prstGeom prst="rect">
            <a:avLst/>
          </a:prstGeom>
        </p:spPr>
        <p:txBody>
          <a:bodyPr>
            <a:spAutoFit/>
          </a:bodyPr>
          <a:lstStyle/>
          <a:p>
            <a:pPr fontAlgn="base"/>
            <a:r>
              <a:rPr lang="it-IT" sz="2400" b="1" dirty="0">
                <a:solidFill>
                  <a:srgbClr val="000000"/>
                </a:solidFill>
                <a:latin typeface="Montserrat"/>
              </a:rPr>
              <a:t>Famiglia schiava del web da anni a Bari: mangiavano solo biscotti e caramelle</a:t>
            </a:r>
            <a:endParaRPr lang="it-IT" sz="2400" b="1" i="0" dirty="0">
              <a:solidFill>
                <a:srgbClr val="000000"/>
              </a:solidFill>
              <a:effectLst/>
              <a:latin typeface="Montserrat"/>
            </a:endParaRPr>
          </a:p>
        </p:txBody>
      </p:sp>
      <p:graphicFrame>
        <p:nvGraphicFramePr>
          <p:cNvPr id="8" name="Tabella 7">
            <a:extLst>
              <a:ext uri="{FF2B5EF4-FFF2-40B4-BE49-F238E27FC236}">
                <a16:creationId xmlns:a16="http://schemas.microsoft.com/office/drawing/2014/main" id="{67379D51-95A3-8D46-85E5-933DD4FCB4BF}"/>
              </a:ext>
            </a:extLst>
          </p:cNvPr>
          <p:cNvGraphicFramePr>
            <a:graphicFrameLocks noGrp="1"/>
          </p:cNvGraphicFramePr>
          <p:nvPr>
            <p:extLst>
              <p:ext uri="{D42A27DB-BD31-4B8C-83A1-F6EECF244321}">
                <p14:modId xmlns:p14="http://schemas.microsoft.com/office/powerpoint/2010/main" val="3825199148"/>
              </p:ext>
            </p:extLst>
          </p:nvPr>
        </p:nvGraphicFramePr>
        <p:xfrm>
          <a:off x="1115616" y="3258231"/>
          <a:ext cx="6178999" cy="3139440"/>
        </p:xfrm>
        <a:graphic>
          <a:graphicData uri="http://schemas.openxmlformats.org/drawingml/2006/table">
            <a:tbl>
              <a:tblPr/>
              <a:tblGrid>
                <a:gridCol w="5970719">
                  <a:extLst>
                    <a:ext uri="{9D8B030D-6E8A-4147-A177-3AD203B41FA5}">
                      <a16:colId xmlns:a16="http://schemas.microsoft.com/office/drawing/2014/main" val="3184894425"/>
                    </a:ext>
                  </a:extLst>
                </a:gridCol>
                <a:gridCol w="208280">
                  <a:extLst>
                    <a:ext uri="{9D8B030D-6E8A-4147-A177-3AD203B41FA5}">
                      <a16:colId xmlns:a16="http://schemas.microsoft.com/office/drawing/2014/main" val="3179504730"/>
                    </a:ext>
                  </a:extLst>
                </a:gridCol>
              </a:tblGrid>
              <a:tr h="0">
                <a:tc>
                  <a:txBody>
                    <a:bodyPr/>
                    <a:lstStyle/>
                    <a:p>
                      <a:endParaRPr lang="it-IT" sz="2000"/>
                    </a:p>
                  </a:txBody>
                  <a:tcPr marL="0" marR="0" marT="0" marB="0">
                    <a:lnL>
                      <a:noFill/>
                    </a:lnL>
                    <a:lnR>
                      <a:noFill/>
                    </a:lnR>
                    <a:lnT>
                      <a:noFill/>
                    </a:lnT>
                    <a:lnB>
                      <a:noFill/>
                    </a:lnB>
                    <a:solidFill>
                      <a:srgbClr val="FFFFFF"/>
                    </a:solidFill>
                  </a:tcPr>
                </a:tc>
                <a:tc>
                  <a:txBody>
                    <a:bodyPr/>
                    <a:lstStyle/>
                    <a:p>
                      <a:endParaRPr lang="it-IT" sz="2000"/>
                    </a:p>
                  </a:txBody>
                  <a:tcPr>
                    <a:lnL>
                      <a:noFill/>
                    </a:lnL>
                  </a:tcPr>
                </a:tc>
                <a:extLst>
                  <a:ext uri="{0D108BD9-81ED-4DB2-BD59-A6C34878D82A}">
                    <a16:rowId xmlns:a16="http://schemas.microsoft.com/office/drawing/2014/main" val="3327570525"/>
                  </a:ext>
                </a:extLst>
              </a:tr>
              <a:tr h="0">
                <a:tc gridSpan="2">
                  <a:txBody>
                    <a:bodyPr/>
                    <a:lstStyle/>
                    <a:p>
                      <a:pPr algn="l"/>
                      <a:r>
                        <a:rPr lang="it-IT" sz="2000" b="1" u="sng" strike="noStrike" dirty="0">
                          <a:solidFill>
                            <a:srgbClr val="115AA3"/>
                          </a:solidFill>
                          <a:effectLst/>
                          <a:latin typeface="Arial" panose="020B0604020202020204" pitchFamily="34" charset="0"/>
                          <a:hlinkClick r:id="rId2"/>
                        </a:rPr>
                        <a:t>Salento, famiglia chiusa in casa per 2 anni: i figli mangiavano biscotti</a:t>
                      </a:r>
                      <a:endParaRPr lang="it-IT" sz="2000" b="1" u="none" strike="noStrike" dirty="0">
                        <a:solidFill>
                          <a:srgbClr val="115AA3"/>
                        </a:solidFill>
                        <a:effectLst/>
                        <a:latin typeface="Arial" panose="020B0604020202020204" pitchFamily="34" charset="0"/>
                      </a:endParaRPr>
                    </a:p>
                    <a:p>
                      <a:pPr algn="l"/>
                      <a:r>
                        <a:rPr lang="it-IT" sz="2000" dirty="0">
                          <a:solidFill>
                            <a:srgbClr val="0D5C9C"/>
                          </a:solidFill>
                          <a:effectLst/>
                          <a:latin typeface="Arial" panose="020B0604020202020204" pitchFamily="34" charset="0"/>
                        </a:rPr>
                        <a:t> </a:t>
                      </a:r>
                    </a:p>
                    <a:p>
                      <a:pPr algn="l"/>
                      <a:r>
                        <a:rPr lang="it-IT" sz="2000" b="0" dirty="0">
                          <a:solidFill>
                            <a:srgbClr val="696666"/>
                          </a:solidFill>
                          <a:effectLst/>
                          <a:latin typeface="Arial" panose="020B0604020202020204" pitchFamily="34" charset="0"/>
                        </a:rPr>
                        <a:t>19-1-2019</a:t>
                      </a:r>
                      <a:endParaRPr lang="it-IT" sz="2000" dirty="0">
                        <a:solidFill>
                          <a:srgbClr val="0D5C9C"/>
                        </a:solidFill>
                        <a:effectLst/>
                        <a:latin typeface="Arial" panose="020B0604020202020204" pitchFamily="34" charset="0"/>
                      </a:endParaRPr>
                    </a:p>
                  </a:txBody>
                  <a:tcPr marL="0" marR="0" marT="0" marB="0">
                    <a:lnL>
                      <a:noFill/>
                    </a:lnL>
                    <a:lnR>
                      <a:noFill/>
                    </a:lnR>
                    <a:lnT>
                      <a:noFill/>
                    </a:lnT>
                    <a:lnB>
                      <a:noFill/>
                    </a:lnB>
                  </a:tcPr>
                </a:tc>
                <a:tc hMerge="1">
                  <a:txBody>
                    <a:bodyPr/>
                    <a:lstStyle/>
                    <a:p>
                      <a:endParaRPr lang="it-IT"/>
                    </a:p>
                  </a:txBody>
                  <a:tcPr/>
                </a:tc>
                <a:extLst>
                  <a:ext uri="{0D108BD9-81ED-4DB2-BD59-A6C34878D82A}">
                    <a16:rowId xmlns:a16="http://schemas.microsoft.com/office/drawing/2014/main" val="3943583201"/>
                  </a:ext>
                </a:extLst>
              </a:tr>
              <a:tr h="0">
                <a:tc>
                  <a:txBody>
                    <a:bodyPr/>
                    <a:lstStyle/>
                    <a:p>
                      <a:r>
                        <a:rPr lang="it-IT" sz="2000" u="none" strike="noStrike">
                          <a:solidFill>
                            <a:srgbClr val="115AA3"/>
                          </a:solidFill>
                          <a:effectLst/>
                          <a:latin typeface="Arial" panose="020B0604020202020204" pitchFamily="34" charset="0"/>
                          <a:hlinkClick r:id="rId3"/>
                        </a:rPr>
                        <a:t>Cronaca</a:t>
                      </a:r>
                      <a:r>
                        <a:rPr lang="it-IT" sz="2000">
                          <a:solidFill>
                            <a:srgbClr val="333333"/>
                          </a:solidFill>
                          <a:effectLst/>
                          <a:latin typeface="Arial" panose="020B0604020202020204" pitchFamily="34" charset="0"/>
                        </a:rPr>
                        <a:t> - </a:t>
                      </a:r>
                      <a:r>
                        <a:rPr lang="it-IT" sz="2000">
                          <a:solidFill>
                            <a:srgbClr val="000000"/>
                          </a:solidFill>
                          <a:effectLst/>
                          <a:latin typeface="Arial" panose="020B0604020202020204" pitchFamily="34" charset="0"/>
                        </a:rPr>
                        <a:t>Chiusi in casa, schiavi del web Erano soggiogati dal web a tal punto da diventare schiavi e chiudersi in casa per due anni e mezzo. La notizia riportata dalla Gazzetta del Mezzogiorno sembra la trama di una serie di Netflix, ma è tutto vero ...</a:t>
                      </a:r>
                      <a:endParaRPr lang="it-IT" sz="2000">
                        <a:solidFill>
                          <a:srgbClr val="333333"/>
                        </a:solidFill>
                        <a:effectLst/>
                        <a:latin typeface="Arial" panose="020B0604020202020204" pitchFamily="34" charset="0"/>
                      </a:endParaRPr>
                    </a:p>
                  </a:txBody>
                  <a:tcPr marL="0" marR="0" marT="0" marB="0">
                    <a:lnL>
                      <a:noFill/>
                    </a:lnL>
                    <a:lnR>
                      <a:noFill/>
                    </a:lnR>
                    <a:lnT>
                      <a:noFill/>
                    </a:lnT>
                    <a:lnB>
                      <a:noFill/>
                    </a:lnB>
                  </a:tcPr>
                </a:tc>
                <a:tc>
                  <a:txBody>
                    <a:bodyPr/>
                    <a:lstStyle/>
                    <a:p>
                      <a:endParaRPr lang="it-IT" sz="2000" dirty="0"/>
                    </a:p>
                  </a:txBody>
                  <a:tcPr>
                    <a:lnL>
                      <a:noFill/>
                    </a:lnL>
                    <a:lnT>
                      <a:noFill/>
                    </a:lnT>
                  </a:tcPr>
                </a:tc>
                <a:extLst>
                  <a:ext uri="{0D108BD9-81ED-4DB2-BD59-A6C34878D82A}">
                    <a16:rowId xmlns:a16="http://schemas.microsoft.com/office/drawing/2014/main" val="3273053087"/>
                  </a:ext>
                </a:extLst>
              </a:tr>
            </a:tbl>
          </a:graphicData>
        </a:graphic>
      </p:graphicFrame>
      <p:pic>
        <p:nvPicPr>
          <p:cNvPr id="1031" name="Picture 7" descr="http://mss.iol.it/img/mf.gif">
            <a:extLst>
              <a:ext uri="{FF2B5EF4-FFF2-40B4-BE49-F238E27FC236}">
                <a16:creationId xmlns:a16="http://schemas.microsoft.com/office/drawing/2014/main" id="{09A95197-D8CB-B846-A52A-44C94232A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 y="4076914"/>
            <a:ext cx="2286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mss.iol.it/img/email_alert_247.gif">
            <a:extLst>
              <a:ext uri="{FF2B5EF4-FFF2-40B4-BE49-F238E27FC236}">
                <a16:creationId xmlns:a16="http://schemas.microsoft.com/office/drawing/2014/main" id="{940BC5F4-7D23-5448-B967-BAE73F700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 y="4076914"/>
            <a:ext cx="254000" cy="16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83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en-US" sz="2400" i="1" dirty="0" err="1"/>
              <a:t>Ko</a:t>
            </a:r>
            <a:r>
              <a:rPr lang="en-US" sz="2400" i="1" dirty="0"/>
              <a:t> CH, Yen JY, Yen CF, Chen CS, Chen CC. </a:t>
            </a:r>
            <a:r>
              <a:rPr lang="en-US" sz="2400" i="1" dirty="0">
                <a:solidFill>
                  <a:schemeClr val="tx1"/>
                </a:solidFill>
              </a:rPr>
              <a:t>The association between Internet addiction and psychiatric disorder: a review of the literature.</a:t>
            </a:r>
            <a:r>
              <a:rPr lang="en-US" sz="2400" i="1" dirty="0"/>
              <a:t> </a:t>
            </a:r>
            <a:r>
              <a:rPr lang="en-US" sz="2400" i="1" dirty="0" err="1"/>
              <a:t>Eur</a:t>
            </a:r>
            <a:r>
              <a:rPr lang="en-US" sz="2400" i="1" dirty="0"/>
              <a:t> Psychiatry. 2012 Jan;27(1):1-8. </a:t>
            </a:r>
          </a:p>
        </p:txBody>
      </p:sp>
      <p:sp>
        <p:nvSpPr>
          <p:cNvPr id="3" name="Sottotitolo 2"/>
          <p:cNvSpPr>
            <a:spLocks noGrp="1"/>
          </p:cNvSpPr>
          <p:nvPr>
            <p:ph type="subTitle" idx="1"/>
          </p:nvPr>
        </p:nvSpPr>
        <p:spPr>
          <a:xfrm>
            <a:off x="216024" y="2564904"/>
            <a:ext cx="8748464" cy="2736304"/>
          </a:xfrm>
        </p:spPr>
        <p:txBody>
          <a:bodyPr>
            <a:noAutofit/>
          </a:bodyPr>
          <a:lstStyle/>
          <a:p>
            <a:pPr algn="l"/>
            <a:r>
              <a:rPr lang="en-US" sz="2400" dirty="0">
                <a:solidFill>
                  <a:srgbClr val="FFC000"/>
                </a:solidFill>
              </a:rPr>
              <a:t>Internet addiction is a newly emergent disorder</a:t>
            </a:r>
            <a:r>
              <a:rPr lang="en-US" sz="2400" dirty="0"/>
              <a:t>. It has been found to be </a:t>
            </a:r>
            <a:r>
              <a:rPr lang="en-US" sz="2400" dirty="0">
                <a:solidFill>
                  <a:srgbClr val="FFC000"/>
                </a:solidFill>
              </a:rPr>
              <a:t>associated with a variety of psychiatric disorders</a:t>
            </a:r>
            <a:r>
              <a:rPr lang="en-US" sz="2400" dirty="0"/>
              <a:t>. Information about such coexisting psychiatric disorders is essential to understand the mechanism of Internet addiction… include </a:t>
            </a:r>
            <a:r>
              <a:rPr lang="en-US" sz="2400" dirty="0">
                <a:solidFill>
                  <a:srgbClr val="FFC000"/>
                </a:solidFill>
              </a:rPr>
              <a:t>substance use disorder, attention-deficit hyperactivity disorder, depression, hostility, and social anxiety disorder</a:t>
            </a:r>
            <a:r>
              <a:rPr lang="en-US" sz="2400" dirty="0"/>
              <a:t>…The review might suggest that combined psychiatric disorders mentioned above should be evaluated and treated to prevent their deteriorating effect on the prognosis of Internet addiction.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en-US" sz="2400" i="1" dirty="0" err="1"/>
              <a:t>Pawłowska</a:t>
            </a:r>
            <a:r>
              <a:rPr lang="en-US" sz="2400" i="1" dirty="0"/>
              <a:t> B1, </a:t>
            </a:r>
            <a:r>
              <a:rPr lang="en-US" sz="2400" i="1" dirty="0" err="1"/>
              <a:t>Zygo</a:t>
            </a:r>
            <a:r>
              <a:rPr lang="en-US" sz="2400" i="1" dirty="0"/>
              <a:t> M2, </a:t>
            </a:r>
            <a:r>
              <a:rPr lang="en-US" sz="2400" i="1" dirty="0" err="1"/>
              <a:t>Potembska</a:t>
            </a:r>
            <a:r>
              <a:rPr lang="en-US" sz="2400" i="1" dirty="0"/>
              <a:t> E1, </a:t>
            </a:r>
            <a:r>
              <a:rPr lang="en-US" sz="2400" i="1" dirty="0" err="1"/>
              <a:t>Kapka-Skrzypczak</a:t>
            </a:r>
            <a:r>
              <a:rPr lang="en-US" sz="2400" i="1" dirty="0"/>
              <a:t> L3, </a:t>
            </a:r>
            <a:r>
              <a:rPr lang="en-US" sz="2400" i="1" dirty="0" err="1"/>
              <a:t>Dreher</a:t>
            </a:r>
            <a:r>
              <a:rPr lang="en-US" sz="2400" i="1" dirty="0"/>
              <a:t> P4, </a:t>
            </a:r>
            <a:r>
              <a:rPr lang="en-US" sz="2400" i="1" dirty="0" err="1"/>
              <a:t>Kędzierski</a:t>
            </a:r>
            <a:r>
              <a:rPr lang="en-US" sz="2400" i="1" dirty="0"/>
              <a:t> Z5. </a:t>
            </a:r>
            <a:r>
              <a:rPr lang="en-US" sz="2400" i="1" dirty="0">
                <a:solidFill>
                  <a:schemeClr val="tx1"/>
                </a:solidFill>
              </a:rPr>
              <a:t>Prevalence of Internet addiction and risk of developing addiction as exemplified by a group of Polish adolescents from urban and rural areas</a:t>
            </a:r>
            <a:r>
              <a:rPr lang="en-US" sz="2400" i="1" dirty="0"/>
              <a:t>. Ann Agric Environ Med. 2015 Feb 24;22(1):129-36.</a:t>
            </a:r>
            <a:endParaRPr lang="it-IT" sz="2400" i="1" dirty="0"/>
          </a:p>
        </p:txBody>
      </p:sp>
      <p:sp>
        <p:nvSpPr>
          <p:cNvPr id="3" name="Sottotitolo 2"/>
          <p:cNvSpPr>
            <a:spLocks noGrp="1"/>
          </p:cNvSpPr>
          <p:nvPr>
            <p:ph type="subTitle" idx="1"/>
          </p:nvPr>
        </p:nvSpPr>
        <p:spPr>
          <a:xfrm>
            <a:off x="216024" y="2564904"/>
            <a:ext cx="8676456" cy="3240360"/>
          </a:xfrm>
        </p:spPr>
        <p:txBody>
          <a:bodyPr>
            <a:noAutofit/>
          </a:bodyPr>
          <a:lstStyle/>
          <a:p>
            <a:pPr algn="l"/>
            <a:r>
              <a:rPr lang="en-US" sz="2400" dirty="0">
                <a:solidFill>
                  <a:srgbClr val="FFC000"/>
                </a:solidFill>
              </a:rPr>
              <a:t>adolescents living in urban areas showed a significantly greater intensity of Internet and computer addiction symptoms</a:t>
            </a:r>
            <a:r>
              <a:rPr lang="en-US" sz="2400" dirty="0"/>
              <a:t> measured by the KBUI Questionnaire, </a:t>
            </a:r>
            <a:r>
              <a:rPr lang="en-US" sz="2400" dirty="0">
                <a:solidFill>
                  <a:srgbClr val="FFC000"/>
                </a:solidFill>
              </a:rPr>
              <a:t>compared to those living in rural areas</a:t>
            </a:r>
            <a:r>
              <a:rPr lang="en-US" sz="2400" dirty="0"/>
              <a:t>. </a:t>
            </a:r>
            <a:r>
              <a:rPr lang="en-US" sz="2400" dirty="0">
                <a:solidFill>
                  <a:srgbClr val="FFC000"/>
                </a:solidFill>
              </a:rPr>
              <a:t>More adolescents living in urban areas</a:t>
            </a:r>
            <a:r>
              <a:rPr lang="en-US" sz="2400" dirty="0"/>
              <a:t>, compared to those living in rural areas, </a:t>
            </a:r>
            <a:r>
              <a:rPr lang="en-US" sz="2400" dirty="0">
                <a:solidFill>
                  <a:srgbClr val="FFC000"/>
                </a:solidFill>
              </a:rPr>
              <a:t>use Internet pornography, play computer games, disclose their personal data to unknown individuals encountered on the Internet, use Instant Messaging (IM) services, electronic mail and </a:t>
            </a:r>
            <a:r>
              <a:rPr lang="en-US" sz="2400" dirty="0" err="1">
                <a:solidFill>
                  <a:srgbClr val="FFC000"/>
                </a:solidFill>
              </a:rPr>
              <a:t>Facebook</a:t>
            </a:r>
            <a:r>
              <a:rPr lang="en-US" sz="2400" dirty="0">
                <a:solidFill>
                  <a:srgbClr val="FFC000"/>
                </a:solidFill>
              </a:rPr>
              <a:t> social networking service</a:t>
            </a:r>
            <a:r>
              <a:rPr lang="en-US" sz="2400" dirty="0"/>
              <a:t>. </a:t>
            </a:r>
            <a:endParaRPr lang="it-IT"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en-US" sz="2400" i="1" dirty="0"/>
              <a:t>Lam LT, Wong EM. </a:t>
            </a:r>
            <a:r>
              <a:rPr lang="en-US" sz="2400" i="1" dirty="0">
                <a:solidFill>
                  <a:schemeClr val="tx1"/>
                </a:solidFill>
              </a:rPr>
              <a:t>Stress moderates the relationship between problematic internet use by parents and problematic internet use by adolescents</a:t>
            </a:r>
            <a:r>
              <a:rPr lang="en-US" sz="2400" i="1" dirty="0"/>
              <a:t>. J </a:t>
            </a:r>
            <a:r>
              <a:rPr lang="en-US" sz="2400" i="1" dirty="0" err="1"/>
              <a:t>Adolesc</a:t>
            </a:r>
            <a:r>
              <a:rPr lang="en-US" sz="2400" i="1" dirty="0"/>
              <a:t> Health. 2015 Mar;56(3):300-6. </a:t>
            </a:r>
            <a:endParaRPr lang="it-IT" sz="2400" i="1" dirty="0"/>
          </a:p>
        </p:txBody>
      </p:sp>
      <p:sp>
        <p:nvSpPr>
          <p:cNvPr id="3" name="Sottotitolo 2"/>
          <p:cNvSpPr>
            <a:spLocks noGrp="1"/>
          </p:cNvSpPr>
          <p:nvPr>
            <p:ph type="subTitle" idx="1"/>
          </p:nvPr>
        </p:nvSpPr>
        <p:spPr>
          <a:xfrm>
            <a:off x="216024" y="2564904"/>
            <a:ext cx="8676456" cy="3816424"/>
          </a:xfrm>
        </p:spPr>
        <p:txBody>
          <a:bodyPr>
            <a:noAutofit/>
          </a:bodyPr>
          <a:lstStyle/>
          <a:p>
            <a:pPr algn="l"/>
            <a:r>
              <a:rPr lang="en-US" sz="2400" dirty="0"/>
              <a:t>Based on the theoretical framework of Problem Behavior and Stress Reduction theories for </a:t>
            </a:r>
            <a:r>
              <a:rPr lang="en-US" sz="2400" dirty="0">
                <a:solidFill>
                  <a:schemeClr val="accent3"/>
                </a:solidFill>
              </a:rPr>
              <a:t>problematic Internet use (PIU), </a:t>
            </a:r>
            <a:r>
              <a:rPr lang="en-US" sz="2400" dirty="0"/>
              <a:t>this study aimed to investigate the relationship between parental PIU and the PIU among adolescents taking into consideration the stress levels of young people. There was a </a:t>
            </a:r>
            <a:r>
              <a:rPr lang="en-US" sz="2400" dirty="0">
                <a:solidFill>
                  <a:srgbClr val="FFC000"/>
                </a:solidFill>
              </a:rPr>
              <a:t>significant parent and adolescent PIU relationship</a:t>
            </a:r>
            <a:r>
              <a:rPr lang="en-US" sz="2400" dirty="0"/>
              <a:t>; however, this relationship is </a:t>
            </a:r>
            <a:r>
              <a:rPr lang="en-US" sz="2400" dirty="0">
                <a:solidFill>
                  <a:srgbClr val="FFC000"/>
                </a:solidFill>
              </a:rPr>
              <a:t>differentially affected by the stress status of the adolescent</a:t>
            </a:r>
            <a:r>
              <a:rPr lang="en-US" sz="2400" dirty="0"/>
              <a:t>. </a:t>
            </a:r>
            <a:r>
              <a:rPr lang="en-US" sz="2400" dirty="0">
                <a:solidFill>
                  <a:srgbClr val="FFC000"/>
                </a:solidFill>
              </a:rPr>
              <a:t>The direct implication of the results is that </a:t>
            </a:r>
            <a:r>
              <a:rPr lang="en-US" sz="2400" dirty="0"/>
              <a:t>parental Internet use should also be assessed and included as part of the treatment regime for adolescents.</a:t>
            </a:r>
            <a:endParaRPr lang="it-IT"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692696"/>
            <a:ext cx="8892480" cy="1254001"/>
          </a:xfrm>
        </p:spPr>
        <p:txBody>
          <a:bodyPr>
            <a:noAutofit/>
          </a:bodyPr>
          <a:lstStyle/>
          <a:p>
            <a:pPr algn="l"/>
            <a:r>
              <a:rPr lang="en-US" sz="2400" i="1" dirty="0" err="1"/>
              <a:t>Fioravanti</a:t>
            </a:r>
            <a:r>
              <a:rPr lang="en-US" sz="2400" i="1" dirty="0"/>
              <a:t> G, </a:t>
            </a:r>
            <a:r>
              <a:rPr lang="en-US" sz="2400" i="1" dirty="0" err="1"/>
              <a:t>Casale</a:t>
            </a:r>
            <a:r>
              <a:rPr lang="en-US" sz="2400" i="1" dirty="0"/>
              <a:t> S. </a:t>
            </a:r>
            <a:r>
              <a:rPr lang="en-US" sz="2400" i="1" dirty="0">
                <a:solidFill>
                  <a:schemeClr val="tx1"/>
                </a:solidFill>
              </a:rPr>
              <a:t>Evaluation of the psychometric properties of the </a:t>
            </a:r>
            <a:r>
              <a:rPr lang="en-US" sz="2400" i="1" dirty="0" err="1">
                <a:solidFill>
                  <a:schemeClr val="tx1"/>
                </a:solidFill>
              </a:rPr>
              <a:t>italian</a:t>
            </a:r>
            <a:r>
              <a:rPr lang="en-US" sz="2400" i="1" dirty="0">
                <a:solidFill>
                  <a:schemeClr val="tx1"/>
                </a:solidFill>
              </a:rPr>
              <a:t> internet addiction test</a:t>
            </a:r>
            <a:r>
              <a:rPr lang="en-US" sz="2400" i="1" dirty="0"/>
              <a:t>. </a:t>
            </a:r>
            <a:r>
              <a:rPr lang="en-US" sz="2400" i="1" dirty="0" err="1"/>
              <a:t>Cyberpsychol</a:t>
            </a:r>
            <a:r>
              <a:rPr lang="en-US" sz="2400" i="1" dirty="0"/>
              <a:t> </a:t>
            </a:r>
            <a:r>
              <a:rPr lang="en-US" sz="2400" i="1" dirty="0" err="1"/>
              <a:t>Behav</a:t>
            </a:r>
            <a:r>
              <a:rPr lang="en-US" sz="2400" i="1" dirty="0"/>
              <a:t> Soc </a:t>
            </a:r>
            <a:r>
              <a:rPr lang="en-US" sz="2400" i="1" dirty="0" err="1"/>
              <a:t>Netw</a:t>
            </a:r>
            <a:r>
              <a:rPr lang="en-US" sz="2400" i="1" dirty="0"/>
              <a:t>. 2015 Feb;18(2):120-8. </a:t>
            </a:r>
            <a:endParaRPr lang="it-IT" sz="2400" i="1" dirty="0"/>
          </a:p>
        </p:txBody>
      </p:sp>
      <p:sp>
        <p:nvSpPr>
          <p:cNvPr id="3" name="Sottotitolo 2"/>
          <p:cNvSpPr>
            <a:spLocks noGrp="1"/>
          </p:cNvSpPr>
          <p:nvPr>
            <p:ph type="subTitle" idx="1"/>
          </p:nvPr>
        </p:nvSpPr>
        <p:spPr>
          <a:xfrm>
            <a:off x="216024" y="2276872"/>
            <a:ext cx="8748464" cy="2736304"/>
          </a:xfrm>
        </p:spPr>
        <p:txBody>
          <a:bodyPr>
            <a:noAutofit/>
          </a:bodyPr>
          <a:lstStyle/>
          <a:p>
            <a:pPr algn="l"/>
            <a:r>
              <a:rPr lang="en-US" sz="2000" dirty="0"/>
              <a:t>Since the diffusion of Internet addiction has emerged in several cultural contexts, it seems relevant to study the properties of the </a:t>
            </a:r>
            <a:r>
              <a:rPr lang="en-US" sz="2000" dirty="0">
                <a:solidFill>
                  <a:srgbClr val="FFC000"/>
                </a:solidFill>
              </a:rPr>
              <a:t>Internet Addiction Test (IAT)</a:t>
            </a:r>
            <a:r>
              <a:rPr lang="en-US" sz="2000" dirty="0"/>
              <a:t>-the most widely used screening instrument-across various cultures. In Italy, only one study has examined the IAT factor validity, and a comprehensive investigation of its psychometric characteristics is so far lacking... Convergent validity was demonstrated… </a:t>
            </a:r>
            <a:r>
              <a:rPr lang="en-US" sz="2000" dirty="0">
                <a:solidFill>
                  <a:srgbClr val="FFC000"/>
                </a:solidFill>
              </a:rPr>
              <a:t>The Italian version of the IAT was found to have good psychometric properties</a:t>
            </a:r>
            <a:r>
              <a:rPr lang="en-US" sz="2000" dirty="0"/>
              <a:t>... Identification of the IAT dimensions may help to define the construct better and develop intervention strategies.</a:t>
            </a:r>
            <a:endParaRPr lang="it-IT"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476672"/>
            <a:ext cx="8568952" cy="1254001"/>
          </a:xfrm>
        </p:spPr>
        <p:txBody>
          <a:bodyPr>
            <a:noAutofit/>
          </a:bodyPr>
          <a:lstStyle/>
          <a:p>
            <a:pPr algn="l"/>
            <a:r>
              <a:rPr lang="it-IT" sz="2400" dirty="0"/>
              <a:t>Il Test sulla dipendenza da Internet (</a:t>
            </a:r>
            <a:r>
              <a:rPr lang="it-IT" sz="2400" dirty="0" err="1"/>
              <a:t>Internet</a:t>
            </a:r>
            <a:r>
              <a:rPr lang="it-IT" sz="2400" dirty="0"/>
              <a:t> </a:t>
            </a:r>
            <a:r>
              <a:rPr lang="it-IT" sz="2400" dirty="0" err="1"/>
              <a:t>Addiction</a:t>
            </a:r>
            <a:r>
              <a:rPr lang="it-IT" sz="2400" dirty="0"/>
              <a:t> Test) di </a:t>
            </a:r>
            <a:r>
              <a:rPr lang="it-IT" sz="2400" dirty="0" err="1"/>
              <a:t>Kimberley</a:t>
            </a:r>
            <a:r>
              <a:rPr lang="it-IT" sz="2400" dirty="0"/>
              <a:t> Young</a:t>
            </a:r>
          </a:p>
        </p:txBody>
      </p:sp>
      <p:sp>
        <p:nvSpPr>
          <p:cNvPr id="3" name="Sottotitolo 2"/>
          <p:cNvSpPr>
            <a:spLocks noGrp="1"/>
          </p:cNvSpPr>
          <p:nvPr>
            <p:ph type="subTitle" idx="1"/>
          </p:nvPr>
        </p:nvSpPr>
        <p:spPr>
          <a:xfrm>
            <a:off x="216024" y="2276872"/>
            <a:ext cx="8748464" cy="2736304"/>
          </a:xfrm>
        </p:spPr>
        <p:txBody>
          <a:bodyPr>
            <a:noAutofit/>
          </a:bodyPr>
          <a:lstStyle/>
          <a:p>
            <a:pPr algn="l"/>
            <a:r>
              <a:rPr lang="it-IT" sz="2400" dirty="0"/>
              <a:t>La persona risponde alle varie domande del questionario utilizzando questi criteri:</a:t>
            </a:r>
          </a:p>
          <a:p>
            <a:pPr algn="l"/>
            <a:r>
              <a:rPr lang="it-IT" sz="2400" b="1" dirty="0"/>
              <a:t>1 </a:t>
            </a:r>
            <a:r>
              <a:rPr lang="it-IT" sz="2400" dirty="0"/>
              <a:t>Mai </a:t>
            </a:r>
            <a:r>
              <a:rPr lang="it-IT" sz="2400" b="1" dirty="0"/>
              <a:t>2 </a:t>
            </a:r>
            <a:r>
              <a:rPr lang="it-IT" sz="2400" dirty="0"/>
              <a:t>Raramente </a:t>
            </a:r>
            <a:r>
              <a:rPr lang="it-IT" sz="2400" b="1" dirty="0"/>
              <a:t>3 </a:t>
            </a:r>
            <a:r>
              <a:rPr lang="it-IT" sz="2400" dirty="0"/>
              <a:t>Ogni tanto </a:t>
            </a:r>
            <a:r>
              <a:rPr lang="it-IT" sz="2400" b="1" dirty="0"/>
              <a:t>4 </a:t>
            </a:r>
            <a:r>
              <a:rPr lang="it-IT" sz="2400" dirty="0"/>
              <a:t>Spesso </a:t>
            </a:r>
            <a:r>
              <a:rPr lang="it-IT" sz="2400" b="1" dirty="0"/>
              <a:t>5 </a:t>
            </a:r>
            <a:r>
              <a:rPr lang="it-IT" sz="2400" dirty="0"/>
              <a:t>sempre</a:t>
            </a:r>
          </a:p>
          <a:p>
            <a:pPr algn="l"/>
            <a:r>
              <a:rPr lang="it-IT" sz="2400" dirty="0"/>
              <a:t> </a:t>
            </a:r>
          </a:p>
          <a:p>
            <a:pPr algn="l"/>
            <a:r>
              <a:rPr lang="it-IT" sz="2400" dirty="0"/>
              <a:t>Le domande sono 20 e per rispondere a tutte ci vogliono 10 minuti.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476672"/>
            <a:ext cx="8568952" cy="1254001"/>
          </a:xfrm>
        </p:spPr>
        <p:txBody>
          <a:bodyPr>
            <a:noAutofit/>
          </a:bodyPr>
          <a:lstStyle/>
          <a:p>
            <a:pPr algn="l"/>
            <a:r>
              <a:rPr lang="it-IT" sz="2400" dirty="0"/>
              <a:t>Il Test sulla dipendenza da Internet (</a:t>
            </a:r>
            <a:r>
              <a:rPr lang="it-IT" sz="2400" dirty="0" err="1"/>
              <a:t>Internet</a:t>
            </a:r>
            <a:r>
              <a:rPr lang="it-IT" sz="2400" dirty="0"/>
              <a:t> </a:t>
            </a:r>
            <a:r>
              <a:rPr lang="it-IT" sz="2400" dirty="0" err="1"/>
              <a:t>Addiction</a:t>
            </a:r>
            <a:r>
              <a:rPr lang="it-IT" sz="2400" dirty="0"/>
              <a:t> Test) di </a:t>
            </a:r>
            <a:r>
              <a:rPr lang="it-IT" sz="2400" dirty="0" err="1"/>
              <a:t>Kimberley</a:t>
            </a:r>
            <a:r>
              <a:rPr lang="it-IT" sz="2400" dirty="0"/>
              <a:t> Young</a:t>
            </a:r>
          </a:p>
        </p:txBody>
      </p:sp>
      <p:sp>
        <p:nvSpPr>
          <p:cNvPr id="3" name="Sottotitolo 2"/>
          <p:cNvSpPr>
            <a:spLocks noGrp="1"/>
          </p:cNvSpPr>
          <p:nvPr>
            <p:ph type="subTitle" idx="1"/>
          </p:nvPr>
        </p:nvSpPr>
        <p:spPr>
          <a:xfrm>
            <a:off x="216024" y="2276872"/>
            <a:ext cx="8748464" cy="2736304"/>
          </a:xfrm>
        </p:spPr>
        <p:txBody>
          <a:bodyPr>
            <a:noAutofit/>
          </a:bodyPr>
          <a:lstStyle/>
          <a:p>
            <a:pPr algn="l"/>
            <a:r>
              <a:rPr lang="it-IT" sz="1800" b="1" dirty="0"/>
              <a:t>1 </a:t>
            </a:r>
            <a:r>
              <a:rPr lang="it-IT" sz="1800" dirty="0"/>
              <a:t>Siete rimasti online più a lungo di quanto intendevate? </a:t>
            </a:r>
          </a:p>
          <a:p>
            <a:pPr algn="l"/>
            <a:r>
              <a:rPr lang="it-IT" sz="1800" b="1" dirty="0"/>
              <a:t>2 </a:t>
            </a:r>
            <a:r>
              <a:rPr lang="it-IT" sz="1800" dirty="0"/>
              <a:t>Trascurate le faccende domestiche per passare più tempo collegati?</a:t>
            </a:r>
          </a:p>
          <a:p>
            <a:pPr algn="l"/>
            <a:r>
              <a:rPr lang="it-IT" sz="1800" b="1" dirty="0"/>
              <a:t>3 </a:t>
            </a:r>
            <a:r>
              <a:rPr lang="it-IT" sz="1800" dirty="0"/>
              <a:t>Preferite l’eccitazione offerta da Internet all’intimità con il vostro partner?</a:t>
            </a:r>
          </a:p>
          <a:p>
            <a:pPr algn="l"/>
            <a:r>
              <a:rPr lang="it-IT" sz="1800" b="1" dirty="0"/>
              <a:t>4 </a:t>
            </a:r>
            <a:r>
              <a:rPr lang="it-IT" sz="1800" dirty="0"/>
              <a:t>Stabilire nuovi rapporti con altri utenti online?</a:t>
            </a:r>
          </a:p>
          <a:p>
            <a:pPr algn="l"/>
            <a:r>
              <a:rPr lang="it-IT" sz="1800" b="1" dirty="0"/>
              <a:t>5 </a:t>
            </a:r>
            <a:r>
              <a:rPr lang="it-IT" sz="1800" dirty="0"/>
              <a:t>Le persone attorno a voi si lamentano per la quantità di tempo che passate online?</a:t>
            </a:r>
          </a:p>
          <a:p>
            <a:pPr algn="l"/>
            <a:r>
              <a:rPr lang="it-IT" sz="1800" b="1" dirty="0"/>
              <a:t>6 </a:t>
            </a:r>
            <a:r>
              <a:rPr lang="it-IT" sz="1800" dirty="0"/>
              <a:t>I vostri studi risentono negativamente della quantità di tempo che passate online?</a:t>
            </a:r>
          </a:p>
          <a:p>
            <a:pPr algn="l"/>
            <a:r>
              <a:rPr lang="it-IT" sz="1800" b="1" dirty="0"/>
              <a:t>7 </a:t>
            </a:r>
            <a:r>
              <a:rPr lang="it-IT" sz="1800" dirty="0"/>
              <a:t>Controllate la vostra </a:t>
            </a:r>
            <a:r>
              <a:rPr lang="it-IT" sz="1800" dirty="0" err="1"/>
              <a:t>email</a:t>
            </a:r>
            <a:r>
              <a:rPr lang="it-IT" sz="1800" dirty="0"/>
              <a:t> prima di fare qualche altra cosa importante?</a:t>
            </a:r>
          </a:p>
          <a:p>
            <a:pPr algn="l"/>
            <a:r>
              <a:rPr lang="it-IT" sz="1800" b="1" dirty="0"/>
              <a:t>8 </a:t>
            </a:r>
            <a:r>
              <a:rPr lang="it-IT" sz="1800" dirty="0"/>
              <a:t>La vostra resa sul lavoro o la vostra produttività sono influenzate negativamente da internet?</a:t>
            </a:r>
          </a:p>
          <a:p>
            <a:pPr algn="l"/>
            <a:r>
              <a:rPr lang="it-IT" sz="1800" b="1" dirty="0"/>
              <a:t>9 </a:t>
            </a:r>
            <a:r>
              <a:rPr lang="it-IT" sz="1800" dirty="0"/>
              <a:t>Vi capita di stare sulla difensiva o di minimizzare quando qualcuno vi chiede cosa fate online?</a:t>
            </a:r>
          </a:p>
          <a:p>
            <a:pPr algn="l"/>
            <a:r>
              <a:rPr lang="it-IT" sz="1800" b="1" dirty="0"/>
              <a:t>10 </a:t>
            </a:r>
            <a:r>
              <a:rPr lang="it-IT" sz="1800" dirty="0"/>
              <a:t>Vi ritrovate a scacciare pensieri negativi sulla vostra vita con il pensiero consolatorio di internet?</a:t>
            </a:r>
          </a:p>
          <a:p>
            <a:pPr algn="l"/>
            <a:r>
              <a:rPr lang="it-IT" sz="1800"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476672"/>
            <a:ext cx="8568952" cy="1254001"/>
          </a:xfrm>
        </p:spPr>
        <p:txBody>
          <a:bodyPr>
            <a:noAutofit/>
          </a:bodyPr>
          <a:lstStyle/>
          <a:p>
            <a:pPr algn="l"/>
            <a:r>
              <a:rPr lang="it-IT" sz="2400" dirty="0"/>
              <a:t>Il Test sulla dipendenza da Internet (</a:t>
            </a:r>
            <a:r>
              <a:rPr lang="it-IT" sz="2400" dirty="0" err="1"/>
              <a:t>Internet</a:t>
            </a:r>
            <a:r>
              <a:rPr lang="it-IT" sz="2400" dirty="0"/>
              <a:t> </a:t>
            </a:r>
            <a:r>
              <a:rPr lang="it-IT" sz="2400" dirty="0" err="1"/>
              <a:t>Addiction</a:t>
            </a:r>
            <a:r>
              <a:rPr lang="it-IT" sz="2400" dirty="0"/>
              <a:t> Test) di </a:t>
            </a:r>
            <a:r>
              <a:rPr lang="it-IT" sz="2400" dirty="0" err="1"/>
              <a:t>Kimberley</a:t>
            </a:r>
            <a:r>
              <a:rPr lang="it-IT" sz="2400" dirty="0"/>
              <a:t> Young</a:t>
            </a:r>
          </a:p>
        </p:txBody>
      </p:sp>
      <p:sp>
        <p:nvSpPr>
          <p:cNvPr id="3" name="Sottotitolo 2"/>
          <p:cNvSpPr>
            <a:spLocks noGrp="1"/>
          </p:cNvSpPr>
          <p:nvPr>
            <p:ph type="subTitle" idx="1"/>
          </p:nvPr>
        </p:nvSpPr>
        <p:spPr>
          <a:xfrm>
            <a:off x="216024" y="1988840"/>
            <a:ext cx="8604448" cy="4680520"/>
          </a:xfrm>
        </p:spPr>
        <p:txBody>
          <a:bodyPr>
            <a:noAutofit/>
          </a:bodyPr>
          <a:lstStyle/>
          <a:p>
            <a:pPr algn="l"/>
            <a:r>
              <a:rPr lang="it-IT" sz="2000" b="1" dirty="0"/>
              <a:t>11 </a:t>
            </a:r>
            <a:r>
              <a:rPr lang="it-IT" sz="2000" dirty="0"/>
              <a:t>Vi capita di scoprirvi a pregustare il momento in cui sarete nuovamente online?                                                                                                                                 </a:t>
            </a:r>
            <a:r>
              <a:rPr lang="it-IT" sz="2000" b="1" dirty="0"/>
              <a:t>12 </a:t>
            </a:r>
            <a:r>
              <a:rPr lang="it-IT" sz="2000" dirty="0"/>
              <a:t>Temete che la vita senza internet sarebbe noiosa, vuota e senza gioia?                                         </a:t>
            </a:r>
            <a:r>
              <a:rPr lang="it-IT" sz="2000" b="1" dirty="0"/>
              <a:t>13 </a:t>
            </a:r>
            <a:r>
              <a:rPr lang="it-IT" sz="2000" dirty="0"/>
              <a:t>Vi capita di scattare, alzare la voce o rispondere male se qualcuno vi disturba mentre siete collegati?                                                                                                                                              </a:t>
            </a:r>
            <a:r>
              <a:rPr lang="it-IT" sz="2000" b="1" dirty="0"/>
              <a:t>14 </a:t>
            </a:r>
            <a:r>
              <a:rPr lang="it-IT" sz="2000" dirty="0"/>
              <a:t>Perdete ore di sonno perché restate alzati fino a tardi davanti al computer?                                                   </a:t>
            </a:r>
            <a:r>
              <a:rPr lang="it-IT" sz="2000" b="1" dirty="0"/>
              <a:t>15 </a:t>
            </a:r>
            <a:r>
              <a:rPr lang="it-IT" sz="2000" dirty="0"/>
              <a:t>Pensate a internet quando non siete al computer, o di fantasticare di essere collegati?                                                                                                                                               </a:t>
            </a:r>
            <a:r>
              <a:rPr lang="it-IT" sz="2000" b="1" dirty="0"/>
              <a:t>16 </a:t>
            </a:r>
            <a:r>
              <a:rPr lang="it-IT" sz="2000" dirty="0"/>
              <a:t>Dite “ancora qualche minuto e spengo” quando siete collegati?                                                                      </a:t>
            </a:r>
            <a:r>
              <a:rPr lang="it-IT" sz="2000" b="1" dirty="0"/>
              <a:t>17 </a:t>
            </a:r>
            <a:r>
              <a:rPr lang="it-IT" sz="2000" dirty="0"/>
              <a:t>Avete già tentato di ridurre la quantità di tempo che passate online senza riuscirvi?                                                                                                                                                     </a:t>
            </a:r>
            <a:r>
              <a:rPr lang="it-IT" sz="2000" b="1" dirty="0"/>
              <a:t>18 </a:t>
            </a:r>
            <a:r>
              <a:rPr lang="it-IT" sz="2000" dirty="0"/>
              <a:t>Cercate di nascondere quanto tempo passate online?                                                                                            </a:t>
            </a:r>
            <a:r>
              <a:rPr lang="it-IT" sz="2000" b="1" dirty="0"/>
              <a:t>19 </a:t>
            </a:r>
            <a:r>
              <a:rPr lang="it-IT" sz="2000" dirty="0"/>
              <a:t>Scegliete di passare più tempo online anziché uscire con gli altri?                                                                          </a:t>
            </a:r>
            <a:r>
              <a:rPr lang="it-IT" sz="2000" b="1" dirty="0"/>
              <a:t>20 </a:t>
            </a:r>
            <a:r>
              <a:rPr lang="it-IT" sz="2000" dirty="0"/>
              <a:t>Vi sentite depressi, irritabili o nervosi quando non siete collegati, mentre state benissimo quando siete nuovamente davanti al computer?</a:t>
            </a:r>
          </a:p>
          <a:p>
            <a:pPr algn="l"/>
            <a:endParaRPr lang="it-IT"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476672"/>
            <a:ext cx="8568952" cy="1254001"/>
          </a:xfrm>
        </p:spPr>
        <p:txBody>
          <a:bodyPr>
            <a:noAutofit/>
          </a:bodyPr>
          <a:lstStyle/>
          <a:p>
            <a:pPr algn="l"/>
            <a:r>
              <a:rPr lang="it-IT" sz="2400" dirty="0"/>
              <a:t>Il Test sulla dipendenza da Internet (</a:t>
            </a:r>
            <a:r>
              <a:rPr lang="it-IT" sz="2400" dirty="0" err="1"/>
              <a:t>Internet</a:t>
            </a:r>
            <a:r>
              <a:rPr lang="it-IT" sz="2400" dirty="0"/>
              <a:t> </a:t>
            </a:r>
            <a:r>
              <a:rPr lang="it-IT" sz="2400" dirty="0" err="1"/>
              <a:t>Addiction</a:t>
            </a:r>
            <a:r>
              <a:rPr lang="it-IT" sz="2400" dirty="0"/>
              <a:t> Test) di </a:t>
            </a:r>
            <a:r>
              <a:rPr lang="it-IT" sz="2400" dirty="0" err="1"/>
              <a:t>Kimberley</a:t>
            </a:r>
            <a:r>
              <a:rPr lang="it-IT" sz="2400" dirty="0"/>
              <a:t> Young</a:t>
            </a:r>
          </a:p>
        </p:txBody>
      </p:sp>
      <p:sp>
        <p:nvSpPr>
          <p:cNvPr id="3" name="Sottotitolo 2"/>
          <p:cNvSpPr>
            <a:spLocks noGrp="1"/>
          </p:cNvSpPr>
          <p:nvPr>
            <p:ph type="subTitle" idx="1"/>
          </p:nvPr>
        </p:nvSpPr>
        <p:spPr>
          <a:xfrm>
            <a:off x="216024" y="2348880"/>
            <a:ext cx="8604448" cy="4680520"/>
          </a:xfrm>
        </p:spPr>
        <p:txBody>
          <a:bodyPr>
            <a:noAutofit/>
          </a:bodyPr>
          <a:lstStyle/>
          <a:p>
            <a:pPr algn="l"/>
            <a:r>
              <a:rPr lang="it-IT" sz="2000" dirty="0">
                <a:solidFill>
                  <a:srgbClr val="FFC000"/>
                </a:solidFill>
              </a:rPr>
              <a:t>· </a:t>
            </a:r>
            <a:r>
              <a:rPr lang="it-IT" sz="2000" b="1" dirty="0">
                <a:solidFill>
                  <a:srgbClr val="FFC000"/>
                </a:solidFill>
              </a:rPr>
              <a:t>punteggio tra 0 e 19 </a:t>
            </a:r>
            <a:r>
              <a:rPr lang="it-IT" sz="2000" dirty="0"/>
              <a:t>– al di sotto della media</a:t>
            </a:r>
          </a:p>
          <a:p>
            <a:pPr algn="l"/>
            <a:r>
              <a:rPr lang="it-IT" sz="2000" dirty="0"/>
              <a:t>· </a:t>
            </a:r>
            <a:r>
              <a:rPr lang="it-IT" sz="2000" b="1" dirty="0">
                <a:solidFill>
                  <a:srgbClr val="FFC000"/>
                </a:solidFill>
              </a:rPr>
              <a:t>punteggio tra 20 e 49 punti </a:t>
            </a:r>
            <a:r>
              <a:rPr lang="it-IT" sz="2000" b="1" dirty="0"/>
              <a:t>– </a:t>
            </a:r>
            <a:r>
              <a:rPr lang="it-IT" sz="2000" dirty="0"/>
              <a:t>utilizzatore medio di internet, a cui può a volte capitare di navigare in rete un po’ troppo a lungo, senza però perdere il controllo della situazione;</a:t>
            </a:r>
          </a:p>
          <a:p>
            <a:pPr algn="l"/>
            <a:r>
              <a:rPr lang="it-IT" sz="2000" dirty="0">
                <a:solidFill>
                  <a:srgbClr val="FFC000"/>
                </a:solidFill>
              </a:rPr>
              <a:t>· </a:t>
            </a:r>
            <a:r>
              <a:rPr lang="it-IT" sz="2000" b="1" dirty="0">
                <a:solidFill>
                  <a:srgbClr val="FFC000"/>
                </a:solidFill>
              </a:rPr>
              <a:t>punteggio tra 50 e 79 punti </a:t>
            </a:r>
            <a:r>
              <a:rPr lang="it-IT" sz="2000" b="1" dirty="0"/>
              <a:t>– </a:t>
            </a:r>
            <a:r>
              <a:rPr lang="it-IT" sz="2000" dirty="0"/>
              <a:t>punteggio al di sopra della media. La persona ha già diversi problemi a causa di internet e dovrebbe riflettere sull’impatto che questi problemi hanno sulla sua vita;</a:t>
            </a:r>
          </a:p>
          <a:p>
            <a:pPr algn="l"/>
            <a:r>
              <a:rPr lang="it-IT" sz="2000" dirty="0"/>
              <a:t>· </a:t>
            </a:r>
            <a:r>
              <a:rPr lang="it-IT" sz="2000" b="1" dirty="0">
                <a:solidFill>
                  <a:srgbClr val="FFC000"/>
                </a:solidFill>
              </a:rPr>
              <a:t>punteggio tra 80 e 100 punti </a:t>
            </a:r>
            <a:r>
              <a:rPr lang="it-IT" sz="2000" b="1" dirty="0"/>
              <a:t>– </a:t>
            </a:r>
            <a:r>
              <a:rPr lang="it-IT" sz="2000" dirty="0"/>
              <a:t>l’uso di internet è intensissimo e sta causando alla persona notevoli problemi. La persona dovrebbe considerare l’impatto di internet sulla sua vita e affrontare i problemi che le causa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en-US" sz="2400" i="1" dirty="0"/>
              <a:t>Yen JY, </a:t>
            </a:r>
            <a:r>
              <a:rPr lang="en-US" sz="2400" i="1" dirty="0" err="1"/>
              <a:t>Ko</a:t>
            </a:r>
            <a:r>
              <a:rPr lang="en-US" sz="2400" i="1" dirty="0"/>
              <a:t> CH, Yen CF, Chen CS, Chen CC. </a:t>
            </a:r>
            <a:r>
              <a:rPr lang="en-US" sz="2400" i="1" dirty="0">
                <a:solidFill>
                  <a:schemeClr val="tx1"/>
                </a:solidFill>
              </a:rPr>
              <a:t>The association between harmful alcohol use and Internet addiction among college students: comparison of personality</a:t>
            </a:r>
            <a:r>
              <a:rPr lang="en-US" sz="2400" i="1" dirty="0"/>
              <a:t>. Psychiatry </a:t>
            </a:r>
            <a:r>
              <a:rPr lang="en-US" sz="2400" i="1" dirty="0" err="1"/>
              <a:t>Clin</a:t>
            </a:r>
            <a:r>
              <a:rPr lang="en-US" sz="2400" i="1" dirty="0"/>
              <a:t> </a:t>
            </a:r>
            <a:r>
              <a:rPr lang="en-US" sz="2400" i="1" dirty="0" err="1"/>
              <a:t>Neurosci</a:t>
            </a:r>
            <a:r>
              <a:rPr lang="en-US" sz="2400" i="1" dirty="0"/>
              <a:t>. 2009 Apr;63(2):218-24. </a:t>
            </a:r>
          </a:p>
        </p:txBody>
      </p:sp>
      <p:sp>
        <p:nvSpPr>
          <p:cNvPr id="3" name="Sottotitolo 2"/>
          <p:cNvSpPr>
            <a:spLocks noGrp="1"/>
          </p:cNvSpPr>
          <p:nvPr>
            <p:ph type="subTitle" idx="1"/>
          </p:nvPr>
        </p:nvSpPr>
        <p:spPr>
          <a:xfrm>
            <a:off x="216024" y="2564904"/>
            <a:ext cx="8748464" cy="2736304"/>
          </a:xfrm>
        </p:spPr>
        <p:txBody>
          <a:bodyPr>
            <a:noAutofit/>
          </a:bodyPr>
          <a:lstStyle/>
          <a:p>
            <a:pPr algn="l"/>
            <a:r>
              <a:rPr lang="en-US" sz="2800" dirty="0"/>
              <a:t>The results demonstrated </a:t>
            </a:r>
            <a:r>
              <a:rPr lang="en-US" sz="2800" dirty="0">
                <a:solidFill>
                  <a:srgbClr val="FFC000"/>
                </a:solidFill>
              </a:rPr>
              <a:t>Internet addiction </a:t>
            </a:r>
            <a:r>
              <a:rPr lang="en-US" sz="2800" dirty="0"/>
              <a:t>was</a:t>
            </a:r>
            <a:r>
              <a:rPr lang="en-US" sz="2800" dirty="0">
                <a:solidFill>
                  <a:srgbClr val="FFC000"/>
                </a:solidFill>
              </a:rPr>
              <a:t> associated with harmful alcohol use among college students</a:t>
            </a:r>
            <a:r>
              <a:rPr lang="en-US" sz="2800" dirty="0"/>
              <a:t>. Furthermore, </a:t>
            </a:r>
            <a:r>
              <a:rPr lang="en-US" sz="2800" dirty="0">
                <a:solidFill>
                  <a:srgbClr val="FFC000"/>
                </a:solidFill>
              </a:rPr>
              <a:t>fun seeking</a:t>
            </a:r>
            <a:r>
              <a:rPr lang="en-US" sz="2800" dirty="0"/>
              <a:t> was the </a:t>
            </a:r>
            <a:r>
              <a:rPr lang="en-US" sz="2800" dirty="0">
                <a:solidFill>
                  <a:srgbClr val="FFC000"/>
                </a:solidFill>
              </a:rPr>
              <a:t>shared characteristic of these two problem </a:t>
            </a:r>
            <a:r>
              <a:rPr lang="en-US" sz="2800" dirty="0"/>
              <a:t>behaviors and might contribute to the association. </a:t>
            </a:r>
            <a:endParaRPr lang="it-IT" sz="2800" dirty="0"/>
          </a:p>
        </p:txBody>
      </p:sp>
    </p:spTree>
    <p:extLst>
      <p:ext uri="{BB962C8B-B14F-4D97-AF65-F5344CB8AC3E}">
        <p14:creationId xmlns:p14="http://schemas.microsoft.com/office/powerpoint/2010/main" val="1566369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836712"/>
            <a:ext cx="8712968" cy="1470025"/>
          </a:xfrm>
        </p:spPr>
        <p:txBody>
          <a:bodyPr>
            <a:noAutofit/>
          </a:bodyPr>
          <a:lstStyle/>
          <a:p>
            <a:pPr algn="l"/>
            <a:br>
              <a:rPr lang="it-IT" sz="2400" dirty="0"/>
            </a:br>
            <a:r>
              <a:rPr lang="en-US" sz="2400" dirty="0"/>
              <a:t> </a:t>
            </a:r>
            <a:r>
              <a:rPr lang="en-US" sz="2400" dirty="0" err="1"/>
              <a:t>Kirsty</a:t>
            </a:r>
            <a:r>
              <a:rPr lang="en-US" sz="2400" dirty="0"/>
              <a:t> E. </a:t>
            </a:r>
            <a:r>
              <a:rPr lang="en-US" sz="2400" dirty="0" err="1"/>
              <a:t>Scholes-Balog</a:t>
            </a:r>
            <a:r>
              <a:rPr lang="en-US" sz="2400" dirty="0"/>
              <a:t> a, Sheryl A. Hemphill a, </a:t>
            </a:r>
            <a:r>
              <a:rPr lang="en-US" sz="2400" dirty="0" err="1"/>
              <a:t>Nicki</a:t>
            </a:r>
            <a:r>
              <a:rPr lang="en-US" sz="2400" dirty="0"/>
              <a:t> A. Dowling b,</a:t>
            </a:r>
            <a:br>
              <a:rPr lang="en-US" sz="2400" dirty="0"/>
            </a:br>
            <a:r>
              <a:rPr lang="en-US" sz="2400" dirty="0"/>
              <a:t>John W. </a:t>
            </a:r>
            <a:r>
              <a:rPr lang="en-US" sz="2400" dirty="0" err="1"/>
              <a:t>Toumbourou</a:t>
            </a:r>
            <a:r>
              <a:rPr lang="en-US" sz="2400" dirty="0"/>
              <a:t>  </a:t>
            </a:r>
            <a:r>
              <a:rPr lang="en-US" sz="2400" b="1" dirty="0">
                <a:solidFill>
                  <a:schemeClr val="tx1"/>
                </a:solidFill>
              </a:rPr>
              <a:t>A prospective study of adolescent risk and protective factors for problem gambling among young adults </a:t>
            </a:r>
            <a:r>
              <a:rPr lang="it-IT" sz="2400" dirty="0"/>
              <a:t>Journal </a:t>
            </a:r>
            <a:r>
              <a:rPr lang="it-IT" sz="2400" dirty="0" err="1"/>
              <a:t>of</a:t>
            </a:r>
            <a:r>
              <a:rPr lang="it-IT" sz="2400" dirty="0"/>
              <a:t> </a:t>
            </a:r>
            <a:r>
              <a:rPr lang="it-IT" sz="2400" dirty="0" err="1"/>
              <a:t>Adolescence</a:t>
            </a:r>
            <a:r>
              <a:rPr lang="it-IT" sz="2400" dirty="0"/>
              <a:t> 37 (2014) 215–224 </a:t>
            </a:r>
          </a:p>
        </p:txBody>
      </p:sp>
      <p:sp>
        <p:nvSpPr>
          <p:cNvPr id="3" name="Sottotitolo 2"/>
          <p:cNvSpPr>
            <a:spLocks noGrp="1"/>
          </p:cNvSpPr>
          <p:nvPr>
            <p:ph type="subTitle" idx="1"/>
          </p:nvPr>
        </p:nvSpPr>
        <p:spPr>
          <a:xfrm>
            <a:off x="179512" y="2708920"/>
            <a:ext cx="8820472" cy="3528392"/>
          </a:xfrm>
        </p:spPr>
        <p:txBody>
          <a:bodyPr>
            <a:noAutofit/>
          </a:bodyPr>
          <a:lstStyle/>
          <a:p>
            <a:pPr algn="just"/>
            <a:r>
              <a:rPr lang="en-US" sz="2400" dirty="0">
                <a:solidFill>
                  <a:schemeClr val="tx1"/>
                </a:solidFill>
              </a:rPr>
              <a:t>These risk and protective factors covered the domains of the community, family, school, peer group and individual</a:t>
            </a:r>
          </a:p>
          <a:p>
            <a:pPr algn="just"/>
            <a:endParaRPr lang="en-US" sz="2400" dirty="0">
              <a:solidFill>
                <a:schemeClr val="tx1"/>
              </a:solidFill>
            </a:endParaRPr>
          </a:p>
          <a:p>
            <a:pPr algn="just"/>
            <a:r>
              <a:rPr lang="en-US" sz="2400" b="1" dirty="0">
                <a:solidFill>
                  <a:srgbClr val="FFC000"/>
                </a:solidFill>
              </a:rPr>
              <a:t>only two predictors were statistically significant:</a:t>
            </a:r>
          </a:p>
          <a:p>
            <a:pPr marL="457200" indent="-457200" algn="just">
              <a:buFont typeface="+mj-lt"/>
              <a:buAutoNum type="arabicPeriod"/>
            </a:pPr>
            <a:r>
              <a:rPr lang="en-US" sz="2400" dirty="0">
                <a:solidFill>
                  <a:schemeClr val="tx1"/>
                </a:solidFill>
              </a:rPr>
              <a:t> gender (female) was associated with a reduced risk of young adult problem gambling</a:t>
            </a:r>
          </a:p>
          <a:p>
            <a:pPr marL="457200" indent="-457200" algn="just">
              <a:buFont typeface="+mj-lt"/>
              <a:buAutoNum type="arabicPeriod"/>
            </a:pPr>
            <a:r>
              <a:rPr lang="en-US" sz="2400" dirty="0">
                <a:solidFill>
                  <a:schemeClr val="tx1"/>
                </a:solidFill>
              </a:rPr>
              <a:t>family rewards for </a:t>
            </a:r>
            <a:r>
              <a:rPr lang="en-US" sz="2400" dirty="0" err="1">
                <a:solidFill>
                  <a:schemeClr val="tx1"/>
                </a:solidFill>
              </a:rPr>
              <a:t>prosocial</a:t>
            </a:r>
            <a:r>
              <a:rPr lang="en-US" sz="2400" dirty="0">
                <a:solidFill>
                  <a:schemeClr val="tx1"/>
                </a:solidFill>
              </a:rPr>
              <a:t> involvement moderated the risk relationship between adolescent alcohol use and young adult problem gambling.</a:t>
            </a:r>
            <a:endParaRPr lang="it-IT" sz="2400" dirty="0">
              <a:solidFill>
                <a:schemeClr val="tx1"/>
              </a:solidFill>
            </a:endParaRPr>
          </a:p>
        </p:txBody>
      </p:sp>
    </p:spTree>
    <p:extLst>
      <p:ext uri="{BB962C8B-B14F-4D97-AF65-F5344CB8AC3E}">
        <p14:creationId xmlns:p14="http://schemas.microsoft.com/office/powerpoint/2010/main" val="2941591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81C94-7E75-724F-8B19-57139EC76303}"/>
              </a:ext>
            </a:extLst>
          </p:cNvPr>
          <p:cNvSpPr>
            <a:spLocks noChangeArrowheads="1"/>
          </p:cNvSpPr>
          <p:nvPr/>
        </p:nvSpPr>
        <p:spPr bwMode="auto">
          <a:xfrm>
            <a:off x="467544" y="764704"/>
            <a:ext cx="8501136" cy="414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3808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500" b="1" i="0" u="none" strike="noStrike" cap="none" normalizeH="0" baseline="0" dirty="0">
                <a:ln>
                  <a:noFill/>
                </a:ln>
                <a:solidFill>
                  <a:srgbClr val="353535"/>
                </a:solidFill>
                <a:effectLst/>
                <a:latin typeface="Titillium Web"/>
              </a:rPr>
              <a:t>La famiglia del Salento chiusa in casa due anni schiava di Internet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1" i="0" u="none" strike="noStrike" cap="none" normalizeH="0" baseline="0" dirty="0">
                <a:ln>
                  <a:noFill/>
                </a:ln>
                <a:solidFill>
                  <a:srgbClr val="FFFFFF"/>
                </a:solidFill>
                <a:effectLst/>
                <a:latin typeface="inherit"/>
              </a:rPr>
              <a:t>20</a:t>
            </a:r>
            <a:r>
              <a:rPr kumimoji="0" lang="it-IT" altLang="it-IT" sz="1000" b="1" i="0" u="none" strike="noStrike" cap="none" normalizeH="0" baseline="0" dirty="0">
                <a:ln>
                  <a:noFill/>
                </a:ln>
                <a:solidFill>
                  <a:srgbClr val="666666"/>
                </a:solidFill>
                <a:effectLst/>
                <a:latin typeface="inherit"/>
              </a:rPr>
              <a:t>Gen 2019</a:t>
            </a:r>
            <a:endParaRPr kumimoji="0" lang="it-IT" altLang="it-IT" sz="1300" b="0" i="0" u="none" strike="noStrike" cap="none" normalizeH="0" baseline="0" dirty="0">
              <a:ln>
                <a:noFill/>
              </a:ln>
              <a:solidFill>
                <a:srgbClr val="565656"/>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0" i="0" u="none" strike="noStrike" cap="none" normalizeH="0" baseline="0" dirty="0">
                <a:ln>
                  <a:noFill/>
                </a:ln>
                <a:solidFill>
                  <a:srgbClr val="666666"/>
                </a:solidFill>
                <a:effectLst/>
                <a:latin typeface="inherit"/>
              </a:rPr>
              <a:t>3215</a:t>
            </a:r>
            <a:endParaRPr kumimoji="0" lang="it-IT" altLang="it-IT" sz="1300" b="0" i="0" u="none" strike="noStrike" cap="none" normalizeH="0" baseline="0" dirty="0">
              <a:ln>
                <a:noFill/>
              </a:ln>
              <a:solidFill>
                <a:srgbClr val="565656"/>
              </a:solidFill>
              <a:effectLst/>
              <a:latin typeface="Titillium Web"/>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0" i="0" u="none" strike="noStrike" cap="none" normalizeH="0" baseline="0" dirty="0">
                <a:ln>
                  <a:noFill/>
                </a:ln>
                <a:solidFill>
                  <a:srgbClr val="565656"/>
                </a:solidFill>
                <a:effectLst/>
                <a:latin typeface="inherit"/>
              </a:rPr>
              <a:t>  </a:t>
            </a:r>
            <a:r>
              <a:rPr kumimoji="0" lang="it-IT" altLang="it-IT" sz="19200" b="0" i="0" u="none" strike="noStrike" cap="none" normalizeH="0" baseline="0" dirty="0">
                <a:ln>
                  <a:noFill/>
                </a:ln>
                <a:solidFill>
                  <a:srgbClr val="565656"/>
                </a:solidFill>
                <a:effectLst/>
                <a:latin typeface="inherit"/>
              </a:rPr>
              <a:t>             </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4098" name="Picture 2" descr="La famiglia del Salento chiusa in casa due anni schiava di Internet">
            <a:extLst>
              <a:ext uri="{FF2B5EF4-FFF2-40B4-BE49-F238E27FC236}">
                <a16:creationId xmlns:a16="http://schemas.microsoft.com/office/drawing/2014/main" id="{DEC5A239-604E-6142-9022-6FDC8392F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012144"/>
            <a:ext cx="6375852" cy="283371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4496C5B2-CFCD-5D43-8576-10725C6B20A3}"/>
              </a:ext>
            </a:extLst>
          </p:cNvPr>
          <p:cNvSpPr/>
          <p:nvPr/>
        </p:nvSpPr>
        <p:spPr>
          <a:xfrm>
            <a:off x="971600" y="4930455"/>
            <a:ext cx="7200800" cy="1200329"/>
          </a:xfrm>
          <a:prstGeom prst="rect">
            <a:avLst/>
          </a:prstGeom>
        </p:spPr>
        <p:txBody>
          <a:bodyPr wrap="square">
            <a:spAutoFit/>
          </a:bodyPr>
          <a:lstStyle/>
          <a:p>
            <a:r>
              <a:rPr lang="it-IT" dirty="0">
                <a:solidFill>
                  <a:srgbClr val="0A0A0A"/>
                </a:solidFill>
                <a:latin typeface="Roboto"/>
              </a:rPr>
              <a:t>L’intero nucleo familiare è stato colpito da quella che è conosciuta come </a:t>
            </a:r>
            <a:r>
              <a:rPr lang="it-IT" b="1" dirty="0">
                <a:solidFill>
                  <a:srgbClr val="0A0A0A"/>
                </a:solidFill>
                <a:latin typeface="Roboto"/>
              </a:rPr>
              <a:t>“sindrome di </a:t>
            </a:r>
            <a:r>
              <a:rPr lang="it-IT" b="1" dirty="0" err="1">
                <a:solidFill>
                  <a:srgbClr val="0A0A0A"/>
                </a:solidFill>
                <a:latin typeface="Roboto"/>
              </a:rPr>
              <a:t>Hikikomori</a:t>
            </a:r>
            <a:r>
              <a:rPr lang="it-IT" b="1" dirty="0">
                <a:solidFill>
                  <a:srgbClr val="0A0A0A"/>
                </a:solidFill>
                <a:latin typeface="Roboto"/>
              </a:rPr>
              <a:t>”</a:t>
            </a:r>
            <a:r>
              <a:rPr lang="it-IT" dirty="0">
                <a:solidFill>
                  <a:srgbClr val="0A0A0A"/>
                </a:solidFill>
                <a:latin typeface="Roboto"/>
              </a:rPr>
              <a:t>. La parola in giapponese significa “isolarsi”. Si tratta, infatti, di una dipendenza psichiatrica patologica che colpisce di solito gli adolescenti.</a:t>
            </a:r>
            <a:endParaRPr lang="it-IT" dirty="0"/>
          </a:p>
        </p:txBody>
      </p:sp>
    </p:spTree>
    <p:extLst>
      <p:ext uri="{BB962C8B-B14F-4D97-AF65-F5344CB8AC3E}">
        <p14:creationId xmlns:p14="http://schemas.microsoft.com/office/powerpoint/2010/main" val="1338752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4000" dirty="0"/>
              <a:t>Il gioco d’azzardo patologico</a:t>
            </a:r>
            <a:br>
              <a:rPr lang="it-IT" sz="4000" dirty="0"/>
            </a:br>
            <a:r>
              <a:rPr lang="it-IT" sz="4000" dirty="0"/>
              <a:t>(</a:t>
            </a:r>
            <a:r>
              <a:rPr lang="it-IT" sz="4000" dirty="0" err="1"/>
              <a:t>Ludopatia</a:t>
            </a:r>
            <a:r>
              <a:rPr lang="it-IT" sz="4000" dirty="0"/>
              <a:t>) </a:t>
            </a:r>
          </a:p>
        </p:txBody>
      </p:sp>
      <p:sp>
        <p:nvSpPr>
          <p:cNvPr id="3" name="Sottotitolo 2"/>
          <p:cNvSpPr>
            <a:spLocks noGrp="1"/>
          </p:cNvSpPr>
          <p:nvPr>
            <p:ph type="subTitle" idx="1"/>
          </p:nvPr>
        </p:nvSpPr>
        <p:spPr>
          <a:xfrm>
            <a:off x="1187624" y="2348880"/>
            <a:ext cx="7056784" cy="3744416"/>
          </a:xfrm>
        </p:spPr>
        <p:txBody>
          <a:bodyPr>
            <a:noAutofit/>
          </a:bodyPr>
          <a:lstStyle/>
          <a:p>
            <a:r>
              <a:rPr lang="it-IT" sz="2200" dirty="0">
                <a:solidFill>
                  <a:schemeClr val="tx1"/>
                </a:solidFill>
              </a:rPr>
              <a:t>comportamento persistente, ricorrente e </a:t>
            </a:r>
            <a:r>
              <a:rPr lang="it-IT" sz="2200" dirty="0" err="1">
                <a:solidFill>
                  <a:schemeClr val="tx1"/>
                </a:solidFill>
              </a:rPr>
              <a:t>maladattivo</a:t>
            </a:r>
            <a:r>
              <a:rPr lang="it-IT" sz="2200" dirty="0">
                <a:solidFill>
                  <a:schemeClr val="tx1"/>
                </a:solidFill>
              </a:rPr>
              <a:t> di gioco che comprende gli aspetti della vita personale, familiare e lavorativa del soggetto</a:t>
            </a:r>
          </a:p>
          <a:p>
            <a:endParaRPr lang="it-IT" sz="2200" dirty="0">
              <a:solidFill>
                <a:schemeClr val="tx1"/>
              </a:solidFill>
            </a:endParaRPr>
          </a:p>
          <a:p>
            <a:pPr algn="l"/>
            <a:r>
              <a:rPr lang="it-IT" sz="2200" dirty="0">
                <a:solidFill>
                  <a:schemeClr val="tx1"/>
                </a:solidFill>
              </a:rPr>
              <a:t>Molto spesso è associato all’uso di sostanze stupefacenti, all’abuso di alcol e alla presenza di patologie psichiatriche</a:t>
            </a:r>
          </a:p>
          <a:p>
            <a:pPr algn="l"/>
            <a:endParaRPr lang="it-IT" sz="2200" dirty="0">
              <a:solidFill>
                <a:schemeClr val="tx1"/>
              </a:solidFill>
            </a:endParaRPr>
          </a:p>
          <a:p>
            <a:pPr algn="l"/>
            <a:r>
              <a:rPr lang="it-IT" sz="2200" dirty="0">
                <a:solidFill>
                  <a:schemeClr val="tx1"/>
                </a:solidFill>
              </a:rPr>
              <a:t>Colpisce particolarmente i giovani e gli adolescenti, sebbene gli adulti e gli anziani non ne siano esenti</a:t>
            </a:r>
          </a:p>
        </p:txBody>
      </p:sp>
    </p:spTree>
    <p:extLst>
      <p:ext uri="{BB962C8B-B14F-4D97-AF65-F5344CB8AC3E}">
        <p14:creationId xmlns:p14="http://schemas.microsoft.com/office/powerpoint/2010/main" val="397840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662831"/>
            <a:ext cx="7772400" cy="1470025"/>
          </a:xfrm>
        </p:spPr>
        <p:txBody>
          <a:bodyPr>
            <a:normAutofit/>
          </a:bodyPr>
          <a:lstStyle/>
          <a:p>
            <a:r>
              <a:rPr lang="it-IT" sz="4000" dirty="0"/>
              <a:t>Il gioco d’azzardo patologico</a:t>
            </a:r>
            <a:br>
              <a:rPr lang="it-IT" sz="4000" dirty="0"/>
            </a:br>
            <a:r>
              <a:rPr lang="it-IT" sz="4000" dirty="0"/>
              <a:t>(</a:t>
            </a:r>
            <a:r>
              <a:rPr lang="it-IT" sz="4000" dirty="0" err="1"/>
              <a:t>Ludopatia</a:t>
            </a:r>
            <a:r>
              <a:rPr lang="it-IT" sz="4000" dirty="0"/>
              <a:t>) </a:t>
            </a:r>
          </a:p>
        </p:txBody>
      </p:sp>
      <p:sp>
        <p:nvSpPr>
          <p:cNvPr id="3" name="Sottotitolo 2"/>
          <p:cNvSpPr>
            <a:spLocks noGrp="1"/>
          </p:cNvSpPr>
          <p:nvPr>
            <p:ph type="subTitle" idx="1"/>
          </p:nvPr>
        </p:nvSpPr>
        <p:spPr>
          <a:xfrm>
            <a:off x="1043608" y="2924944"/>
            <a:ext cx="6696744" cy="1368152"/>
          </a:xfrm>
        </p:spPr>
        <p:txBody>
          <a:bodyPr>
            <a:normAutofit/>
          </a:bodyPr>
          <a:lstStyle/>
          <a:p>
            <a:pPr algn="l"/>
            <a:r>
              <a:rPr lang="it-IT" dirty="0">
                <a:solidFill>
                  <a:schemeClr val="tx1"/>
                </a:solidFill>
              </a:rPr>
              <a:t>forma morbosa riconosciuta dall’OMS sin dal 1980, inserito nell’ICD-10</a:t>
            </a:r>
          </a:p>
        </p:txBody>
      </p:sp>
    </p:spTree>
    <p:extLst>
      <p:ext uri="{BB962C8B-B14F-4D97-AF65-F5344CB8AC3E}">
        <p14:creationId xmlns:p14="http://schemas.microsoft.com/office/powerpoint/2010/main" val="1592059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4000" dirty="0"/>
              <a:t>Disturbo da gioco d’azzardo (DSM 5)</a:t>
            </a:r>
          </a:p>
        </p:txBody>
      </p:sp>
      <p:sp>
        <p:nvSpPr>
          <p:cNvPr id="3" name="Sottotitolo 2"/>
          <p:cNvSpPr>
            <a:spLocks noGrp="1"/>
          </p:cNvSpPr>
          <p:nvPr>
            <p:ph type="subTitle" idx="1"/>
          </p:nvPr>
        </p:nvSpPr>
        <p:spPr>
          <a:xfrm>
            <a:off x="755576" y="1844824"/>
            <a:ext cx="7344816" cy="4032448"/>
          </a:xfrm>
        </p:spPr>
        <p:txBody>
          <a:bodyPr>
            <a:noAutofit/>
          </a:bodyPr>
          <a:lstStyle/>
          <a:p>
            <a:pPr algn="l"/>
            <a:r>
              <a:rPr lang="it-IT" sz="2400" dirty="0">
                <a:solidFill>
                  <a:schemeClr val="tx1"/>
                </a:solidFill>
              </a:rPr>
              <a:t>2 criteri diagnostici:</a:t>
            </a:r>
          </a:p>
          <a:p>
            <a:pPr algn="l"/>
            <a:endParaRPr lang="it-IT" sz="2400" dirty="0">
              <a:solidFill>
                <a:schemeClr val="tx1"/>
              </a:solidFill>
            </a:endParaRPr>
          </a:p>
          <a:p>
            <a:pPr algn="l"/>
            <a:r>
              <a:rPr lang="it-IT" sz="2400" dirty="0">
                <a:solidFill>
                  <a:schemeClr val="tx1"/>
                </a:solidFill>
              </a:rPr>
              <a:t>A: comportamento problematico persistente o ricorrente legato al gioco d’azzardo che porta a disagio o compromissione clinicamente significativi  (si devono realizzare almeno 4 di 9 condizioni relative a questo criterio  entro un periodo di 12 mesi)</a:t>
            </a:r>
          </a:p>
          <a:p>
            <a:pPr algn="l"/>
            <a:endParaRPr lang="it-IT" sz="2400" dirty="0">
              <a:solidFill>
                <a:schemeClr val="tx1"/>
              </a:solidFill>
            </a:endParaRPr>
          </a:p>
          <a:p>
            <a:pPr algn="l"/>
            <a:r>
              <a:rPr lang="it-IT" sz="2400" dirty="0">
                <a:solidFill>
                  <a:schemeClr val="tx1"/>
                </a:solidFill>
              </a:rPr>
              <a:t>B: il comportamento legato al gioco d’azzardo non è meglio spiegato da un episodio maniacale</a:t>
            </a:r>
          </a:p>
          <a:p>
            <a:pPr algn="l"/>
            <a:endParaRPr lang="it-IT" sz="2400" dirty="0">
              <a:solidFill>
                <a:schemeClr val="tx1"/>
              </a:solidFill>
            </a:endParaRPr>
          </a:p>
          <a:p>
            <a:pPr algn="l"/>
            <a:endParaRPr lang="it-IT" sz="2400" dirty="0">
              <a:solidFill>
                <a:schemeClr val="tx1"/>
              </a:solidFill>
            </a:endParaRPr>
          </a:p>
        </p:txBody>
      </p:sp>
    </p:spTree>
    <p:extLst>
      <p:ext uri="{BB962C8B-B14F-4D97-AF65-F5344CB8AC3E}">
        <p14:creationId xmlns:p14="http://schemas.microsoft.com/office/powerpoint/2010/main" val="2107270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848872" cy="965969"/>
          </a:xfrm>
        </p:spPr>
        <p:txBody>
          <a:bodyPr>
            <a:normAutofit/>
          </a:bodyPr>
          <a:lstStyle/>
          <a:p>
            <a:r>
              <a:rPr lang="it-IT" sz="4000" dirty="0"/>
              <a:t>Disturbo da gioco d’azzardo (DSM 5)</a:t>
            </a:r>
          </a:p>
        </p:txBody>
      </p:sp>
      <p:sp>
        <p:nvSpPr>
          <p:cNvPr id="3" name="Sottotitolo 2"/>
          <p:cNvSpPr>
            <a:spLocks noGrp="1"/>
          </p:cNvSpPr>
          <p:nvPr>
            <p:ph type="subTitle" idx="1"/>
          </p:nvPr>
        </p:nvSpPr>
        <p:spPr>
          <a:xfrm>
            <a:off x="755576" y="2132856"/>
            <a:ext cx="7344816" cy="4032448"/>
          </a:xfrm>
        </p:spPr>
        <p:txBody>
          <a:bodyPr>
            <a:noAutofit/>
          </a:bodyPr>
          <a:lstStyle/>
          <a:p>
            <a:pPr marL="457200" indent="-457200" algn="l">
              <a:buFont typeface="+mj-lt"/>
              <a:buAutoNum type="arabicPeriod"/>
            </a:pPr>
            <a:r>
              <a:rPr lang="it-IT" sz="2400" dirty="0">
                <a:solidFill>
                  <a:schemeClr val="tx1"/>
                </a:solidFill>
              </a:rPr>
              <a:t>Necessità di quantità crescenti di denaro </a:t>
            </a:r>
          </a:p>
          <a:p>
            <a:pPr marL="457200" indent="-457200" algn="l">
              <a:buFont typeface="+mj-lt"/>
              <a:buAutoNum type="arabicPeriod"/>
            </a:pPr>
            <a:r>
              <a:rPr lang="it-IT" sz="2400" dirty="0">
                <a:solidFill>
                  <a:schemeClr val="tx1"/>
                </a:solidFill>
              </a:rPr>
              <a:t>Irritabilità se si tenta di smettere</a:t>
            </a:r>
          </a:p>
          <a:p>
            <a:pPr marL="457200" indent="-457200" algn="l">
              <a:buFont typeface="+mj-lt"/>
              <a:buAutoNum type="arabicPeriod"/>
            </a:pPr>
            <a:r>
              <a:rPr lang="it-IT" sz="2400" dirty="0">
                <a:solidFill>
                  <a:schemeClr val="tx1"/>
                </a:solidFill>
              </a:rPr>
              <a:t>Sforzi infruttuosi per ridurre o smettere</a:t>
            </a:r>
          </a:p>
          <a:p>
            <a:pPr marL="457200" indent="-457200" algn="l">
              <a:buFont typeface="+mj-lt"/>
              <a:buAutoNum type="arabicPeriod"/>
            </a:pPr>
            <a:r>
              <a:rPr lang="it-IT" sz="2400" u="sng" dirty="0">
                <a:solidFill>
                  <a:schemeClr val="tx1"/>
                </a:solidFill>
              </a:rPr>
              <a:t>Preoccupazione continua per il gioco</a:t>
            </a:r>
          </a:p>
          <a:p>
            <a:pPr marL="457200" indent="-457200" algn="l">
              <a:buFont typeface="+mj-lt"/>
              <a:buAutoNum type="arabicPeriod"/>
            </a:pPr>
            <a:r>
              <a:rPr lang="it-IT" sz="2400" dirty="0">
                <a:solidFill>
                  <a:schemeClr val="tx1"/>
                </a:solidFill>
              </a:rPr>
              <a:t>Frequenza aumenta quando si è a disagio </a:t>
            </a:r>
          </a:p>
          <a:p>
            <a:pPr marL="457200" indent="-457200" algn="l">
              <a:buFont typeface="+mj-lt"/>
              <a:buAutoNum type="arabicPeriod"/>
            </a:pPr>
            <a:r>
              <a:rPr lang="it-IT" sz="2400" u="sng" dirty="0">
                <a:solidFill>
                  <a:schemeClr val="tx1"/>
                </a:solidFill>
              </a:rPr>
              <a:t>“Rincorsa” delle proprie perdite</a:t>
            </a:r>
          </a:p>
          <a:p>
            <a:pPr marL="457200" indent="-457200" algn="l">
              <a:buFont typeface="+mj-lt"/>
              <a:buAutoNum type="arabicPeriod"/>
            </a:pPr>
            <a:r>
              <a:rPr lang="it-IT" sz="2400" dirty="0">
                <a:solidFill>
                  <a:schemeClr val="tx1"/>
                </a:solidFill>
              </a:rPr>
              <a:t>Bugie per coprire la dipendenza</a:t>
            </a:r>
          </a:p>
          <a:p>
            <a:pPr marL="457200" indent="-457200" algn="l">
              <a:buFont typeface="+mj-lt"/>
              <a:buAutoNum type="arabicPeriod"/>
            </a:pPr>
            <a:r>
              <a:rPr lang="it-IT" sz="2400" dirty="0">
                <a:solidFill>
                  <a:schemeClr val="tx1"/>
                </a:solidFill>
              </a:rPr>
              <a:t>Perdita affetti, lavoro, carriera per il gioco</a:t>
            </a:r>
          </a:p>
          <a:p>
            <a:pPr marL="457200" indent="-457200" algn="l">
              <a:buFont typeface="+mj-lt"/>
              <a:buAutoNum type="arabicPeriod"/>
            </a:pPr>
            <a:r>
              <a:rPr lang="it-IT" sz="2400" dirty="0">
                <a:solidFill>
                  <a:schemeClr val="tx1"/>
                </a:solidFill>
              </a:rPr>
              <a:t>Contare sugli altri per procurarsi il denaro</a:t>
            </a:r>
          </a:p>
          <a:p>
            <a:pPr algn="l"/>
            <a:endParaRPr lang="it-IT" sz="2400" dirty="0">
              <a:solidFill>
                <a:schemeClr val="tx1"/>
              </a:solidFill>
            </a:endParaRPr>
          </a:p>
          <a:p>
            <a:pPr algn="l"/>
            <a:endParaRPr lang="it-IT" sz="2400" dirty="0">
              <a:solidFill>
                <a:schemeClr val="tx1"/>
              </a:solidFill>
            </a:endParaRPr>
          </a:p>
        </p:txBody>
      </p:sp>
      <p:sp>
        <p:nvSpPr>
          <p:cNvPr id="4" name="CasellaDiTesto 3"/>
          <p:cNvSpPr txBox="1"/>
          <p:nvPr/>
        </p:nvSpPr>
        <p:spPr>
          <a:xfrm>
            <a:off x="899592" y="1465620"/>
            <a:ext cx="1562607" cy="523220"/>
          </a:xfrm>
          <a:prstGeom prst="rect">
            <a:avLst/>
          </a:prstGeom>
          <a:noFill/>
        </p:spPr>
        <p:txBody>
          <a:bodyPr wrap="none" rtlCol="0">
            <a:spAutoFit/>
          </a:bodyPr>
          <a:lstStyle/>
          <a:p>
            <a:r>
              <a:rPr lang="it-IT" sz="2800" dirty="0"/>
              <a:t>Criterio A</a:t>
            </a:r>
          </a:p>
        </p:txBody>
      </p:sp>
    </p:spTree>
    <p:extLst>
      <p:ext uri="{BB962C8B-B14F-4D97-AF65-F5344CB8AC3E}">
        <p14:creationId xmlns:p14="http://schemas.microsoft.com/office/powerpoint/2010/main" val="2161954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4000" dirty="0"/>
              <a:t>Disturbo da gioco d’azzardo</a:t>
            </a:r>
            <a:br>
              <a:rPr lang="it-IT" sz="4000" dirty="0"/>
            </a:br>
            <a:r>
              <a:rPr lang="it-IT" sz="4000" dirty="0"/>
              <a:t>fattori di rischio</a:t>
            </a:r>
          </a:p>
        </p:txBody>
      </p:sp>
      <p:sp>
        <p:nvSpPr>
          <p:cNvPr id="3" name="Sottotitolo 2"/>
          <p:cNvSpPr>
            <a:spLocks noGrp="1"/>
          </p:cNvSpPr>
          <p:nvPr>
            <p:ph type="subTitle" idx="1"/>
          </p:nvPr>
        </p:nvSpPr>
        <p:spPr>
          <a:xfrm>
            <a:off x="323528" y="2348880"/>
            <a:ext cx="8496944" cy="3960440"/>
          </a:xfrm>
        </p:spPr>
        <p:txBody>
          <a:bodyPr>
            <a:noAutofit/>
          </a:bodyPr>
          <a:lstStyle/>
          <a:p>
            <a:pPr algn="l">
              <a:buFont typeface="Arial" pitchFamily="34" charset="0"/>
              <a:buChar char="•"/>
            </a:pPr>
            <a:r>
              <a:rPr lang="it-IT" sz="2400" dirty="0">
                <a:solidFill>
                  <a:srgbClr val="FFC000"/>
                </a:solidFill>
              </a:rPr>
              <a:t>Temperamentali</a:t>
            </a:r>
            <a:r>
              <a:rPr lang="it-IT" sz="2400" dirty="0">
                <a:solidFill>
                  <a:schemeClr val="tx1"/>
                </a:solidFill>
              </a:rPr>
              <a:t> (esordio precoce già nell’infanzia: primi contatti con il gioco d’azzardo avvengono sin dalle Scuole Primarie e l’abitudine a giocare d’azzardo è già ben consolidata in tarda adolescenza)</a:t>
            </a:r>
          </a:p>
          <a:p>
            <a:pPr algn="l">
              <a:buFont typeface="Arial" pitchFamily="34" charset="0"/>
              <a:buChar char="•"/>
            </a:pPr>
            <a:r>
              <a:rPr lang="it-IT" sz="2400" dirty="0">
                <a:solidFill>
                  <a:srgbClr val="FFC000"/>
                </a:solidFill>
              </a:rPr>
              <a:t>Genetici</a:t>
            </a:r>
            <a:r>
              <a:rPr lang="it-IT" sz="2400" dirty="0">
                <a:solidFill>
                  <a:schemeClr val="tx1"/>
                </a:solidFill>
              </a:rPr>
              <a:t> (frequente familiarità sia per questo che per l’alcolismo)</a:t>
            </a:r>
          </a:p>
          <a:p>
            <a:pPr algn="l">
              <a:buFont typeface="Arial" pitchFamily="34" charset="0"/>
              <a:buChar char="•"/>
            </a:pPr>
            <a:r>
              <a:rPr lang="it-IT" sz="2400" dirty="0">
                <a:solidFill>
                  <a:srgbClr val="FFC000"/>
                </a:solidFill>
              </a:rPr>
              <a:t>Socioculturali</a:t>
            </a:r>
            <a:r>
              <a:rPr lang="it-IT" sz="2400" dirty="0">
                <a:solidFill>
                  <a:schemeClr val="tx1"/>
                </a:solidFill>
              </a:rPr>
              <a:t> (preferenza per alcuni tipi di gioco anziché altri)</a:t>
            </a:r>
          </a:p>
          <a:p>
            <a:pPr algn="l">
              <a:buFont typeface="Arial" pitchFamily="34" charset="0"/>
              <a:buChar char="•"/>
            </a:pPr>
            <a:r>
              <a:rPr lang="it-IT" sz="2400" dirty="0">
                <a:solidFill>
                  <a:srgbClr val="FFC000"/>
                </a:solidFill>
              </a:rPr>
              <a:t>Ambiente sollecitante </a:t>
            </a:r>
            <a:r>
              <a:rPr lang="it-IT" sz="2400" dirty="0">
                <a:solidFill>
                  <a:schemeClr val="tx1"/>
                </a:solidFill>
              </a:rPr>
              <a:t>(famiglia, lavoro, spot pubblicitari, internet, TV, sale giochi vicine all’abitazione o alla scuola)</a:t>
            </a:r>
          </a:p>
          <a:p>
            <a:pPr algn="l">
              <a:buFont typeface="Arial" pitchFamily="34" charset="0"/>
              <a:buChar char="•"/>
            </a:pPr>
            <a:r>
              <a:rPr lang="it-IT" sz="2400" dirty="0">
                <a:solidFill>
                  <a:srgbClr val="FFC000"/>
                </a:solidFill>
              </a:rPr>
              <a:t>Ambiente non attento o conscio dei rischi </a:t>
            </a:r>
            <a:r>
              <a:rPr lang="it-IT" sz="2400" dirty="0">
                <a:solidFill>
                  <a:schemeClr val="tx1"/>
                </a:solidFill>
              </a:rPr>
              <a:t>di questo disturbo</a:t>
            </a:r>
          </a:p>
          <a:p>
            <a:pPr algn="l"/>
            <a:endParaRPr lang="it-IT" sz="2400" dirty="0">
              <a:solidFill>
                <a:schemeClr val="tx1"/>
              </a:solidFill>
            </a:endParaRPr>
          </a:p>
          <a:p>
            <a:pPr algn="l">
              <a:buFont typeface="Arial" pitchFamily="34" charset="0"/>
              <a:buChar char="•"/>
            </a:pPr>
            <a:endParaRPr lang="it-IT" sz="2400" dirty="0">
              <a:solidFill>
                <a:schemeClr val="tx1"/>
              </a:solidFill>
            </a:endParaRPr>
          </a:p>
          <a:p>
            <a:pPr algn="l"/>
            <a:endParaRPr lang="it-IT" sz="2400" dirty="0">
              <a:solidFill>
                <a:schemeClr val="tx1"/>
              </a:solidFill>
            </a:endParaRPr>
          </a:p>
          <a:p>
            <a:pPr algn="l"/>
            <a:endParaRPr lang="it-IT" sz="2400" dirty="0">
              <a:solidFill>
                <a:schemeClr val="tx1"/>
              </a:solidFill>
            </a:endParaRPr>
          </a:p>
          <a:p>
            <a:pPr algn="l"/>
            <a:endParaRPr lang="it-IT" sz="2400" dirty="0">
              <a:solidFill>
                <a:schemeClr val="tx1"/>
              </a:solidFill>
            </a:endParaRPr>
          </a:p>
        </p:txBody>
      </p:sp>
    </p:spTree>
    <p:extLst>
      <p:ext uri="{BB962C8B-B14F-4D97-AF65-F5344CB8AC3E}">
        <p14:creationId xmlns:p14="http://schemas.microsoft.com/office/powerpoint/2010/main" val="3227374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3600" dirty="0"/>
              <a:t>Disturbo da gioco d’azzardo</a:t>
            </a:r>
            <a:br>
              <a:rPr lang="it-IT" sz="3600" dirty="0"/>
            </a:br>
            <a:r>
              <a:rPr lang="it-IT" sz="3600" dirty="0"/>
              <a:t>Base neurologica</a:t>
            </a:r>
          </a:p>
        </p:txBody>
      </p:sp>
      <p:sp>
        <p:nvSpPr>
          <p:cNvPr id="3" name="Sottotitolo 2"/>
          <p:cNvSpPr>
            <a:spLocks noGrp="1"/>
          </p:cNvSpPr>
          <p:nvPr>
            <p:ph type="subTitle" idx="1"/>
          </p:nvPr>
        </p:nvSpPr>
        <p:spPr>
          <a:xfrm>
            <a:off x="899592" y="2204864"/>
            <a:ext cx="7128792" cy="3456384"/>
          </a:xfrm>
        </p:spPr>
        <p:txBody>
          <a:bodyPr>
            <a:normAutofit fontScale="92500" lnSpcReduction="20000"/>
          </a:bodyPr>
          <a:lstStyle/>
          <a:p>
            <a:pPr algn="l"/>
            <a:r>
              <a:rPr lang="it-IT" dirty="0">
                <a:solidFill>
                  <a:schemeClr val="tx1"/>
                </a:solidFill>
              </a:rPr>
              <a:t>studi di risonanza magnetica funzionale su adolescenti mostrano come le stesse aree cerebrali implicate in questo disturbo – corteccia prefrontale e sistema limbico – siano le aree che maturano più lentamente </a:t>
            </a:r>
          </a:p>
          <a:p>
            <a:pPr algn="l"/>
            <a:endParaRPr lang="it-IT" dirty="0">
              <a:solidFill>
                <a:schemeClr val="tx1"/>
              </a:solidFill>
            </a:endParaRPr>
          </a:p>
          <a:p>
            <a:pPr algn="l"/>
            <a:r>
              <a:rPr lang="it-IT" dirty="0">
                <a:solidFill>
                  <a:schemeClr val="tx1"/>
                </a:solidFill>
              </a:rPr>
              <a:t>In adolescenza le capacità decisionali sarebbero ancora deboli e ciò sarebbe un dato a supporto del fatto che gli adolescenti siano soggetti particolarmente a rischio</a:t>
            </a:r>
          </a:p>
        </p:txBody>
      </p:sp>
    </p:spTree>
    <p:extLst>
      <p:ext uri="{BB962C8B-B14F-4D97-AF65-F5344CB8AC3E}">
        <p14:creationId xmlns:p14="http://schemas.microsoft.com/office/powerpoint/2010/main" val="1868189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496" y="476672"/>
            <a:ext cx="8784976" cy="1470025"/>
          </a:xfrm>
        </p:spPr>
        <p:txBody>
          <a:bodyPr>
            <a:noAutofit/>
          </a:bodyPr>
          <a:lstStyle/>
          <a:p>
            <a:pPr algn="ctr"/>
            <a:r>
              <a:rPr lang="en-US" sz="3200" dirty="0"/>
              <a:t>Gambling is a relatively common </a:t>
            </a:r>
            <a:r>
              <a:rPr lang="en-US" sz="3200" dirty="0" err="1"/>
              <a:t>behaviour</a:t>
            </a:r>
            <a:br>
              <a:rPr lang="en-US" sz="3200" dirty="0"/>
            </a:br>
            <a:r>
              <a:rPr lang="en-US" sz="3200" dirty="0"/>
              <a:t> in western cultures</a:t>
            </a:r>
            <a:endParaRPr lang="it-IT" sz="3200" dirty="0"/>
          </a:p>
        </p:txBody>
      </p:sp>
      <p:sp>
        <p:nvSpPr>
          <p:cNvPr id="3" name="Sottotitolo 2"/>
          <p:cNvSpPr>
            <a:spLocks noGrp="1"/>
          </p:cNvSpPr>
          <p:nvPr>
            <p:ph type="subTitle" idx="1"/>
          </p:nvPr>
        </p:nvSpPr>
        <p:spPr>
          <a:xfrm>
            <a:off x="251520" y="2564904"/>
            <a:ext cx="8892480" cy="3816424"/>
          </a:xfrm>
        </p:spPr>
        <p:txBody>
          <a:bodyPr>
            <a:noAutofit/>
          </a:bodyPr>
          <a:lstStyle/>
          <a:p>
            <a:pPr algn="just"/>
            <a:r>
              <a:rPr lang="en-US" sz="2400" dirty="0">
                <a:solidFill>
                  <a:schemeClr val="tx1"/>
                </a:solidFill>
              </a:rPr>
              <a:t>The most recent British Gambling Prevalence Survey found that 73% of the adult population over the age of 16 had participated in some form of gambling in the past 12 months (Wardle et al., 2011). </a:t>
            </a:r>
          </a:p>
          <a:p>
            <a:pPr algn="just"/>
            <a:endParaRPr lang="en-US" sz="2400" dirty="0">
              <a:solidFill>
                <a:schemeClr val="tx1"/>
              </a:solidFill>
            </a:endParaRPr>
          </a:p>
          <a:p>
            <a:pPr algn="just"/>
            <a:r>
              <a:rPr lang="en-US" sz="2400" dirty="0">
                <a:solidFill>
                  <a:schemeClr val="tx1"/>
                </a:solidFill>
              </a:rPr>
              <a:t>In Australia, a recent review of gambling literature found that between 70 and 90% of Australian adults gamble at least once per year (</a:t>
            </a:r>
            <a:r>
              <a:rPr lang="en-US" sz="2400" dirty="0" err="1">
                <a:solidFill>
                  <a:schemeClr val="tx1"/>
                </a:solidFill>
              </a:rPr>
              <a:t>Delfabbro</a:t>
            </a:r>
            <a:r>
              <a:rPr lang="en-US" sz="2400" dirty="0">
                <a:solidFill>
                  <a:schemeClr val="tx1"/>
                </a:solidFill>
              </a:rPr>
              <a:t>, 2008).</a:t>
            </a:r>
          </a:p>
          <a:p>
            <a:pPr algn="just"/>
            <a:endParaRPr lang="en-US" sz="2400" dirty="0"/>
          </a:p>
          <a:p>
            <a:r>
              <a:rPr lang="it-IT" sz="2400" dirty="0" err="1"/>
              <a:t>m</a:t>
            </a:r>
            <a:r>
              <a:rPr lang="it-IT" sz="2400" dirty="0" err="1">
                <a:solidFill>
                  <a:schemeClr val="tx1"/>
                </a:solidFill>
              </a:rPr>
              <a:t>a…………………………………</a:t>
            </a:r>
            <a:r>
              <a:rPr lang="it-IT" sz="2400" dirty="0">
                <a:solidFill>
                  <a:schemeClr val="tx1"/>
                </a:solidFill>
              </a:rPr>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496" y="476672"/>
            <a:ext cx="8784976" cy="1470025"/>
          </a:xfrm>
        </p:spPr>
        <p:txBody>
          <a:bodyPr>
            <a:noAutofit/>
          </a:bodyPr>
          <a:lstStyle/>
          <a:p>
            <a:pPr algn="ctr"/>
            <a:r>
              <a:rPr lang="en-US" sz="3200" dirty="0"/>
              <a:t>Gambling is a relatively common </a:t>
            </a:r>
            <a:r>
              <a:rPr lang="en-US" sz="3200" dirty="0" err="1"/>
              <a:t>behaviour</a:t>
            </a:r>
            <a:br>
              <a:rPr lang="en-US" sz="3200" dirty="0"/>
            </a:br>
            <a:r>
              <a:rPr lang="en-US" sz="3200" dirty="0"/>
              <a:t> in western cultures</a:t>
            </a:r>
            <a:endParaRPr lang="it-IT" sz="3200" dirty="0"/>
          </a:p>
        </p:txBody>
      </p:sp>
      <p:sp>
        <p:nvSpPr>
          <p:cNvPr id="3" name="Sottotitolo 2"/>
          <p:cNvSpPr>
            <a:spLocks noGrp="1"/>
          </p:cNvSpPr>
          <p:nvPr>
            <p:ph type="subTitle" idx="1"/>
          </p:nvPr>
        </p:nvSpPr>
        <p:spPr>
          <a:xfrm>
            <a:off x="144016" y="3573016"/>
            <a:ext cx="8892480" cy="720080"/>
          </a:xfrm>
        </p:spPr>
        <p:txBody>
          <a:bodyPr>
            <a:noAutofit/>
          </a:bodyPr>
          <a:lstStyle/>
          <a:p>
            <a:pPr algn="just"/>
            <a:r>
              <a:rPr lang="it-IT" sz="2400" dirty="0" err="1">
                <a:solidFill>
                  <a:schemeClr val="tx1"/>
                </a:solidFill>
              </a:rPr>
              <a:t>…………………questo</a:t>
            </a:r>
            <a:r>
              <a:rPr lang="it-IT" sz="2400" dirty="0">
                <a:solidFill>
                  <a:schemeClr val="tx1"/>
                </a:solidFill>
              </a:rPr>
              <a:t> non vuol dire che tutti siano affetti da </a:t>
            </a:r>
            <a:r>
              <a:rPr lang="it-IT" sz="2400" dirty="0" err="1">
                <a:solidFill>
                  <a:schemeClr val="tx1"/>
                </a:solidFill>
              </a:rPr>
              <a:t>ludopatia</a:t>
            </a:r>
            <a:endParaRPr lang="it-IT" sz="2400"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4000" dirty="0"/>
              <a:t>www.giocaresponsabile.it</a:t>
            </a:r>
          </a:p>
        </p:txBody>
      </p:sp>
      <p:sp>
        <p:nvSpPr>
          <p:cNvPr id="3" name="Sottotitolo 2"/>
          <p:cNvSpPr>
            <a:spLocks noGrp="1"/>
          </p:cNvSpPr>
          <p:nvPr>
            <p:ph type="subTitle" idx="1"/>
          </p:nvPr>
        </p:nvSpPr>
        <p:spPr>
          <a:xfrm>
            <a:off x="755576" y="2564904"/>
            <a:ext cx="7488832" cy="2520280"/>
          </a:xfrm>
        </p:spPr>
        <p:txBody>
          <a:bodyPr>
            <a:noAutofit/>
          </a:bodyPr>
          <a:lstStyle/>
          <a:p>
            <a:pPr algn="l"/>
            <a:r>
              <a:rPr lang="it-IT" sz="2400" dirty="0">
                <a:solidFill>
                  <a:schemeClr val="tx1"/>
                </a:solidFill>
              </a:rPr>
              <a:t>circa 20 milioni di italiani hanno speso dei soldi al gioco nel corso della loro vita. Per molti si tratta di un'attività di semplice divertimento, per altri può diventare un problema e avere un impatto negativo sulla qualità della vita</a:t>
            </a:r>
          </a:p>
        </p:txBody>
      </p:sp>
    </p:spTree>
    <p:extLst>
      <p:ext uri="{BB962C8B-B14F-4D97-AF65-F5344CB8AC3E}">
        <p14:creationId xmlns:p14="http://schemas.microsoft.com/office/powerpoint/2010/main" val="1154697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4000" dirty="0"/>
              <a:t>Disturbo da gioco d’azzardo</a:t>
            </a:r>
            <a:br>
              <a:rPr lang="it-IT" sz="4000" dirty="0"/>
            </a:br>
            <a:r>
              <a:rPr lang="it-IT" sz="4000" dirty="0"/>
              <a:t>prevalenza</a:t>
            </a:r>
          </a:p>
        </p:txBody>
      </p:sp>
      <p:sp>
        <p:nvSpPr>
          <p:cNvPr id="3" name="Sottotitolo 2"/>
          <p:cNvSpPr>
            <a:spLocks noGrp="1"/>
          </p:cNvSpPr>
          <p:nvPr>
            <p:ph type="subTitle" idx="1"/>
          </p:nvPr>
        </p:nvSpPr>
        <p:spPr>
          <a:xfrm>
            <a:off x="323528" y="2060848"/>
            <a:ext cx="8424936" cy="4392488"/>
          </a:xfrm>
        </p:spPr>
        <p:txBody>
          <a:bodyPr>
            <a:noAutofit/>
          </a:bodyPr>
          <a:lstStyle/>
          <a:p>
            <a:pPr algn="l">
              <a:buFont typeface="Arial" pitchFamily="34" charset="0"/>
              <a:buChar char="•"/>
            </a:pPr>
            <a:r>
              <a:rPr lang="it-IT" sz="2400" dirty="0">
                <a:solidFill>
                  <a:schemeClr val="tx1"/>
                </a:solidFill>
              </a:rPr>
              <a:t>Nella popolazione generale e nell’arco della vita è 0,4-1,0%</a:t>
            </a:r>
          </a:p>
          <a:p>
            <a:pPr algn="l">
              <a:buFont typeface="Arial" pitchFamily="34" charset="0"/>
              <a:buChar char="•"/>
            </a:pPr>
            <a:r>
              <a:rPr lang="it-IT" sz="2400" dirty="0">
                <a:solidFill>
                  <a:schemeClr val="tx1"/>
                </a:solidFill>
              </a:rPr>
              <a:t>Femmine 0,2%  (slot-machine, bingo)</a:t>
            </a:r>
          </a:p>
          <a:p>
            <a:pPr algn="l">
              <a:buFont typeface="Arial" pitchFamily="34" charset="0"/>
              <a:buChar char="•"/>
            </a:pPr>
            <a:r>
              <a:rPr lang="it-IT" sz="2400" dirty="0">
                <a:solidFill>
                  <a:schemeClr val="tx1"/>
                </a:solidFill>
              </a:rPr>
              <a:t>Maschi 0,6% (carte, sport, corse di cavalli, anche via internet)</a:t>
            </a:r>
          </a:p>
          <a:p>
            <a:pPr algn="l">
              <a:buFont typeface="Arial" pitchFamily="34" charset="0"/>
              <a:buChar char="•"/>
            </a:pPr>
            <a:endParaRPr lang="it-IT" sz="2400" dirty="0">
              <a:solidFill>
                <a:schemeClr val="tx1"/>
              </a:solidFill>
            </a:endParaRPr>
          </a:p>
          <a:p>
            <a:pPr algn="l">
              <a:buFont typeface="Arial" pitchFamily="34" charset="0"/>
              <a:buChar char="•"/>
            </a:pPr>
            <a:r>
              <a:rPr lang="it-IT" sz="2400" dirty="0">
                <a:solidFill>
                  <a:schemeClr val="tx1"/>
                </a:solidFill>
              </a:rPr>
              <a:t>Afroamericani:  0,9%</a:t>
            </a:r>
          </a:p>
          <a:p>
            <a:pPr algn="l">
              <a:buFont typeface="Arial" pitchFamily="34" charset="0"/>
              <a:buChar char="•"/>
            </a:pPr>
            <a:r>
              <a:rPr lang="it-IT" sz="2400" dirty="0">
                <a:solidFill>
                  <a:schemeClr val="tx1"/>
                </a:solidFill>
              </a:rPr>
              <a:t>Bianchi: 0,4%</a:t>
            </a:r>
          </a:p>
          <a:p>
            <a:pPr algn="l">
              <a:buFont typeface="Arial" pitchFamily="34" charset="0"/>
              <a:buChar char="•"/>
            </a:pPr>
            <a:r>
              <a:rPr lang="it-IT" sz="2400" dirty="0">
                <a:solidFill>
                  <a:schemeClr val="tx1"/>
                </a:solidFill>
              </a:rPr>
              <a:t>Ispanici: 0,3 %</a:t>
            </a:r>
          </a:p>
          <a:p>
            <a:pPr algn="l">
              <a:buFont typeface="Arial" pitchFamily="34" charset="0"/>
              <a:buChar char="•"/>
            </a:pPr>
            <a:endParaRPr lang="it-IT" sz="2400" dirty="0">
              <a:solidFill>
                <a:schemeClr val="tx1"/>
              </a:solidFill>
            </a:endParaRPr>
          </a:p>
          <a:p>
            <a:pPr algn="l">
              <a:buFont typeface="Arial" pitchFamily="34" charset="0"/>
              <a:buChar char="•"/>
            </a:pPr>
            <a:r>
              <a:rPr lang="it-IT" sz="2400" dirty="0">
                <a:solidFill>
                  <a:schemeClr val="tx1"/>
                </a:solidFill>
              </a:rPr>
              <a:t>Più comune tra i giovani (forme diverse comprese le scommesse sportive) e le persone di mezza età (slot-machine, bingo)</a:t>
            </a:r>
          </a:p>
          <a:p>
            <a:pPr algn="l"/>
            <a:endParaRPr lang="it-IT" sz="2400" dirty="0">
              <a:solidFill>
                <a:schemeClr val="tx1"/>
              </a:solidFill>
            </a:endParaRPr>
          </a:p>
          <a:p>
            <a:pPr algn="l"/>
            <a:endParaRPr lang="it-IT" sz="2400" dirty="0">
              <a:solidFill>
                <a:schemeClr val="tx1"/>
              </a:solidFill>
            </a:endParaRPr>
          </a:p>
          <a:p>
            <a:pPr algn="l"/>
            <a:endParaRPr lang="it-IT" sz="2400" dirty="0">
              <a:solidFill>
                <a:schemeClr val="tx1"/>
              </a:solidFill>
            </a:endParaRPr>
          </a:p>
        </p:txBody>
      </p:sp>
    </p:spTree>
    <p:extLst>
      <p:ext uri="{BB962C8B-B14F-4D97-AF65-F5344CB8AC3E}">
        <p14:creationId xmlns:p14="http://schemas.microsoft.com/office/powerpoint/2010/main" val="1154697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84A00A3-0EDA-B741-AB9D-9E50AC2501E8}"/>
              </a:ext>
            </a:extLst>
          </p:cNvPr>
          <p:cNvPicPr>
            <a:picLocks noChangeAspect="1"/>
          </p:cNvPicPr>
          <p:nvPr/>
        </p:nvPicPr>
        <p:blipFill>
          <a:blip r:embed="rId2"/>
          <a:stretch>
            <a:fillRect/>
          </a:stretch>
        </p:blipFill>
        <p:spPr>
          <a:xfrm>
            <a:off x="3097179" y="404664"/>
            <a:ext cx="6117997" cy="4077072"/>
          </a:xfrm>
          <a:prstGeom prst="rect">
            <a:avLst/>
          </a:prstGeom>
        </p:spPr>
      </p:pic>
      <p:sp>
        <p:nvSpPr>
          <p:cNvPr id="3" name="Rettangolo 2">
            <a:extLst>
              <a:ext uri="{FF2B5EF4-FFF2-40B4-BE49-F238E27FC236}">
                <a16:creationId xmlns:a16="http://schemas.microsoft.com/office/drawing/2014/main" id="{4B090CE2-E670-A34E-B1BC-A323F01A703F}"/>
              </a:ext>
            </a:extLst>
          </p:cNvPr>
          <p:cNvSpPr/>
          <p:nvPr/>
        </p:nvSpPr>
        <p:spPr>
          <a:xfrm>
            <a:off x="539552" y="1628800"/>
            <a:ext cx="2448272" cy="2031325"/>
          </a:xfrm>
          <a:prstGeom prst="rect">
            <a:avLst/>
          </a:prstGeom>
        </p:spPr>
        <p:txBody>
          <a:bodyPr wrap="square">
            <a:spAutoFit/>
          </a:bodyPr>
          <a:lstStyle/>
          <a:p>
            <a:r>
              <a:rPr lang="it-IT" b="1" dirty="0" err="1">
                <a:solidFill>
                  <a:srgbClr val="222222"/>
                </a:solidFill>
                <a:latin typeface="arial" panose="020B0604020202020204" pitchFamily="34" charset="0"/>
              </a:rPr>
              <a:t>Hikikomori</a:t>
            </a:r>
            <a:r>
              <a:rPr lang="it-IT" dirty="0">
                <a:solidFill>
                  <a:srgbClr val="222222"/>
                </a:solidFill>
                <a:latin typeface="arial" panose="020B0604020202020204" pitchFamily="34" charset="0"/>
              </a:rPr>
              <a:t> (</a:t>
            </a:r>
            <a:r>
              <a:rPr lang="ja-JP" altLang="it-IT">
                <a:solidFill>
                  <a:srgbClr val="222222"/>
                </a:solidFill>
                <a:latin typeface="arial" panose="020B0604020202020204" pitchFamily="34" charset="0"/>
              </a:rPr>
              <a:t>引きこもり </a:t>
            </a:r>
            <a:r>
              <a:rPr lang="it-IT" dirty="0">
                <a:solidFill>
                  <a:srgbClr val="222222"/>
                </a:solidFill>
                <a:latin typeface="arial" panose="020B0604020202020204" pitchFamily="34" charset="0"/>
              </a:rPr>
              <a:t>o </a:t>
            </a:r>
            <a:r>
              <a:rPr lang="ja-JP" altLang="it-IT">
                <a:solidFill>
                  <a:srgbClr val="222222"/>
                </a:solidFill>
                <a:latin typeface="arial" panose="020B0604020202020204" pitchFamily="34" charset="0"/>
              </a:rPr>
              <a:t>引き籠もり</a:t>
            </a:r>
            <a:r>
              <a:rPr lang="it-IT" altLang="ja-JP" dirty="0">
                <a:solidFill>
                  <a:srgbClr val="222222"/>
                </a:solidFill>
                <a:latin typeface="arial" panose="020B0604020202020204" pitchFamily="34" charset="0"/>
              </a:rPr>
              <a:t>, </a:t>
            </a:r>
            <a:r>
              <a:rPr lang="it-IT" dirty="0">
                <a:solidFill>
                  <a:srgbClr val="222222"/>
                </a:solidFill>
                <a:latin typeface="arial" panose="020B0604020202020204" pitchFamily="34" charset="0"/>
              </a:rPr>
              <a:t>letteralmente "stare in disparte, isolarsi", dalle parole </a:t>
            </a:r>
            <a:r>
              <a:rPr lang="it-IT" dirty="0" err="1">
                <a:solidFill>
                  <a:srgbClr val="222222"/>
                </a:solidFill>
                <a:latin typeface="arial" panose="020B0604020202020204" pitchFamily="34" charset="0"/>
              </a:rPr>
              <a:t>hiku</a:t>
            </a:r>
            <a:r>
              <a:rPr lang="it-IT" dirty="0">
                <a:solidFill>
                  <a:srgbClr val="222222"/>
                </a:solidFill>
                <a:latin typeface="arial" panose="020B0604020202020204" pitchFamily="34" charset="0"/>
              </a:rPr>
              <a:t> "tirare" e </a:t>
            </a:r>
            <a:r>
              <a:rPr lang="it-IT" dirty="0" err="1">
                <a:solidFill>
                  <a:srgbClr val="222222"/>
                </a:solidFill>
                <a:latin typeface="arial" panose="020B0604020202020204" pitchFamily="34" charset="0"/>
              </a:rPr>
              <a:t>komoru</a:t>
            </a:r>
            <a:r>
              <a:rPr lang="it-IT" dirty="0">
                <a:solidFill>
                  <a:srgbClr val="222222"/>
                </a:solidFill>
                <a:latin typeface="arial" panose="020B0604020202020204" pitchFamily="34" charset="0"/>
              </a:rPr>
              <a:t> "ritirarsi"</a:t>
            </a:r>
            <a:endParaRPr lang="it-IT" dirty="0"/>
          </a:p>
        </p:txBody>
      </p:sp>
      <p:sp>
        <p:nvSpPr>
          <p:cNvPr id="4" name="Rettangolo 3">
            <a:extLst>
              <a:ext uri="{FF2B5EF4-FFF2-40B4-BE49-F238E27FC236}">
                <a16:creationId xmlns:a16="http://schemas.microsoft.com/office/drawing/2014/main" id="{5465467C-2669-4046-8A48-39DDD8BD3277}"/>
              </a:ext>
            </a:extLst>
          </p:cNvPr>
          <p:cNvSpPr/>
          <p:nvPr/>
        </p:nvSpPr>
        <p:spPr>
          <a:xfrm>
            <a:off x="1637674" y="4875257"/>
            <a:ext cx="4572000" cy="707886"/>
          </a:xfrm>
          <a:prstGeom prst="rect">
            <a:avLst/>
          </a:prstGeom>
        </p:spPr>
        <p:txBody>
          <a:bodyPr>
            <a:spAutoFit/>
          </a:bodyPr>
          <a:lstStyle/>
          <a:p>
            <a:r>
              <a:rPr lang="it-IT" sz="2000" dirty="0">
                <a:solidFill>
                  <a:srgbClr val="222222"/>
                </a:solidFill>
                <a:latin typeface="arial" panose="020B0604020202020204" pitchFamily="34" charset="0"/>
              </a:rPr>
              <a:t>ritiro dalla vita sociale fino livelli estremi di isolamento e confinamento </a:t>
            </a:r>
            <a:endParaRPr lang="it-IT" sz="2000" dirty="0"/>
          </a:p>
        </p:txBody>
      </p:sp>
    </p:spTree>
    <p:extLst>
      <p:ext uri="{BB962C8B-B14F-4D97-AF65-F5344CB8AC3E}">
        <p14:creationId xmlns:p14="http://schemas.microsoft.com/office/powerpoint/2010/main" val="3544425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662831"/>
            <a:ext cx="7772400" cy="1470025"/>
          </a:xfrm>
        </p:spPr>
        <p:txBody>
          <a:bodyPr>
            <a:noAutofit/>
          </a:bodyPr>
          <a:lstStyle/>
          <a:p>
            <a:pPr algn="l"/>
            <a:r>
              <a:rPr lang="it-IT" sz="2400" dirty="0" err="1"/>
              <a:t>Molinaro</a:t>
            </a:r>
            <a:r>
              <a:rPr lang="it-IT" sz="2400" dirty="0"/>
              <a:t> S. (2009). </a:t>
            </a:r>
            <a:r>
              <a:rPr lang="it-IT" sz="2400" dirty="0">
                <a:solidFill>
                  <a:schemeClr val="tx1"/>
                </a:solidFill>
              </a:rPr>
              <a:t>Comunicato stampa “Indagine ‘</a:t>
            </a:r>
            <a:r>
              <a:rPr lang="it-IT" sz="2400" dirty="0" err="1">
                <a:solidFill>
                  <a:schemeClr val="tx1"/>
                </a:solidFill>
              </a:rPr>
              <a:t>Gambling</a:t>
            </a:r>
            <a:r>
              <a:rPr lang="it-IT" sz="2400" dirty="0">
                <a:solidFill>
                  <a:schemeClr val="tx1"/>
                </a:solidFill>
              </a:rPr>
              <a:t>’ sulla popolazione italiana” – ESPAD 2008. </a:t>
            </a:r>
            <a:r>
              <a:rPr lang="it-IT" sz="2400" dirty="0"/>
              <a:t>Istituto di Fisiologia Clinica </a:t>
            </a:r>
            <a:r>
              <a:rPr lang="it-IT" sz="2400" dirty="0" err="1"/>
              <a:t>Ifc-Cnr</a:t>
            </a:r>
            <a:r>
              <a:rPr lang="it-IT" sz="2400" dirty="0"/>
              <a:t> -Sezione di epidemiologia e ricerca sui servizi sanitari</a:t>
            </a:r>
          </a:p>
        </p:txBody>
      </p:sp>
      <p:sp>
        <p:nvSpPr>
          <p:cNvPr id="3" name="Sottotitolo 2"/>
          <p:cNvSpPr>
            <a:spLocks noGrp="1"/>
          </p:cNvSpPr>
          <p:nvPr>
            <p:ph type="subTitle" idx="1"/>
          </p:nvPr>
        </p:nvSpPr>
        <p:spPr>
          <a:xfrm>
            <a:off x="395536" y="2492896"/>
            <a:ext cx="8280920" cy="2592288"/>
          </a:xfrm>
        </p:spPr>
        <p:txBody>
          <a:bodyPr>
            <a:noAutofit/>
          </a:bodyPr>
          <a:lstStyle/>
          <a:p>
            <a:pPr algn="l"/>
            <a:r>
              <a:rPr lang="it-IT" sz="2800" dirty="0">
                <a:solidFill>
                  <a:schemeClr val="tx1"/>
                </a:solidFill>
              </a:rPr>
              <a:t>circa il 40% degli studenti italiani alle scuole superiori, 45.000 giovani tra 15 e 19 anni, dice di aver giocato almeno una volta nell’arco del 2008</a:t>
            </a:r>
          </a:p>
          <a:p>
            <a:pPr algn="l"/>
            <a:endParaRPr lang="it-IT" sz="2800" dirty="0">
              <a:solidFill>
                <a:schemeClr val="tx1"/>
              </a:solidFill>
            </a:endParaRPr>
          </a:p>
          <a:p>
            <a:pPr algn="l"/>
            <a:r>
              <a:rPr lang="it-IT" sz="2800" dirty="0">
                <a:solidFill>
                  <a:schemeClr val="tx1"/>
                </a:solidFill>
              </a:rPr>
              <a:t>L’incontro con il mondo dei giochi è spesso fortuito: il 52% ha iniziato a giocare per caso</a:t>
            </a:r>
          </a:p>
        </p:txBody>
      </p:sp>
    </p:spTree>
    <p:extLst>
      <p:ext uri="{BB962C8B-B14F-4D97-AF65-F5344CB8AC3E}">
        <p14:creationId xmlns:p14="http://schemas.microsoft.com/office/powerpoint/2010/main" val="896246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7"/>
            <a:ext cx="8640960" cy="1728192"/>
          </a:xfrm>
        </p:spPr>
        <p:txBody>
          <a:bodyPr>
            <a:noAutofit/>
          </a:bodyPr>
          <a:lstStyle/>
          <a:p>
            <a:pPr algn="l"/>
            <a:r>
              <a:rPr lang="it-IT" sz="2400" dirty="0"/>
              <a:t>Tozzi L1, </a:t>
            </a:r>
            <a:r>
              <a:rPr lang="it-IT" sz="2400" dirty="0" err="1"/>
              <a:t>Akre</a:t>
            </a:r>
            <a:r>
              <a:rPr lang="it-IT" sz="2400" dirty="0"/>
              <a:t> C, </a:t>
            </a:r>
            <a:r>
              <a:rPr lang="it-IT" sz="2400" dirty="0" err="1"/>
              <a:t>Fleury-Schubert</a:t>
            </a:r>
            <a:r>
              <a:rPr lang="it-IT" sz="2400" dirty="0"/>
              <a:t> A, </a:t>
            </a:r>
            <a:r>
              <a:rPr lang="it-IT" sz="2400" dirty="0" err="1"/>
              <a:t>Suris</a:t>
            </a:r>
            <a:r>
              <a:rPr lang="it-IT" sz="2400" dirty="0"/>
              <a:t> JC </a:t>
            </a:r>
            <a:r>
              <a:rPr lang="en-US" sz="2400" b="1" dirty="0">
                <a:solidFill>
                  <a:schemeClr val="tx1"/>
                </a:solidFill>
              </a:rPr>
              <a:t>Gambling among youths in Switzerland and its association with other addictive </a:t>
            </a:r>
            <a:r>
              <a:rPr lang="en-US" sz="2400" b="1" dirty="0" err="1">
                <a:solidFill>
                  <a:schemeClr val="tx1"/>
                </a:solidFill>
              </a:rPr>
              <a:t>behaviours</a:t>
            </a:r>
            <a:r>
              <a:rPr lang="en-US" sz="2400" b="1" dirty="0">
                <a:solidFill>
                  <a:schemeClr val="tx1"/>
                </a:solidFill>
              </a:rPr>
              <a:t>. A population-based study </a:t>
            </a:r>
            <a:r>
              <a:rPr lang="en-US" sz="2400" dirty="0"/>
              <a:t> Swiss Med Wkly. 2013 Mar 25;143</a:t>
            </a:r>
            <a:endParaRPr lang="it-IT" sz="2400" dirty="0"/>
          </a:p>
        </p:txBody>
      </p:sp>
      <p:sp>
        <p:nvSpPr>
          <p:cNvPr id="3" name="Sottotitolo 2"/>
          <p:cNvSpPr>
            <a:spLocks noGrp="1"/>
          </p:cNvSpPr>
          <p:nvPr>
            <p:ph type="subTitle" idx="1"/>
          </p:nvPr>
        </p:nvSpPr>
        <p:spPr>
          <a:xfrm>
            <a:off x="216024" y="2492896"/>
            <a:ext cx="8748464" cy="2736304"/>
          </a:xfrm>
        </p:spPr>
        <p:txBody>
          <a:bodyPr>
            <a:noAutofit/>
          </a:bodyPr>
          <a:lstStyle/>
          <a:p>
            <a:pPr algn="l"/>
            <a:r>
              <a:rPr lang="en-US" sz="2400" dirty="0">
                <a:solidFill>
                  <a:schemeClr val="tx1"/>
                </a:solidFill>
              </a:rPr>
              <a:t>Risk of at-risk/problem gambling was higher for males, older youths, alcohol </a:t>
            </a:r>
            <a:r>
              <a:rPr lang="en-US" sz="2400" dirty="0" err="1">
                <a:solidFill>
                  <a:schemeClr val="tx1"/>
                </a:solidFill>
              </a:rPr>
              <a:t>misusers</a:t>
            </a:r>
            <a:r>
              <a:rPr lang="en-US" sz="2400" dirty="0">
                <a:solidFill>
                  <a:schemeClr val="tx1"/>
                </a:solidFill>
              </a:rPr>
              <a:t>, participants not living with both parents and problem internet users</a:t>
            </a:r>
          </a:p>
          <a:p>
            <a:pPr algn="l"/>
            <a:endParaRPr lang="en-US" sz="2400" dirty="0">
              <a:solidFill>
                <a:schemeClr val="tx1"/>
              </a:solidFill>
            </a:endParaRPr>
          </a:p>
          <a:p>
            <a:pPr algn="l"/>
            <a:r>
              <a:rPr lang="en-US" sz="2400" dirty="0">
                <a:solidFill>
                  <a:schemeClr val="tx1"/>
                </a:solidFill>
              </a:rPr>
              <a:t>One-third of youths in our sample had gambled in the previous year and gambling is associated with other addictive </a:t>
            </a:r>
            <a:r>
              <a:rPr lang="en-US" sz="2400" dirty="0" err="1">
                <a:solidFill>
                  <a:schemeClr val="tx1"/>
                </a:solidFill>
              </a:rPr>
              <a:t>behaviours</a:t>
            </a:r>
            <a:endParaRPr lang="en-US" sz="2400" dirty="0">
              <a:solidFill>
                <a:schemeClr val="tx1"/>
              </a:solidFill>
            </a:endParaRPr>
          </a:p>
          <a:p>
            <a:pPr algn="l"/>
            <a:endParaRPr lang="en-US" sz="2400" dirty="0">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7"/>
            <a:ext cx="8640960" cy="1728192"/>
          </a:xfrm>
        </p:spPr>
        <p:txBody>
          <a:bodyPr>
            <a:noAutofit/>
          </a:bodyPr>
          <a:lstStyle/>
          <a:p>
            <a:pPr algn="l"/>
            <a:r>
              <a:rPr lang="it-IT" sz="2400" dirty="0"/>
              <a:t>Tozzi L1, </a:t>
            </a:r>
            <a:r>
              <a:rPr lang="it-IT" sz="2400" dirty="0" err="1"/>
              <a:t>Akre</a:t>
            </a:r>
            <a:r>
              <a:rPr lang="it-IT" sz="2400" dirty="0"/>
              <a:t> C, </a:t>
            </a:r>
            <a:r>
              <a:rPr lang="it-IT" sz="2400" dirty="0" err="1"/>
              <a:t>Fleury-Schubert</a:t>
            </a:r>
            <a:r>
              <a:rPr lang="it-IT" sz="2400" dirty="0"/>
              <a:t> A, </a:t>
            </a:r>
            <a:r>
              <a:rPr lang="it-IT" sz="2400" dirty="0" err="1"/>
              <a:t>Suris</a:t>
            </a:r>
            <a:r>
              <a:rPr lang="it-IT" sz="2400" dirty="0"/>
              <a:t> JC</a:t>
            </a:r>
            <a:r>
              <a:rPr lang="it-IT" sz="2400" dirty="0">
                <a:solidFill>
                  <a:schemeClr val="tx1"/>
                </a:solidFill>
              </a:rPr>
              <a:t> </a:t>
            </a:r>
            <a:r>
              <a:rPr lang="en-US" sz="2400" b="1" dirty="0">
                <a:solidFill>
                  <a:schemeClr val="tx1"/>
                </a:solidFill>
              </a:rPr>
              <a:t>Gambling among youths in Switzerland and its association with other addictive </a:t>
            </a:r>
            <a:r>
              <a:rPr lang="en-US" sz="2400" b="1" dirty="0" err="1">
                <a:solidFill>
                  <a:schemeClr val="tx1"/>
                </a:solidFill>
              </a:rPr>
              <a:t>behaviours</a:t>
            </a:r>
            <a:r>
              <a:rPr lang="en-US" sz="2400" b="1" dirty="0">
                <a:solidFill>
                  <a:schemeClr val="tx1"/>
                </a:solidFill>
              </a:rPr>
              <a:t>. A population-based study </a:t>
            </a:r>
            <a:r>
              <a:rPr lang="en-US" sz="2400" dirty="0"/>
              <a:t> Swiss Med Wkly. 2013 Mar 25;143</a:t>
            </a:r>
            <a:endParaRPr lang="it-IT" sz="2400" dirty="0"/>
          </a:p>
        </p:txBody>
      </p:sp>
      <p:sp>
        <p:nvSpPr>
          <p:cNvPr id="3" name="Sottotitolo 2"/>
          <p:cNvSpPr>
            <a:spLocks noGrp="1"/>
          </p:cNvSpPr>
          <p:nvPr>
            <p:ph type="subTitle" idx="1"/>
          </p:nvPr>
        </p:nvSpPr>
        <p:spPr>
          <a:xfrm>
            <a:off x="216024" y="2348880"/>
            <a:ext cx="8748464" cy="2736304"/>
          </a:xfrm>
        </p:spPr>
        <p:txBody>
          <a:bodyPr>
            <a:noAutofit/>
          </a:bodyPr>
          <a:lstStyle/>
          <a:p>
            <a:pPr algn="l"/>
            <a:r>
              <a:rPr lang="en-US" sz="2400" dirty="0">
                <a:solidFill>
                  <a:schemeClr val="tx1"/>
                </a:solidFill>
              </a:rPr>
              <a:t>Clinicians should screen their adolescent patients  for gambling habits, especially if other addictive </a:t>
            </a:r>
            <a:r>
              <a:rPr lang="en-US" sz="2400" dirty="0" err="1">
                <a:solidFill>
                  <a:schemeClr val="tx1"/>
                </a:solidFill>
              </a:rPr>
              <a:t>behaviours</a:t>
            </a:r>
            <a:r>
              <a:rPr lang="en-US" sz="2400" dirty="0">
                <a:solidFill>
                  <a:schemeClr val="tx1"/>
                </a:solidFill>
              </a:rPr>
              <a:t> are present</a:t>
            </a:r>
          </a:p>
          <a:p>
            <a:pPr algn="l"/>
            <a:endParaRPr lang="en-US" sz="2400" dirty="0">
              <a:solidFill>
                <a:schemeClr val="tx1"/>
              </a:solidFill>
            </a:endParaRPr>
          </a:p>
          <a:p>
            <a:pPr algn="l"/>
            <a:r>
              <a:rPr lang="en-US" sz="2400" dirty="0">
                <a:solidFill>
                  <a:schemeClr val="tx1"/>
                </a:solidFill>
              </a:rPr>
              <a:t>Additionally, gambling should be included in prevention campaigns together with other addictive </a:t>
            </a:r>
            <a:r>
              <a:rPr lang="en-US" sz="2400" dirty="0" err="1">
                <a:solidFill>
                  <a:schemeClr val="tx1"/>
                </a:solidFill>
              </a:rPr>
              <a:t>behaviours</a:t>
            </a:r>
            <a:endParaRPr lang="it-IT" sz="2400" dirty="0">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it-IT" sz="2400" dirty="0" err="1"/>
              <a:t>Derevensky</a:t>
            </a:r>
            <a:r>
              <a:rPr lang="it-IT" sz="2400" dirty="0"/>
              <a:t> JL1, </a:t>
            </a:r>
            <a:r>
              <a:rPr lang="it-IT" sz="2400" dirty="0" err="1"/>
              <a:t>St-Pierre</a:t>
            </a:r>
            <a:r>
              <a:rPr lang="it-IT" sz="2400" dirty="0"/>
              <a:t> RA, </a:t>
            </a:r>
            <a:r>
              <a:rPr lang="it-IT" sz="2400" dirty="0" err="1"/>
              <a:t>Temcheff</a:t>
            </a:r>
            <a:r>
              <a:rPr lang="it-IT" sz="2400" dirty="0"/>
              <a:t> CE, </a:t>
            </a:r>
            <a:r>
              <a:rPr lang="it-IT" sz="2400" dirty="0" err="1"/>
              <a:t>Gupta</a:t>
            </a:r>
            <a:r>
              <a:rPr lang="it-IT" sz="2400" dirty="0"/>
              <a:t> R. </a:t>
            </a:r>
            <a:r>
              <a:rPr lang="en-US" sz="2400" b="1" dirty="0">
                <a:solidFill>
                  <a:schemeClr val="tx1"/>
                </a:solidFill>
              </a:rPr>
              <a:t>Teacher Awareness and Attitudes Regarding Adolescent Risky </a:t>
            </a:r>
            <a:r>
              <a:rPr lang="en-US" sz="2400" b="1" dirty="0" err="1">
                <a:solidFill>
                  <a:schemeClr val="tx1"/>
                </a:solidFill>
              </a:rPr>
              <a:t>Behaviours</a:t>
            </a:r>
            <a:r>
              <a:rPr lang="en-US" sz="2400" b="1" dirty="0">
                <a:solidFill>
                  <a:schemeClr val="tx1"/>
                </a:solidFill>
              </a:rPr>
              <a:t>: Is Adolescent Gambling Perceived to be a Problem?</a:t>
            </a:r>
            <a:r>
              <a:rPr lang="en-US" sz="2400" b="1" dirty="0"/>
              <a:t> </a:t>
            </a:r>
            <a:r>
              <a:rPr lang="en-US" sz="2400" dirty="0"/>
              <a:t>J </a:t>
            </a:r>
            <a:r>
              <a:rPr lang="en-US" sz="2400" dirty="0" err="1"/>
              <a:t>Gambl</a:t>
            </a:r>
            <a:r>
              <a:rPr lang="en-US" sz="2400" dirty="0"/>
              <a:t> Stud. 2014 Jun;30(2):435-51 </a:t>
            </a:r>
            <a:endParaRPr lang="it-IT" sz="2400" dirty="0"/>
          </a:p>
        </p:txBody>
      </p:sp>
      <p:sp>
        <p:nvSpPr>
          <p:cNvPr id="3" name="Sottotitolo 2"/>
          <p:cNvSpPr>
            <a:spLocks noGrp="1"/>
          </p:cNvSpPr>
          <p:nvPr>
            <p:ph type="subTitle" idx="1"/>
          </p:nvPr>
        </p:nvSpPr>
        <p:spPr>
          <a:xfrm>
            <a:off x="216024" y="2852936"/>
            <a:ext cx="8748464" cy="1944216"/>
          </a:xfrm>
        </p:spPr>
        <p:txBody>
          <a:bodyPr>
            <a:noAutofit/>
          </a:bodyPr>
          <a:lstStyle/>
          <a:p>
            <a:pPr algn="l"/>
            <a:r>
              <a:rPr lang="en-US" sz="2400" dirty="0">
                <a:solidFill>
                  <a:schemeClr val="tx1"/>
                </a:solidFill>
              </a:rPr>
              <a:t>teachers are aware of the fact that youth gamble and recognized the addictive nature of gambling and their subsequent consequences</a:t>
            </a:r>
          </a:p>
          <a:p>
            <a:pPr algn="l"/>
            <a:endParaRPr lang="en-US" sz="2400" dirty="0">
              <a:solidFill>
                <a:schemeClr val="tx1"/>
              </a:solidFill>
            </a:endParaRPr>
          </a:p>
          <a:p>
            <a:pPr algn="l"/>
            <a:r>
              <a:rPr lang="en-US" sz="2400" dirty="0">
                <a:solidFill>
                  <a:schemeClr val="tx1"/>
                </a:solidFill>
              </a:rPr>
              <a:t>gambling was viewed as being the least serious of issues affecting youth, with drug use and school violence topping the list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it-IT" sz="2400" dirty="0" err="1"/>
              <a:t>Derevensky</a:t>
            </a:r>
            <a:r>
              <a:rPr lang="it-IT" sz="2400" dirty="0"/>
              <a:t> JL1, </a:t>
            </a:r>
            <a:r>
              <a:rPr lang="it-IT" sz="2400" dirty="0" err="1"/>
              <a:t>St-Pierre</a:t>
            </a:r>
            <a:r>
              <a:rPr lang="it-IT" sz="2400" dirty="0"/>
              <a:t> RA, </a:t>
            </a:r>
            <a:r>
              <a:rPr lang="it-IT" sz="2400" dirty="0" err="1"/>
              <a:t>Temcheff</a:t>
            </a:r>
            <a:r>
              <a:rPr lang="it-IT" sz="2400" dirty="0"/>
              <a:t> CE, </a:t>
            </a:r>
            <a:r>
              <a:rPr lang="it-IT" sz="2400" dirty="0" err="1"/>
              <a:t>Gupta</a:t>
            </a:r>
            <a:r>
              <a:rPr lang="it-IT" sz="2400" dirty="0"/>
              <a:t> R. </a:t>
            </a:r>
            <a:r>
              <a:rPr lang="en-US" sz="2400" b="1" dirty="0">
                <a:solidFill>
                  <a:schemeClr val="tx1"/>
                </a:solidFill>
              </a:rPr>
              <a:t>Teacher Awareness and Attitudes Regarding Adolescent Risky </a:t>
            </a:r>
            <a:r>
              <a:rPr lang="en-US" sz="2400" b="1" dirty="0" err="1">
                <a:solidFill>
                  <a:schemeClr val="tx1"/>
                </a:solidFill>
              </a:rPr>
              <a:t>Behaviours</a:t>
            </a:r>
            <a:r>
              <a:rPr lang="en-US" sz="2400" b="1" dirty="0">
                <a:solidFill>
                  <a:schemeClr val="tx1"/>
                </a:solidFill>
              </a:rPr>
              <a:t>: Is Adolescent Gambling Perceived to be a Problem? </a:t>
            </a:r>
            <a:r>
              <a:rPr lang="en-US" sz="2400" dirty="0"/>
              <a:t>J </a:t>
            </a:r>
            <a:r>
              <a:rPr lang="en-US" sz="2400" dirty="0" err="1"/>
              <a:t>Gambl</a:t>
            </a:r>
            <a:r>
              <a:rPr lang="en-US" sz="2400" dirty="0"/>
              <a:t> Stud. 2014 Jun;30(2):435-51 </a:t>
            </a:r>
            <a:endParaRPr lang="it-IT" sz="2400" dirty="0"/>
          </a:p>
        </p:txBody>
      </p:sp>
      <p:sp>
        <p:nvSpPr>
          <p:cNvPr id="3" name="Sottotitolo 2"/>
          <p:cNvSpPr>
            <a:spLocks noGrp="1"/>
          </p:cNvSpPr>
          <p:nvPr>
            <p:ph type="subTitle" idx="1"/>
          </p:nvPr>
        </p:nvSpPr>
        <p:spPr>
          <a:xfrm>
            <a:off x="216024" y="2564904"/>
            <a:ext cx="8748464" cy="2736304"/>
          </a:xfrm>
        </p:spPr>
        <p:txBody>
          <a:bodyPr>
            <a:noAutofit/>
          </a:bodyPr>
          <a:lstStyle/>
          <a:p>
            <a:pPr algn="l"/>
            <a:r>
              <a:rPr lang="en-US" sz="2400" dirty="0">
                <a:solidFill>
                  <a:schemeClr val="tx1"/>
                </a:solidFill>
              </a:rPr>
              <a:t>Almost half of respondents indicated that gambling in school can constitute a good learning activity</a:t>
            </a:r>
          </a:p>
          <a:p>
            <a:pPr algn="l"/>
            <a:endParaRPr lang="en-US" sz="2400" dirty="0">
              <a:solidFill>
                <a:schemeClr val="tx1"/>
              </a:solidFill>
            </a:endParaRPr>
          </a:p>
          <a:p>
            <a:pPr algn="l"/>
            <a:r>
              <a:rPr lang="en-US" sz="2400" dirty="0">
                <a:solidFill>
                  <a:schemeClr val="tx1"/>
                </a:solidFill>
              </a:rPr>
              <a:t>In regards to prevention, all other risky </a:t>
            </a:r>
            <a:r>
              <a:rPr lang="en-US" sz="2400" dirty="0" err="1">
                <a:solidFill>
                  <a:schemeClr val="tx1"/>
                </a:solidFill>
              </a:rPr>
              <a:t>behaviours</a:t>
            </a:r>
            <a:r>
              <a:rPr lang="en-US" sz="2400" dirty="0">
                <a:solidFill>
                  <a:schemeClr val="tx1"/>
                </a:solidFill>
              </a:rPr>
              <a:t> and academic problems were perceived as issues needing greater attention than gambling</a:t>
            </a:r>
            <a:endParaRPr lang="it-IT" sz="24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836712"/>
            <a:ext cx="8712968" cy="1470025"/>
          </a:xfrm>
        </p:spPr>
        <p:txBody>
          <a:bodyPr>
            <a:noAutofit/>
          </a:bodyPr>
          <a:lstStyle/>
          <a:p>
            <a:pPr algn="l"/>
            <a:br>
              <a:rPr lang="it-IT" sz="2400" dirty="0"/>
            </a:br>
            <a:r>
              <a:rPr lang="it-IT" sz="2400" dirty="0" err="1"/>
              <a:t>Estevez</a:t>
            </a:r>
            <a:r>
              <a:rPr lang="it-IT" sz="2400" dirty="0"/>
              <a:t> A1, </a:t>
            </a:r>
            <a:r>
              <a:rPr lang="it-IT" sz="2400" dirty="0" err="1"/>
              <a:t>Herrero-Fernández</a:t>
            </a:r>
            <a:r>
              <a:rPr lang="it-IT" sz="2400" dirty="0"/>
              <a:t> D, </a:t>
            </a:r>
            <a:r>
              <a:rPr lang="it-IT" sz="2400" dirty="0" err="1"/>
              <a:t>Sarabia</a:t>
            </a:r>
            <a:r>
              <a:rPr lang="it-IT" sz="2400" dirty="0"/>
              <a:t> I, </a:t>
            </a:r>
            <a:r>
              <a:rPr lang="it-IT" sz="2400" dirty="0" err="1"/>
              <a:t>Jauregui</a:t>
            </a:r>
            <a:r>
              <a:rPr lang="it-IT" sz="2400" dirty="0"/>
              <a:t> P. </a:t>
            </a:r>
            <a:r>
              <a:rPr lang="it-IT" sz="2400" b="1" dirty="0">
                <a:solidFill>
                  <a:schemeClr val="tx1"/>
                </a:solidFill>
              </a:rPr>
              <a:t>The </a:t>
            </a:r>
            <a:r>
              <a:rPr lang="it-IT" sz="2400" b="1" dirty="0" err="1">
                <a:solidFill>
                  <a:schemeClr val="tx1"/>
                </a:solidFill>
              </a:rPr>
              <a:t>Impulsivity</a:t>
            </a:r>
            <a:r>
              <a:rPr lang="it-IT" sz="2400" b="1" dirty="0">
                <a:solidFill>
                  <a:schemeClr val="tx1"/>
                </a:solidFill>
              </a:rPr>
              <a:t> and </a:t>
            </a:r>
            <a:r>
              <a:rPr lang="it-IT" sz="2400" b="1" dirty="0" err="1">
                <a:solidFill>
                  <a:schemeClr val="tx1"/>
                </a:solidFill>
              </a:rPr>
              <a:t>Sensation-Seeking</a:t>
            </a:r>
            <a:r>
              <a:rPr lang="it-IT" sz="2400" b="1" dirty="0">
                <a:solidFill>
                  <a:schemeClr val="tx1"/>
                </a:solidFill>
              </a:rPr>
              <a:t> </a:t>
            </a:r>
            <a:r>
              <a:rPr lang="it-IT" sz="2400" b="1" dirty="0" err="1">
                <a:solidFill>
                  <a:schemeClr val="tx1"/>
                </a:solidFill>
              </a:rPr>
              <a:t>Mediators</a:t>
            </a:r>
            <a:r>
              <a:rPr lang="it-IT" sz="2400" b="1" dirty="0">
                <a:solidFill>
                  <a:schemeClr val="tx1"/>
                </a:solidFill>
              </a:rPr>
              <a:t> </a:t>
            </a:r>
            <a:r>
              <a:rPr lang="it-IT" sz="2400" b="1" dirty="0" err="1">
                <a:solidFill>
                  <a:schemeClr val="tx1"/>
                </a:solidFill>
              </a:rPr>
              <a:t>of</a:t>
            </a:r>
            <a:r>
              <a:rPr lang="it-IT" sz="2400" b="1" dirty="0">
                <a:solidFill>
                  <a:schemeClr val="tx1"/>
                </a:solidFill>
              </a:rPr>
              <a:t> the </a:t>
            </a:r>
            <a:r>
              <a:rPr lang="it-IT" sz="2400" b="1" dirty="0" err="1">
                <a:solidFill>
                  <a:schemeClr val="tx1"/>
                </a:solidFill>
              </a:rPr>
              <a:t>Psychological</a:t>
            </a:r>
            <a:r>
              <a:rPr lang="it-IT" sz="2400" b="1" dirty="0">
                <a:solidFill>
                  <a:schemeClr val="tx1"/>
                </a:solidFill>
              </a:rPr>
              <a:t> </a:t>
            </a:r>
            <a:r>
              <a:rPr lang="it-IT" sz="2400" b="1" dirty="0" err="1">
                <a:solidFill>
                  <a:schemeClr val="tx1"/>
                </a:solidFill>
              </a:rPr>
              <a:t>Consequences</a:t>
            </a:r>
            <a:r>
              <a:rPr lang="it-IT" sz="2400" b="1" dirty="0">
                <a:solidFill>
                  <a:schemeClr val="tx1"/>
                </a:solidFill>
              </a:rPr>
              <a:t> </a:t>
            </a:r>
            <a:r>
              <a:rPr lang="it-IT" sz="2400" b="1" dirty="0" err="1">
                <a:solidFill>
                  <a:schemeClr val="tx1"/>
                </a:solidFill>
              </a:rPr>
              <a:t>of</a:t>
            </a:r>
            <a:r>
              <a:rPr lang="it-IT" sz="2400" b="1" dirty="0">
                <a:solidFill>
                  <a:schemeClr val="tx1"/>
                </a:solidFill>
              </a:rPr>
              <a:t> </a:t>
            </a:r>
            <a:r>
              <a:rPr lang="it-IT" sz="2400" b="1" dirty="0" err="1">
                <a:solidFill>
                  <a:schemeClr val="tx1"/>
                </a:solidFill>
              </a:rPr>
              <a:t>Pathological</a:t>
            </a:r>
            <a:r>
              <a:rPr lang="it-IT" sz="2400" b="1" dirty="0">
                <a:solidFill>
                  <a:schemeClr val="tx1"/>
                </a:solidFill>
              </a:rPr>
              <a:t> </a:t>
            </a:r>
            <a:r>
              <a:rPr lang="it-IT" sz="2400" b="1" dirty="0" err="1">
                <a:solidFill>
                  <a:schemeClr val="tx1"/>
                </a:solidFill>
              </a:rPr>
              <a:t>Gambling</a:t>
            </a:r>
            <a:r>
              <a:rPr lang="it-IT" sz="2400" b="1" dirty="0">
                <a:solidFill>
                  <a:schemeClr val="tx1"/>
                </a:solidFill>
              </a:rPr>
              <a:t> in </a:t>
            </a:r>
            <a:r>
              <a:rPr lang="it-IT" sz="2400" b="1" dirty="0" err="1">
                <a:solidFill>
                  <a:schemeClr val="tx1"/>
                </a:solidFill>
              </a:rPr>
              <a:t>Adolescence</a:t>
            </a:r>
            <a:r>
              <a:rPr lang="it-IT" sz="2400" dirty="0">
                <a:solidFill>
                  <a:schemeClr val="tx1"/>
                </a:solidFill>
              </a:rPr>
              <a:t>.  </a:t>
            </a:r>
            <a:r>
              <a:rPr lang="it-IT" sz="2400" dirty="0"/>
              <a:t>J </a:t>
            </a:r>
            <a:r>
              <a:rPr lang="it-IT" sz="2400" dirty="0" err="1"/>
              <a:t>Gambl</a:t>
            </a:r>
            <a:r>
              <a:rPr lang="it-IT" sz="2400" dirty="0"/>
              <a:t> </a:t>
            </a:r>
            <a:r>
              <a:rPr lang="it-IT" sz="2400" dirty="0" err="1"/>
              <a:t>Stud</a:t>
            </a:r>
            <a:r>
              <a:rPr lang="it-IT" sz="2400" dirty="0"/>
              <a:t>. 2013 </a:t>
            </a:r>
            <a:r>
              <a:rPr lang="it-IT" sz="2400" dirty="0" err="1"/>
              <a:t>Dec</a:t>
            </a:r>
            <a:r>
              <a:rPr lang="it-IT" sz="2400" dirty="0"/>
              <a:t> 3. </a:t>
            </a:r>
          </a:p>
        </p:txBody>
      </p:sp>
      <p:sp>
        <p:nvSpPr>
          <p:cNvPr id="3" name="Sottotitolo 2"/>
          <p:cNvSpPr>
            <a:spLocks noGrp="1"/>
          </p:cNvSpPr>
          <p:nvPr>
            <p:ph type="subTitle" idx="1"/>
          </p:nvPr>
        </p:nvSpPr>
        <p:spPr>
          <a:xfrm>
            <a:off x="216024" y="3140968"/>
            <a:ext cx="8748464" cy="2736304"/>
          </a:xfrm>
        </p:spPr>
        <p:txBody>
          <a:bodyPr>
            <a:noAutofit/>
          </a:bodyPr>
          <a:lstStyle/>
          <a:p>
            <a:pPr algn="l"/>
            <a:r>
              <a:rPr lang="en-US" sz="2400" dirty="0">
                <a:solidFill>
                  <a:schemeClr val="tx1"/>
                </a:solidFill>
              </a:rPr>
              <a:t>Pathological gambling has severe consequences for adolescents and their families and friends</a:t>
            </a:r>
          </a:p>
          <a:p>
            <a:pPr algn="l"/>
            <a:r>
              <a:rPr lang="en-US" sz="2400" dirty="0">
                <a:solidFill>
                  <a:schemeClr val="tx1"/>
                </a:solidFill>
              </a:rPr>
              <a:t>Despite its high prevalence, pathological gambling in adolescents has been insufficiently studied</a:t>
            </a:r>
          </a:p>
          <a:p>
            <a:pPr algn="l"/>
            <a:r>
              <a:rPr lang="en-US" sz="2400" dirty="0">
                <a:solidFill>
                  <a:schemeClr val="tx1"/>
                </a:solidFill>
              </a:rPr>
              <a:t>Sensation seeking and impulsivity are two variables that are related to the appearance and maintenance of pathological gambling</a:t>
            </a:r>
            <a:endParaRPr lang="it-IT" sz="2400"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836712"/>
            <a:ext cx="8712968" cy="1470025"/>
          </a:xfrm>
        </p:spPr>
        <p:txBody>
          <a:bodyPr>
            <a:noAutofit/>
          </a:bodyPr>
          <a:lstStyle/>
          <a:p>
            <a:pPr algn="l"/>
            <a:br>
              <a:rPr lang="it-IT" sz="2400" dirty="0"/>
            </a:br>
            <a:r>
              <a:rPr lang="it-IT" sz="2400" dirty="0" err="1"/>
              <a:t>Estevez</a:t>
            </a:r>
            <a:r>
              <a:rPr lang="it-IT" sz="2400" dirty="0"/>
              <a:t> A1, </a:t>
            </a:r>
            <a:r>
              <a:rPr lang="it-IT" sz="2400" dirty="0" err="1"/>
              <a:t>Herrero-Fernández</a:t>
            </a:r>
            <a:r>
              <a:rPr lang="it-IT" sz="2400" dirty="0"/>
              <a:t> D, </a:t>
            </a:r>
            <a:r>
              <a:rPr lang="it-IT" sz="2400" dirty="0" err="1"/>
              <a:t>Sarabia</a:t>
            </a:r>
            <a:r>
              <a:rPr lang="it-IT" sz="2400" dirty="0"/>
              <a:t> I, </a:t>
            </a:r>
            <a:r>
              <a:rPr lang="it-IT" sz="2400" dirty="0" err="1"/>
              <a:t>Jauregui</a:t>
            </a:r>
            <a:r>
              <a:rPr lang="it-IT" sz="2400" dirty="0"/>
              <a:t> P. </a:t>
            </a:r>
            <a:r>
              <a:rPr lang="it-IT" sz="2400" b="1" dirty="0">
                <a:solidFill>
                  <a:schemeClr val="tx1"/>
                </a:solidFill>
              </a:rPr>
              <a:t>The </a:t>
            </a:r>
            <a:r>
              <a:rPr lang="it-IT" sz="2400" b="1" dirty="0" err="1">
                <a:solidFill>
                  <a:schemeClr val="tx1"/>
                </a:solidFill>
              </a:rPr>
              <a:t>Impulsivity</a:t>
            </a:r>
            <a:r>
              <a:rPr lang="it-IT" sz="2400" b="1" dirty="0">
                <a:solidFill>
                  <a:schemeClr val="tx1"/>
                </a:solidFill>
              </a:rPr>
              <a:t> and </a:t>
            </a:r>
            <a:r>
              <a:rPr lang="it-IT" sz="2400" b="1" dirty="0" err="1">
                <a:solidFill>
                  <a:schemeClr val="tx1"/>
                </a:solidFill>
              </a:rPr>
              <a:t>Sensation-Seeking</a:t>
            </a:r>
            <a:r>
              <a:rPr lang="it-IT" sz="2400" b="1" dirty="0">
                <a:solidFill>
                  <a:schemeClr val="tx1"/>
                </a:solidFill>
              </a:rPr>
              <a:t> </a:t>
            </a:r>
            <a:r>
              <a:rPr lang="it-IT" sz="2400" b="1" dirty="0" err="1">
                <a:solidFill>
                  <a:schemeClr val="tx1"/>
                </a:solidFill>
              </a:rPr>
              <a:t>Mediators</a:t>
            </a:r>
            <a:r>
              <a:rPr lang="it-IT" sz="2400" b="1" dirty="0">
                <a:solidFill>
                  <a:schemeClr val="tx1"/>
                </a:solidFill>
              </a:rPr>
              <a:t> </a:t>
            </a:r>
            <a:r>
              <a:rPr lang="it-IT" sz="2400" b="1" dirty="0" err="1">
                <a:solidFill>
                  <a:schemeClr val="tx1"/>
                </a:solidFill>
              </a:rPr>
              <a:t>of</a:t>
            </a:r>
            <a:r>
              <a:rPr lang="it-IT" sz="2400" b="1" dirty="0">
                <a:solidFill>
                  <a:schemeClr val="tx1"/>
                </a:solidFill>
              </a:rPr>
              <a:t> the </a:t>
            </a:r>
            <a:r>
              <a:rPr lang="it-IT" sz="2400" b="1" dirty="0" err="1">
                <a:solidFill>
                  <a:schemeClr val="tx1"/>
                </a:solidFill>
              </a:rPr>
              <a:t>Psychological</a:t>
            </a:r>
            <a:r>
              <a:rPr lang="it-IT" sz="2400" b="1" dirty="0">
                <a:solidFill>
                  <a:schemeClr val="tx1"/>
                </a:solidFill>
              </a:rPr>
              <a:t> </a:t>
            </a:r>
            <a:r>
              <a:rPr lang="it-IT" sz="2400" b="1" dirty="0" err="1">
                <a:solidFill>
                  <a:schemeClr val="tx1"/>
                </a:solidFill>
              </a:rPr>
              <a:t>Consequences</a:t>
            </a:r>
            <a:r>
              <a:rPr lang="it-IT" sz="2400" b="1" dirty="0">
                <a:solidFill>
                  <a:schemeClr val="tx1"/>
                </a:solidFill>
              </a:rPr>
              <a:t> </a:t>
            </a:r>
            <a:r>
              <a:rPr lang="it-IT" sz="2400" b="1" dirty="0" err="1">
                <a:solidFill>
                  <a:schemeClr val="tx1"/>
                </a:solidFill>
              </a:rPr>
              <a:t>of</a:t>
            </a:r>
            <a:r>
              <a:rPr lang="it-IT" sz="2400" b="1" dirty="0">
                <a:solidFill>
                  <a:schemeClr val="tx1"/>
                </a:solidFill>
              </a:rPr>
              <a:t> </a:t>
            </a:r>
            <a:r>
              <a:rPr lang="it-IT" sz="2400" b="1" dirty="0" err="1">
                <a:solidFill>
                  <a:schemeClr val="tx1"/>
                </a:solidFill>
              </a:rPr>
              <a:t>Pathological</a:t>
            </a:r>
            <a:r>
              <a:rPr lang="it-IT" sz="2400" b="1" dirty="0">
                <a:solidFill>
                  <a:schemeClr val="tx1"/>
                </a:solidFill>
              </a:rPr>
              <a:t> </a:t>
            </a:r>
            <a:r>
              <a:rPr lang="it-IT" sz="2400" b="1" dirty="0" err="1">
                <a:solidFill>
                  <a:schemeClr val="tx1"/>
                </a:solidFill>
              </a:rPr>
              <a:t>Gambling</a:t>
            </a:r>
            <a:r>
              <a:rPr lang="it-IT" sz="2400" b="1" dirty="0">
                <a:solidFill>
                  <a:schemeClr val="tx1"/>
                </a:solidFill>
              </a:rPr>
              <a:t> in </a:t>
            </a:r>
            <a:r>
              <a:rPr lang="it-IT" sz="2400" b="1" dirty="0" err="1">
                <a:solidFill>
                  <a:schemeClr val="tx1"/>
                </a:solidFill>
              </a:rPr>
              <a:t>Adolescence</a:t>
            </a:r>
            <a:r>
              <a:rPr lang="it-IT" sz="2400" dirty="0">
                <a:solidFill>
                  <a:schemeClr val="tx1"/>
                </a:solidFill>
              </a:rPr>
              <a:t>.  </a:t>
            </a:r>
            <a:r>
              <a:rPr lang="it-IT" sz="2400" dirty="0"/>
              <a:t>J </a:t>
            </a:r>
            <a:r>
              <a:rPr lang="it-IT" sz="2400" dirty="0" err="1"/>
              <a:t>Gambl</a:t>
            </a:r>
            <a:r>
              <a:rPr lang="it-IT" sz="2400" dirty="0"/>
              <a:t> </a:t>
            </a:r>
            <a:r>
              <a:rPr lang="it-IT" sz="2400" dirty="0" err="1"/>
              <a:t>Stud</a:t>
            </a:r>
            <a:r>
              <a:rPr lang="it-IT" sz="2400" dirty="0"/>
              <a:t>. 2013 </a:t>
            </a:r>
            <a:r>
              <a:rPr lang="it-IT" sz="2400" dirty="0" err="1"/>
              <a:t>Dec</a:t>
            </a:r>
            <a:r>
              <a:rPr lang="it-IT" sz="2400" dirty="0"/>
              <a:t> 3. </a:t>
            </a:r>
          </a:p>
        </p:txBody>
      </p:sp>
      <p:sp>
        <p:nvSpPr>
          <p:cNvPr id="3" name="Sottotitolo 2"/>
          <p:cNvSpPr>
            <a:spLocks noGrp="1"/>
          </p:cNvSpPr>
          <p:nvPr>
            <p:ph type="subTitle" idx="1"/>
          </p:nvPr>
        </p:nvSpPr>
        <p:spPr>
          <a:xfrm>
            <a:off x="216024" y="3140968"/>
            <a:ext cx="8748464" cy="2736304"/>
          </a:xfrm>
        </p:spPr>
        <p:txBody>
          <a:bodyPr>
            <a:noAutofit/>
          </a:bodyPr>
          <a:lstStyle/>
          <a:p>
            <a:pPr algn="l"/>
            <a:r>
              <a:rPr lang="en-US" sz="2400" dirty="0">
                <a:solidFill>
                  <a:schemeClr val="tx1"/>
                </a:solidFill>
              </a:rPr>
              <a:t>young adults and adolescents who gamble pathologically have more dysfunctional </a:t>
            </a:r>
            <a:r>
              <a:rPr lang="en-US" sz="2400" dirty="0" err="1">
                <a:solidFill>
                  <a:schemeClr val="tx1"/>
                </a:solidFill>
              </a:rPr>
              <a:t>symptomatology</a:t>
            </a:r>
            <a:r>
              <a:rPr lang="en-US" sz="2400" dirty="0">
                <a:solidFill>
                  <a:schemeClr val="tx1"/>
                </a:solidFill>
              </a:rPr>
              <a:t> related to anxiety, depression, hostility, obsessive-compulsive behavior and </a:t>
            </a:r>
            <a:r>
              <a:rPr lang="en-US" sz="2400" dirty="0" err="1">
                <a:solidFill>
                  <a:schemeClr val="tx1"/>
                </a:solidFill>
              </a:rPr>
              <a:t>somatization</a:t>
            </a:r>
            <a:r>
              <a:rPr lang="en-US" sz="2400" dirty="0">
                <a:solidFill>
                  <a:schemeClr val="tx1"/>
                </a:solidFill>
              </a:rPr>
              <a:t>, as well as sensation seeking, impulsivity and addictive behavior</a:t>
            </a:r>
            <a:endParaRPr lang="it-IT" sz="2400"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836712"/>
            <a:ext cx="7632848" cy="936103"/>
          </a:xfrm>
        </p:spPr>
        <p:txBody>
          <a:bodyPr>
            <a:noAutofit/>
          </a:bodyPr>
          <a:lstStyle/>
          <a:p>
            <a:pPr algn="ctr"/>
            <a:r>
              <a:rPr lang="it-IT" sz="4400" dirty="0"/>
              <a:t>Internet </a:t>
            </a:r>
            <a:r>
              <a:rPr lang="it-IT" sz="4400" dirty="0" err="1"/>
              <a:t>Addiction</a:t>
            </a:r>
            <a:r>
              <a:rPr lang="it-IT" sz="4400" dirty="0"/>
              <a:t> vs </a:t>
            </a:r>
            <a:r>
              <a:rPr lang="it-IT" sz="4400" dirty="0" err="1"/>
              <a:t>Ludopatia</a:t>
            </a:r>
            <a:r>
              <a:rPr lang="it-IT" sz="4400" dirty="0"/>
              <a:t> </a:t>
            </a:r>
          </a:p>
        </p:txBody>
      </p:sp>
      <p:sp>
        <p:nvSpPr>
          <p:cNvPr id="3" name="Sottotitolo 2"/>
          <p:cNvSpPr>
            <a:spLocks noGrp="1"/>
          </p:cNvSpPr>
          <p:nvPr>
            <p:ph type="subTitle" idx="1"/>
          </p:nvPr>
        </p:nvSpPr>
        <p:spPr>
          <a:xfrm>
            <a:off x="323528" y="2564904"/>
            <a:ext cx="8820472" cy="3384376"/>
          </a:xfrm>
        </p:spPr>
        <p:txBody>
          <a:bodyPr>
            <a:noAutofit/>
          </a:bodyPr>
          <a:lstStyle/>
          <a:p>
            <a:pPr algn="l">
              <a:buFont typeface="Arial" pitchFamily="34" charset="0"/>
              <a:buChar char="•"/>
            </a:pPr>
            <a:r>
              <a:rPr lang="it-IT" sz="2400" dirty="0"/>
              <a:t>Internet </a:t>
            </a:r>
            <a:r>
              <a:rPr lang="it-IT" sz="2400" dirty="0" err="1"/>
              <a:t>Addiction</a:t>
            </a:r>
            <a:r>
              <a:rPr lang="it-IT" sz="2400" dirty="0"/>
              <a:t> e </a:t>
            </a:r>
            <a:r>
              <a:rPr lang="it-IT" sz="2400" dirty="0" err="1"/>
              <a:t>Ludopatia</a:t>
            </a:r>
            <a:r>
              <a:rPr lang="it-IT" sz="2400" dirty="0"/>
              <a:t> sono sicuramente due facce della stessa medaglia e quindi </a:t>
            </a:r>
            <a:r>
              <a:rPr lang="it-IT" sz="2400" dirty="0" err="1"/>
              <a:t>interconesse</a:t>
            </a:r>
            <a:r>
              <a:rPr lang="it-IT" sz="2400" dirty="0"/>
              <a:t> fra di loro</a:t>
            </a:r>
          </a:p>
          <a:p>
            <a:pPr algn="l">
              <a:buFont typeface="Arial" pitchFamily="34" charset="0"/>
              <a:buChar char="•"/>
            </a:pPr>
            <a:r>
              <a:rPr lang="it-IT" sz="2400" dirty="0"/>
              <a:t>Tendono inoltre ad associarsi ad altre forme di dipendenza, in particolare, negli adolescenti, quella da alcool</a:t>
            </a:r>
          </a:p>
          <a:p>
            <a:pPr algn="l">
              <a:buFont typeface="Arial" pitchFamily="34" charset="0"/>
              <a:buChar char="•"/>
            </a:pPr>
            <a:r>
              <a:rPr lang="it-IT" sz="2400" dirty="0"/>
              <a:t>Sono fortemente influenzate dall’ambiente (famiglia, scuola, amicizie, ecc)</a:t>
            </a:r>
          </a:p>
          <a:p>
            <a:pPr algn="l">
              <a:buFont typeface="Arial" pitchFamily="34" charset="0"/>
              <a:buChar char="•"/>
            </a:pPr>
            <a:r>
              <a:rPr lang="it-IT" sz="2400" dirty="0"/>
              <a:t>L’estrema accessibilità dei nostri ragazzi a internet e all’elettronica in genere può facilitare una deriva patologica</a:t>
            </a:r>
          </a:p>
          <a:p>
            <a:pPr algn="l">
              <a:buFont typeface="Arial" pitchFamily="34" charset="0"/>
              <a:buChar char="•"/>
            </a:pPr>
            <a:endParaRPr lang="it-IT" sz="2400" dirty="0"/>
          </a:p>
          <a:p>
            <a:pPr algn="l">
              <a:buFont typeface="Arial" pitchFamily="34" charset="0"/>
              <a:buChar char="•"/>
            </a:pPr>
            <a:endParaRPr lang="it-IT" sz="2400" dirty="0"/>
          </a:p>
          <a:p>
            <a:pPr algn="l">
              <a:buFont typeface="Arial" pitchFamily="34" charset="0"/>
              <a:buChar cha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9512" y="332656"/>
            <a:ext cx="8712968" cy="1974081"/>
          </a:xfrm>
        </p:spPr>
        <p:txBody>
          <a:bodyPr>
            <a:noAutofit/>
          </a:bodyPr>
          <a:lstStyle/>
          <a:p>
            <a:pPr algn="l"/>
            <a:r>
              <a:rPr lang="en-US" sz="2400" dirty="0"/>
              <a:t>Santos V, </a:t>
            </a:r>
            <a:r>
              <a:rPr lang="en-US" sz="2400" dirty="0" err="1"/>
              <a:t>Nardi</a:t>
            </a:r>
            <a:r>
              <a:rPr lang="en-US" sz="2400" dirty="0"/>
              <a:t> AE, King AL. </a:t>
            </a:r>
            <a:r>
              <a:rPr lang="en-US" sz="2400" dirty="0">
                <a:solidFill>
                  <a:schemeClr val="tx1"/>
                </a:solidFill>
              </a:rPr>
              <a:t>Treatment of Internet Addiction in patient with Panic Disorder and Obsessive Compulsive Disorder: a case report</a:t>
            </a:r>
            <a:r>
              <a:rPr lang="en-US" sz="2400" dirty="0"/>
              <a:t>. CNS </a:t>
            </a:r>
            <a:r>
              <a:rPr lang="en-US" sz="2400" dirty="0" err="1"/>
              <a:t>Neurol</a:t>
            </a:r>
            <a:r>
              <a:rPr lang="en-US" sz="2400" dirty="0"/>
              <a:t> </a:t>
            </a:r>
            <a:r>
              <a:rPr lang="en-US" sz="2400" dirty="0" err="1"/>
              <a:t>Disord</a:t>
            </a:r>
            <a:r>
              <a:rPr lang="en-US" sz="2400" dirty="0"/>
              <a:t> Drug Targets. 2015 Feb 25.</a:t>
            </a:r>
            <a:endParaRPr lang="it-IT" sz="2400" dirty="0"/>
          </a:p>
        </p:txBody>
      </p:sp>
      <p:sp>
        <p:nvSpPr>
          <p:cNvPr id="3" name="Sottotitolo 2"/>
          <p:cNvSpPr>
            <a:spLocks noGrp="1"/>
          </p:cNvSpPr>
          <p:nvPr>
            <p:ph type="subTitle" idx="1"/>
          </p:nvPr>
        </p:nvSpPr>
        <p:spPr>
          <a:xfrm>
            <a:off x="216024" y="2564904"/>
            <a:ext cx="8748464" cy="2736304"/>
          </a:xfrm>
        </p:spPr>
        <p:txBody>
          <a:bodyPr>
            <a:noAutofit/>
          </a:bodyPr>
          <a:lstStyle/>
          <a:p>
            <a:pPr algn="l"/>
            <a:r>
              <a:rPr lang="en-US" sz="2000" dirty="0"/>
              <a:t>Problematic Internet use is a worldwide social issue and it can be found in any age, social, educational, or economic range. </a:t>
            </a:r>
            <a:r>
              <a:rPr lang="en-US" sz="2000" dirty="0">
                <a:solidFill>
                  <a:srgbClr val="FFC000"/>
                </a:solidFill>
              </a:rPr>
              <a:t>In some countries like China and South Korea internet addiction (IA) is considered a public health condition and this governments support research, education and treatment</a:t>
            </a:r>
            <a:r>
              <a:rPr lang="en-US" sz="2000" dirty="0"/>
              <a:t>. Internet addiction has been associated with others psychiatric disorders. Panic disorder (PD) and Obsessive Compulsive Disorder (OCD) are anxiety disorders that involve a lot of damages in patient's life. We report a </a:t>
            </a:r>
            <a:r>
              <a:rPr lang="en-US" sz="2000" dirty="0">
                <a:solidFill>
                  <a:srgbClr val="FFC000"/>
                </a:solidFill>
              </a:rPr>
              <a:t>treatment of a patient with PD and OCD and internet addition involving pharmacotherapy and Cognitive Behavioral Therapy (CBT).</a:t>
            </a:r>
            <a:r>
              <a:rPr lang="en-US" sz="2000" dirty="0"/>
              <a:t> The CBT was conducted 1 time per week during 10 weeks and results suggest that the treatment was an effective treatment for the anxiety and for the internet addiction.</a:t>
            </a:r>
            <a:endParaRPr lang="it-IT"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93812" y="692696"/>
            <a:ext cx="7556376" cy="749945"/>
          </a:xfrm>
        </p:spPr>
        <p:txBody>
          <a:bodyPr>
            <a:normAutofit/>
          </a:bodyPr>
          <a:lstStyle/>
          <a:p>
            <a:r>
              <a:rPr lang="it-IT" sz="3600" dirty="0"/>
              <a:t>Terapia </a:t>
            </a:r>
            <a:r>
              <a:rPr lang="it-IT" sz="3600" dirty="0" err="1"/>
              <a:t>Ludopatia</a:t>
            </a:r>
            <a:r>
              <a:rPr lang="it-IT" sz="3600" dirty="0"/>
              <a:t>/Internet </a:t>
            </a:r>
            <a:r>
              <a:rPr lang="it-IT" sz="3600" dirty="0" err="1"/>
              <a:t>Addiction</a:t>
            </a:r>
            <a:r>
              <a:rPr lang="it-IT" sz="3600" dirty="0"/>
              <a:t> </a:t>
            </a:r>
          </a:p>
        </p:txBody>
      </p:sp>
      <p:sp>
        <p:nvSpPr>
          <p:cNvPr id="3" name="Sottotitolo 2"/>
          <p:cNvSpPr>
            <a:spLocks noGrp="1"/>
          </p:cNvSpPr>
          <p:nvPr>
            <p:ph type="subTitle" idx="1"/>
          </p:nvPr>
        </p:nvSpPr>
        <p:spPr>
          <a:xfrm>
            <a:off x="1187624" y="1916832"/>
            <a:ext cx="7162564" cy="4392488"/>
          </a:xfrm>
        </p:spPr>
        <p:txBody>
          <a:bodyPr>
            <a:noAutofit/>
          </a:bodyPr>
          <a:lstStyle/>
          <a:p>
            <a:pPr algn="l">
              <a:buFont typeface="Arial" pitchFamily="34" charset="0"/>
              <a:buChar char="•"/>
            </a:pPr>
            <a:r>
              <a:rPr lang="it-IT" sz="2400" dirty="0">
                <a:solidFill>
                  <a:schemeClr val="tx1"/>
                </a:solidFill>
              </a:rPr>
              <a:t>multidisciplinarietà e integrazione degli interventi</a:t>
            </a:r>
          </a:p>
          <a:p>
            <a:pPr algn="l">
              <a:buFont typeface="Arial" pitchFamily="34" charset="0"/>
              <a:buChar char="•"/>
            </a:pPr>
            <a:endParaRPr lang="it-IT" sz="2400" dirty="0">
              <a:solidFill>
                <a:schemeClr val="tx1"/>
              </a:solidFill>
            </a:endParaRPr>
          </a:p>
          <a:p>
            <a:pPr algn="l">
              <a:buFont typeface="Arial" pitchFamily="34" charset="0"/>
              <a:buChar char="•"/>
            </a:pPr>
            <a:r>
              <a:rPr lang="it-IT" sz="2400" dirty="0">
                <a:solidFill>
                  <a:schemeClr val="tx1"/>
                </a:solidFill>
              </a:rPr>
              <a:t>Approccio psicoeducativo / psicoterapico cognitivo-comportamentale</a:t>
            </a:r>
          </a:p>
          <a:p>
            <a:pPr algn="l">
              <a:buFont typeface="Arial" pitchFamily="34" charset="0"/>
              <a:buChar char="•"/>
            </a:pPr>
            <a:endParaRPr lang="it-IT" sz="2400" dirty="0">
              <a:solidFill>
                <a:schemeClr val="tx1"/>
              </a:solidFill>
            </a:endParaRPr>
          </a:p>
          <a:p>
            <a:pPr algn="l">
              <a:buFont typeface="Arial" pitchFamily="34" charset="0"/>
              <a:buChar char="•"/>
            </a:pPr>
            <a:r>
              <a:rPr lang="it-IT" sz="2400" dirty="0" err="1">
                <a:solidFill>
                  <a:schemeClr val="tx1"/>
                </a:solidFill>
              </a:rPr>
              <a:t>Parent</a:t>
            </a:r>
            <a:r>
              <a:rPr lang="it-IT" sz="2400" dirty="0">
                <a:solidFill>
                  <a:schemeClr val="tx1"/>
                </a:solidFill>
              </a:rPr>
              <a:t> training</a:t>
            </a:r>
          </a:p>
          <a:p>
            <a:pPr algn="l">
              <a:buFont typeface="Arial" pitchFamily="34" charset="0"/>
              <a:buChar char="•"/>
            </a:pPr>
            <a:endParaRPr lang="it-IT" sz="2400" dirty="0">
              <a:solidFill>
                <a:schemeClr val="tx1"/>
              </a:solidFill>
            </a:endParaRPr>
          </a:p>
          <a:p>
            <a:pPr algn="l">
              <a:buFont typeface="Arial" pitchFamily="34" charset="0"/>
              <a:buChar char="•"/>
            </a:pPr>
            <a:r>
              <a:rPr lang="it-IT" sz="2400" dirty="0">
                <a:solidFill>
                  <a:schemeClr val="tx1"/>
                </a:solidFill>
              </a:rPr>
              <a:t>cura farmacologica nei casi particolarmente gravi</a:t>
            </a:r>
          </a:p>
          <a:p>
            <a:pPr algn="l">
              <a:buFont typeface="Arial" pitchFamily="34" charset="0"/>
              <a:buChar char="•"/>
            </a:pPr>
            <a:endParaRPr lang="it-IT" sz="2400" dirty="0">
              <a:solidFill>
                <a:schemeClr val="tx1"/>
              </a:solidFill>
            </a:endParaRPr>
          </a:p>
          <a:p>
            <a:pPr algn="l">
              <a:buFont typeface="Arial" pitchFamily="34" charset="0"/>
              <a:buChar char="•"/>
            </a:pPr>
            <a:r>
              <a:rPr lang="it-IT" sz="2400" dirty="0">
                <a:solidFill>
                  <a:schemeClr val="tx1"/>
                </a:solidFill>
              </a:rPr>
              <a:t>inserimento progressivo in gruppi di riabilitazione</a:t>
            </a:r>
          </a:p>
          <a:p>
            <a:pPr algn="l">
              <a:buFont typeface="Arial" pitchFamily="34" charset="0"/>
              <a:buChar char="•"/>
            </a:pPr>
            <a:endParaRPr lang="it-IT" sz="2400" dirty="0">
              <a:solidFill>
                <a:schemeClr val="tx1"/>
              </a:solidFill>
            </a:endParaRPr>
          </a:p>
        </p:txBody>
      </p:sp>
    </p:spTree>
    <p:extLst>
      <p:ext uri="{BB962C8B-B14F-4D97-AF65-F5344CB8AC3E}">
        <p14:creationId xmlns:p14="http://schemas.microsoft.com/office/powerpoint/2010/main" val="2171855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B2FC6C6-372B-7B48-B6C7-6B28DEB39285}"/>
              </a:ext>
            </a:extLst>
          </p:cNvPr>
          <p:cNvPicPr>
            <a:picLocks noChangeAspect="1"/>
          </p:cNvPicPr>
          <p:nvPr/>
        </p:nvPicPr>
        <p:blipFill>
          <a:blip r:embed="rId2"/>
          <a:stretch>
            <a:fillRect/>
          </a:stretch>
        </p:blipFill>
        <p:spPr>
          <a:xfrm>
            <a:off x="2327243" y="0"/>
            <a:ext cx="6816757" cy="5112568"/>
          </a:xfrm>
          <a:prstGeom prst="rect">
            <a:avLst/>
          </a:prstGeom>
        </p:spPr>
      </p:pic>
      <p:sp>
        <p:nvSpPr>
          <p:cNvPr id="3" name="Rettangolo 2">
            <a:extLst>
              <a:ext uri="{FF2B5EF4-FFF2-40B4-BE49-F238E27FC236}">
                <a16:creationId xmlns:a16="http://schemas.microsoft.com/office/drawing/2014/main" id="{E3E326DE-B931-BA41-9E16-638FF860AB98}"/>
              </a:ext>
            </a:extLst>
          </p:cNvPr>
          <p:cNvSpPr/>
          <p:nvPr/>
        </p:nvSpPr>
        <p:spPr>
          <a:xfrm>
            <a:off x="2495261" y="5445224"/>
            <a:ext cx="6480720" cy="1015663"/>
          </a:xfrm>
          <a:prstGeom prst="rect">
            <a:avLst/>
          </a:prstGeom>
        </p:spPr>
        <p:txBody>
          <a:bodyPr wrap="square">
            <a:spAutoFit/>
          </a:bodyPr>
          <a:lstStyle/>
          <a:p>
            <a:r>
              <a:rPr lang="it-IT" sz="2000" dirty="0">
                <a:solidFill>
                  <a:srgbClr val="222222"/>
                </a:solidFill>
                <a:latin typeface="Arial" panose="020B0604020202020204" pitchFamily="34" charset="0"/>
              </a:rPr>
              <a:t>già presente in Giappone dalla seconda metà degli anni ottanta, ha incominciato a diffondersi negli anni duemila anche negli USA e in Europa</a:t>
            </a:r>
            <a:endParaRPr lang="it-IT" sz="2000" dirty="0"/>
          </a:p>
        </p:txBody>
      </p:sp>
      <p:sp>
        <p:nvSpPr>
          <p:cNvPr id="4" name="Rettangolo 3">
            <a:extLst>
              <a:ext uri="{FF2B5EF4-FFF2-40B4-BE49-F238E27FC236}">
                <a16:creationId xmlns:a16="http://schemas.microsoft.com/office/drawing/2014/main" id="{311DDA10-69BA-A342-AA53-9A04FE59841F}"/>
              </a:ext>
            </a:extLst>
          </p:cNvPr>
          <p:cNvSpPr/>
          <p:nvPr/>
        </p:nvSpPr>
        <p:spPr>
          <a:xfrm>
            <a:off x="168019" y="836712"/>
            <a:ext cx="2029354" cy="5355312"/>
          </a:xfrm>
          <a:prstGeom prst="rect">
            <a:avLst/>
          </a:prstGeom>
        </p:spPr>
        <p:txBody>
          <a:bodyPr wrap="square">
            <a:spAutoFit/>
          </a:bodyPr>
          <a:lstStyle/>
          <a:p>
            <a:r>
              <a:rPr lang="it-IT" dirty="0">
                <a:solidFill>
                  <a:srgbClr val="222222"/>
                </a:solidFill>
                <a:latin typeface="Arial" panose="020B0604020202020204" pitchFamily="34" charset="0"/>
              </a:rPr>
              <a:t>particolarità del contesto familiare in Giappone, caratterizzato dalla mancanza di una figura paterna e da un'eccessiva </a:t>
            </a:r>
            <a:r>
              <a:rPr lang="it-IT" dirty="0" err="1">
                <a:solidFill>
                  <a:srgbClr val="222222"/>
                </a:solidFill>
                <a:latin typeface="Arial" panose="020B0604020202020204" pitchFamily="34" charset="0"/>
              </a:rPr>
              <a:t>protettività</a:t>
            </a:r>
            <a:r>
              <a:rPr lang="it-IT" dirty="0">
                <a:solidFill>
                  <a:srgbClr val="222222"/>
                </a:solidFill>
                <a:latin typeface="Arial" panose="020B0604020202020204" pitchFamily="34" charset="0"/>
              </a:rPr>
              <a:t> materna, e la grande pressione della società giapponese verso autorealizzazione e successo personale, cui l'individuo viene sottoposto fin dall'adolescenza</a:t>
            </a:r>
            <a:endParaRPr lang="it-IT" dirty="0"/>
          </a:p>
        </p:txBody>
      </p:sp>
    </p:spTree>
    <p:extLst>
      <p:ext uri="{BB962C8B-B14F-4D97-AF65-F5344CB8AC3E}">
        <p14:creationId xmlns:p14="http://schemas.microsoft.com/office/powerpoint/2010/main" val="1538391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75856" y="764704"/>
            <a:ext cx="4968552" cy="648073"/>
          </a:xfrm>
        </p:spPr>
        <p:txBody>
          <a:bodyPr>
            <a:normAutofit/>
          </a:bodyPr>
          <a:lstStyle/>
          <a:p>
            <a:r>
              <a:rPr lang="it-IT" sz="3600" dirty="0"/>
              <a:t>Prevenzione </a:t>
            </a:r>
            <a:r>
              <a:rPr lang="it-IT" sz="3600" dirty="0" err="1"/>
              <a:t>Ludopatia</a:t>
            </a:r>
            <a:r>
              <a:rPr lang="it-IT" sz="3600" dirty="0"/>
              <a:t> </a:t>
            </a:r>
          </a:p>
        </p:txBody>
      </p:sp>
      <p:sp>
        <p:nvSpPr>
          <p:cNvPr id="3" name="Sottotitolo 2"/>
          <p:cNvSpPr>
            <a:spLocks noGrp="1"/>
          </p:cNvSpPr>
          <p:nvPr>
            <p:ph type="subTitle" idx="1"/>
          </p:nvPr>
        </p:nvSpPr>
        <p:spPr>
          <a:xfrm>
            <a:off x="251520" y="1700808"/>
            <a:ext cx="8568952" cy="4680520"/>
          </a:xfrm>
        </p:spPr>
        <p:txBody>
          <a:bodyPr>
            <a:noAutofit/>
          </a:bodyPr>
          <a:lstStyle/>
          <a:p>
            <a:pPr algn="l">
              <a:buFont typeface="Arial" pitchFamily="34" charset="0"/>
              <a:buChar char="•"/>
            </a:pPr>
            <a:r>
              <a:rPr lang="it-IT" sz="2400" b="1" dirty="0">
                <a:solidFill>
                  <a:srgbClr val="FFC000"/>
                </a:solidFill>
              </a:rPr>
              <a:t>Famiglia:</a:t>
            </a:r>
            <a:r>
              <a:rPr lang="it-IT" sz="2400" b="1" dirty="0">
                <a:solidFill>
                  <a:schemeClr val="tx1"/>
                </a:solidFill>
              </a:rPr>
              <a:t> </a:t>
            </a:r>
            <a:r>
              <a:rPr lang="it-IT" sz="2400" dirty="0">
                <a:solidFill>
                  <a:schemeClr val="tx1"/>
                </a:solidFill>
              </a:rPr>
              <a:t>educare con esempio, approccio valorizzante, attenzione ai precursori (impulsività, altre dipendenze, alcol, tabacco, sostanze, internet), intervento tempestivo</a:t>
            </a:r>
          </a:p>
          <a:p>
            <a:pPr algn="l">
              <a:buFont typeface="Arial" pitchFamily="34" charset="0"/>
              <a:buChar char="•"/>
            </a:pPr>
            <a:r>
              <a:rPr lang="it-IT" sz="2400" b="1" dirty="0">
                <a:solidFill>
                  <a:srgbClr val="FFC000"/>
                </a:solidFill>
              </a:rPr>
              <a:t>Scuola:</a:t>
            </a:r>
            <a:r>
              <a:rPr lang="it-IT" sz="2400" dirty="0">
                <a:solidFill>
                  <a:schemeClr val="tx1"/>
                </a:solidFill>
              </a:rPr>
              <a:t> presa di coscienza del problema, informazioni corrette agli alunni sul tema, attenzione agli stessi precursori, alleanza con la famiglia</a:t>
            </a:r>
          </a:p>
          <a:p>
            <a:pPr algn="l">
              <a:buFont typeface="Arial" pitchFamily="34" charset="0"/>
              <a:buChar char="•"/>
            </a:pPr>
            <a:r>
              <a:rPr lang="it-IT" sz="2400" b="1" dirty="0">
                <a:solidFill>
                  <a:srgbClr val="FFC000"/>
                </a:solidFill>
              </a:rPr>
              <a:t>Pediatri di famiglia: </a:t>
            </a:r>
            <a:r>
              <a:rPr lang="it-IT" sz="2400" dirty="0">
                <a:solidFill>
                  <a:schemeClr val="tx1"/>
                </a:solidFill>
              </a:rPr>
              <a:t>informazione e formazione sul tema, collegamento con famiglia e scuola, attenzione agli stessi precursori, invio tempestivo a specialisti</a:t>
            </a:r>
          </a:p>
          <a:p>
            <a:pPr algn="l">
              <a:buFont typeface="Arial" pitchFamily="34" charset="0"/>
              <a:buChar char="•"/>
            </a:pPr>
            <a:r>
              <a:rPr lang="it-IT" sz="2400" b="1" dirty="0">
                <a:solidFill>
                  <a:srgbClr val="FFC000"/>
                </a:solidFill>
              </a:rPr>
              <a:t>Società/Politica:</a:t>
            </a:r>
            <a:r>
              <a:rPr lang="it-IT" sz="2400" dirty="0">
                <a:solidFill>
                  <a:srgbClr val="FFC000"/>
                </a:solidFill>
              </a:rPr>
              <a:t> </a:t>
            </a:r>
            <a:r>
              <a:rPr lang="it-IT" sz="2400" dirty="0">
                <a:solidFill>
                  <a:schemeClr val="tx1"/>
                </a:solidFill>
              </a:rPr>
              <a:t>ridurre drasticamente le “tentazioni” (pubblicità sul gioco, autorizzazioni aperture nuove sale gioco) e avviare campagne informative adeguate.</a:t>
            </a:r>
          </a:p>
        </p:txBody>
      </p:sp>
    </p:spTree>
    <p:extLst>
      <p:ext uri="{BB962C8B-B14F-4D97-AF65-F5344CB8AC3E}">
        <p14:creationId xmlns:p14="http://schemas.microsoft.com/office/powerpoint/2010/main" val="2171855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3600" dirty="0" err="1"/>
              <a:t>Ludopatia</a:t>
            </a:r>
            <a:br>
              <a:rPr lang="it-IT" sz="3600" dirty="0"/>
            </a:br>
            <a:r>
              <a:rPr lang="it-IT" sz="3600" dirty="0"/>
              <a:t>esempio di prevenzione sociale </a:t>
            </a:r>
          </a:p>
        </p:txBody>
      </p:sp>
      <p:sp>
        <p:nvSpPr>
          <p:cNvPr id="3" name="Sottotitolo 2"/>
          <p:cNvSpPr>
            <a:spLocks noGrp="1"/>
          </p:cNvSpPr>
          <p:nvPr>
            <p:ph type="subTitle" idx="1"/>
          </p:nvPr>
        </p:nvSpPr>
        <p:spPr>
          <a:xfrm>
            <a:off x="251520" y="1916832"/>
            <a:ext cx="8568952" cy="4104456"/>
          </a:xfrm>
        </p:spPr>
        <p:txBody>
          <a:bodyPr>
            <a:noAutofit/>
          </a:bodyPr>
          <a:lstStyle/>
          <a:p>
            <a:pPr algn="l"/>
            <a:r>
              <a:rPr lang="it-IT" sz="2400" dirty="0">
                <a:solidFill>
                  <a:schemeClr val="tx1"/>
                </a:solidFill>
              </a:rPr>
              <a:t>Il Comune di Bologna, insieme a 13 associazioni, a giugno 2014, si è impegnato ad azzerare tutte le slot e </a:t>
            </a:r>
            <a:r>
              <a:rPr lang="it-IT" sz="2400" dirty="0" err="1">
                <a:solidFill>
                  <a:schemeClr val="tx1"/>
                </a:solidFill>
              </a:rPr>
              <a:t>videolottery</a:t>
            </a:r>
            <a:r>
              <a:rPr lang="it-IT" sz="2400" dirty="0">
                <a:solidFill>
                  <a:schemeClr val="tx1"/>
                </a:solidFill>
              </a:rPr>
              <a:t> presenti nei circoli che aderiscono agli enti di promozione sociale e sportivo (Arci, </a:t>
            </a:r>
            <a:r>
              <a:rPr lang="it-IT" sz="2400" dirty="0" err="1">
                <a:solidFill>
                  <a:schemeClr val="tx1"/>
                </a:solidFill>
              </a:rPr>
              <a:t>Endas</a:t>
            </a:r>
            <a:r>
              <a:rPr lang="it-IT" sz="2400" dirty="0">
                <a:solidFill>
                  <a:schemeClr val="tx1"/>
                </a:solidFill>
              </a:rPr>
              <a:t>, Csi, Acli, </a:t>
            </a:r>
            <a:r>
              <a:rPr lang="it-IT" sz="2400" dirty="0" err="1">
                <a:solidFill>
                  <a:schemeClr val="tx1"/>
                </a:solidFill>
              </a:rPr>
              <a:t>Aics</a:t>
            </a:r>
            <a:r>
              <a:rPr lang="it-IT" sz="2400" dirty="0">
                <a:solidFill>
                  <a:schemeClr val="tx1"/>
                </a:solidFill>
              </a:rPr>
              <a:t>, </a:t>
            </a:r>
            <a:r>
              <a:rPr lang="it-IT" sz="2400" dirty="0" err="1">
                <a:solidFill>
                  <a:schemeClr val="tx1"/>
                </a:solidFill>
              </a:rPr>
              <a:t>Ancescao</a:t>
            </a:r>
            <a:r>
              <a:rPr lang="it-IT" sz="2400" dirty="0">
                <a:solidFill>
                  <a:schemeClr val="tx1"/>
                </a:solidFill>
              </a:rPr>
              <a:t>, </a:t>
            </a:r>
            <a:r>
              <a:rPr lang="it-IT" sz="2400" dirty="0" err="1">
                <a:solidFill>
                  <a:schemeClr val="tx1"/>
                </a:solidFill>
              </a:rPr>
              <a:t>Fitel</a:t>
            </a:r>
            <a:r>
              <a:rPr lang="it-IT" sz="2400" dirty="0">
                <a:solidFill>
                  <a:schemeClr val="tx1"/>
                </a:solidFill>
              </a:rPr>
              <a:t>, </a:t>
            </a:r>
            <a:r>
              <a:rPr lang="it-IT" sz="2400" dirty="0" err="1">
                <a:solidFill>
                  <a:schemeClr val="tx1"/>
                </a:solidFill>
              </a:rPr>
              <a:t>Acsi</a:t>
            </a:r>
            <a:r>
              <a:rPr lang="it-IT" sz="2400" dirty="0">
                <a:solidFill>
                  <a:schemeClr val="tx1"/>
                </a:solidFill>
              </a:rPr>
              <a:t>, </a:t>
            </a:r>
            <a:r>
              <a:rPr lang="it-IT" sz="2400" dirty="0" err="1">
                <a:solidFill>
                  <a:schemeClr val="tx1"/>
                </a:solidFill>
              </a:rPr>
              <a:t>Cus</a:t>
            </a:r>
            <a:r>
              <a:rPr lang="it-IT" sz="2400" dirty="0">
                <a:solidFill>
                  <a:schemeClr val="tx1"/>
                </a:solidFill>
              </a:rPr>
              <a:t>, </a:t>
            </a:r>
            <a:r>
              <a:rPr lang="it-IT" sz="2400" dirty="0" err="1">
                <a:solidFill>
                  <a:schemeClr val="tx1"/>
                </a:solidFill>
              </a:rPr>
              <a:t>Asi</a:t>
            </a:r>
            <a:r>
              <a:rPr lang="it-IT" sz="2400" dirty="0">
                <a:solidFill>
                  <a:schemeClr val="tx1"/>
                </a:solidFill>
              </a:rPr>
              <a:t>, </a:t>
            </a:r>
            <a:r>
              <a:rPr lang="it-IT" sz="2400" dirty="0" err="1">
                <a:solidFill>
                  <a:schemeClr val="tx1"/>
                </a:solidFill>
              </a:rPr>
              <a:t>Pgs</a:t>
            </a:r>
            <a:r>
              <a:rPr lang="it-IT" sz="2400" dirty="0">
                <a:solidFill>
                  <a:schemeClr val="tx1"/>
                </a:solidFill>
              </a:rPr>
              <a:t>, </a:t>
            </a:r>
            <a:r>
              <a:rPr lang="it-IT" sz="2400" dirty="0" err="1">
                <a:solidFill>
                  <a:schemeClr val="tx1"/>
                </a:solidFill>
              </a:rPr>
              <a:t>Csen</a:t>
            </a:r>
            <a:r>
              <a:rPr lang="it-IT" sz="2400" dirty="0">
                <a:solidFill>
                  <a:schemeClr val="tx1"/>
                </a:solidFill>
              </a:rPr>
              <a:t> e </a:t>
            </a:r>
            <a:r>
              <a:rPr lang="it-IT" sz="2400" dirty="0" err="1">
                <a:solidFill>
                  <a:schemeClr val="tx1"/>
                </a:solidFill>
              </a:rPr>
              <a:t>Uisp</a:t>
            </a:r>
            <a:r>
              <a:rPr lang="it-IT" sz="2400" dirty="0">
                <a:solidFill>
                  <a:schemeClr val="tx1"/>
                </a:solidFill>
              </a:rPr>
              <a:t>)</a:t>
            </a:r>
          </a:p>
          <a:p>
            <a:pPr algn="l"/>
            <a:endParaRPr lang="it-IT" sz="2400" dirty="0">
              <a:solidFill>
                <a:schemeClr val="tx1"/>
              </a:solidFill>
            </a:endParaRPr>
          </a:p>
          <a:p>
            <a:pPr algn="l"/>
            <a:r>
              <a:rPr lang="it-IT" sz="2400" dirty="0">
                <a:solidFill>
                  <a:schemeClr val="tx1"/>
                </a:solidFill>
              </a:rPr>
              <a:t> "La prevenzione funziona se le istituzioni pubbliche e le associazioni più vicine ai cittadini sottoscrivono un patto per migliorare la vita di tutti. Il protocollo firmato a Bologna è un buon esempio di questa indispensabile collaborazione".  Renato </a:t>
            </a:r>
            <a:r>
              <a:rPr lang="it-IT" sz="2400" dirty="0" err="1">
                <a:solidFill>
                  <a:schemeClr val="tx1"/>
                </a:solidFill>
              </a:rPr>
              <a:t>Balduzzi</a:t>
            </a:r>
            <a:r>
              <a:rPr lang="it-IT" sz="2400" dirty="0">
                <a:solidFill>
                  <a:schemeClr val="tx1"/>
                </a:solidFill>
              </a:rPr>
              <a:t>, già Ministro della salute del Governo Monti</a:t>
            </a:r>
          </a:p>
          <a:p>
            <a:pPr algn="l"/>
            <a:endParaRPr lang="it-IT" sz="2400" dirty="0">
              <a:solidFill>
                <a:schemeClr val="tx1"/>
              </a:solidFill>
            </a:endParaRPr>
          </a:p>
        </p:txBody>
      </p:sp>
    </p:spTree>
    <p:extLst>
      <p:ext uri="{BB962C8B-B14F-4D97-AF65-F5344CB8AC3E}">
        <p14:creationId xmlns:p14="http://schemas.microsoft.com/office/powerpoint/2010/main" val="21718550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332656"/>
            <a:ext cx="7772400" cy="1470025"/>
          </a:xfrm>
        </p:spPr>
        <p:txBody>
          <a:bodyPr>
            <a:normAutofit/>
          </a:bodyPr>
          <a:lstStyle/>
          <a:p>
            <a:r>
              <a:rPr lang="it-IT" sz="3600" dirty="0" err="1"/>
              <a:t>Ludopatia</a:t>
            </a:r>
            <a:br>
              <a:rPr lang="it-IT" sz="3600" dirty="0"/>
            </a:br>
            <a:r>
              <a:rPr lang="it-IT" sz="3600" dirty="0"/>
              <a:t>esempio di prevenzione politica</a:t>
            </a:r>
          </a:p>
        </p:txBody>
      </p:sp>
      <p:sp>
        <p:nvSpPr>
          <p:cNvPr id="3" name="Sottotitolo 2"/>
          <p:cNvSpPr>
            <a:spLocks noGrp="1"/>
          </p:cNvSpPr>
          <p:nvPr>
            <p:ph type="subTitle" idx="1"/>
          </p:nvPr>
        </p:nvSpPr>
        <p:spPr>
          <a:xfrm>
            <a:off x="251520" y="1916832"/>
            <a:ext cx="8568952" cy="4104456"/>
          </a:xfrm>
        </p:spPr>
        <p:txBody>
          <a:bodyPr>
            <a:noAutofit/>
          </a:bodyPr>
          <a:lstStyle/>
          <a:p>
            <a:pPr algn="l"/>
            <a:r>
              <a:rPr lang="it-IT" sz="2400" dirty="0">
                <a:solidFill>
                  <a:schemeClr val="tx1"/>
                </a:solidFill>
              </a:rPr>
              <a:t>E' stato approvato il 16 maggio 2014 in commissione Affari Sociali un emendamento a prima firma Silvia Giordano (M5S) che impedisce la nascita di nuove tipologie di giochi d’azzardo per un periodo di almeno 5 anni</a:t>
            </a:r>
          </a:p>
          <a:p>
            <a:pPr algn="l"/>
            <a:br>
              <a:rPr lang="it-IT" sz="2400" dirty="0">
                <a:solidFill>
                  <a:schemeClr val="tx1"/>
                </a:solidFill>
              </a:rPr>
            </a:br>
            <a:r>
              <a:rPr lang="it-IT" sz="2400" dirty="0">
                <a:solidFill>
                  <a:schemeClr val="tx1"/>
                </a:solidFill>
              </a:rPr>
              <a:t>prevede il divieto di introdurre nuovi apparecchi a valere sulle concessioni già in essere e di nuove tipologie di giochi d’azzardo</a:t>
            </a:r>
          </a:p>
          <a:p>
            <a:pPr algn="l"/>
            <a:endParaRPr lang="it-IT" sz="2400" dirty="0">
              <a:solidFill>
                <a:schemeClr val="tx1"/>
              </a:solidFill>
            </a:endParaRPr>
          </a:p>
          <a:p>
            <a:pPr algn="l"/>
            <a:r>
              <a:rPr lang="it-IT" sz="2400" dirty="0">
                <a:solidFill>
                  <a:schemeClr val="tx1"/>
                </a:solidFill>
              </a:rPr>
              <a:t>“Lo Stato si faccia garante della salute del cittadino molto prima di pensare a fare cassa alimentando false speranze” (Silvia Giordano).</a:t>
            </a:r>
          </a:p>
        </p:txBody>
      </p:sp>
    </p:spTree>
    <p:extLst>
      <p:ext uri="{BB962C8B-B14F-4D97-AF65-F5344CB8AC3E}">
        <p14:creationId xmlns:p14="http://schemas.microsoft.com/office/powerpoint/2010/main" val="2171855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528" y="188640"/>
            <a:ext cx="8424935" cy="1368152"/>
          </a:xfrm>
        </p:spPr>
        <p:txBody>
          <a:bodyPr>
            <a:noAutofit/>
          </a:bodyPr>
          <a:lstStyle/>
          <a:p>
            <a:pPr algn="ctr"/>
            <a:r>
              <a:rPr lang="it-IT" sz="3000" dirty="0"/>
              <a:t>Raccomandazioni Documento SIP 2018</a:t>
            </a:r>
            <a:br>
              <a:rPr lang="it-IT" sz="3000" dirty="0"/>
            </a:br>
            <a:r>
              <a:rPr lang="it-IT" sz="3000" dirty="0"/>
              <a:t>uso di cellulari, </a:t>
            </a:r>
            <a:r>
              <a:rPr lang="it-IT" sz="3000" dirty="0" err="1"/>
              <a:t>smartphone</a:t>
            </a:r>
            <a:r>
              <a:rPr lang="it-IT" sz="3000" dirty="0"/>
              <a:t>, </a:t>
            </a:r>
            <a:r>
              <a:rPr lang="it-IT" sz="3000" dirty="0" err="1"/>
              <a:t>tablet</a:t>
            </a:r>
            <a:r>
              <a:rPr lang="it-IT" sz="3000" dirty="0"/>
              <a:t> e pc nei bambini fino a otto anni di età</a:t>
            </a:r>
          </a:p>
        </p:txBody>
      </p:sp>
      <p:sp>
        <p:nvSpPr>
          <p:cNvPr id="4" name="Sottotitolo 3"/>
          <p:cNvSpPr>
            <a:spLocks noGrp="1"/>
          </p:cNvSpPr>
          <p:nvPr>
            <p:ph type="subTitle" idx="1"/>
          </p:nvPr>
        </p:nvSpPr>
        <p:spPr>
          <a:xfrm>
            <a:off x="179512" y="1830905"/>
            <a:ext cx="8712968" cy="4478415"/>
          </a:xfrm>
        </p:spPr>
        <p:txBody>
          <a:bodyPr>
            <a:noAutofit/>
          </a:bodyPr>
          <a:lstStyle/>
          <a:p>
            <a:pPr algn="l"/>
            <a:r>
              <a:rPr lang="it-IT" sz="2000" dirty="0">
                <a:solidFill>
                  <a:srgbClr val="FFFF00"/>
                </a:solidFill>
              </a:rPr>
              <a:t>uso sconsigliato:</a:t>
            </a:r>
          </a:p>
          <a:p>
            <a:pPr marL="457200" indent="-457200" algn="l">
              <a:buFont typeface="Arial" panose="020B0604020202020204" pitchFamily="34" charset="0"/>
              <a:buChar char="•"/>
            </a:pPr>
            <a:r>
              <a:rPr lang="it-IT" sz="2000" dirty="0"/>
              <a:t>prima dei due anni</a:t>
            </a:r>
          </a:p>
          <a:p>
            <a:pPr marL="457200" indent="-457200" algn="l">
              <a:buFont typeface="Arial" panose="020B0604020202020204" pitchFamily="34" charset="0"/>
              <a:buChar char="•"/>
            </a:pPr>
            <a:r>
              <a:rPr lang="it-IT" sz="2000" dirty="0"/>
              <a:t>durante i pasti</a:t>
            </a:r>
          </a:p>
          <a:p>
            <a:pPr marL="457200" indent="-457200" algn="l">
              <a:buFont typeface="Arial" panose="020B0604020202020204" pitchFamily="34" charset="0"/>
              <a:buChar char="•"/>
            </a:pPr>
            <a:r>
              <a:rPr lang="it-IT" sz="2000" dirty="0"/>
              <a:t>prima di andare a dormire</a:t>
            </a:r>
          </a:p>
          <a:p>
            <a:pPr algn="l"/>
            <a:r>
              <a:rPr lang="it-IT" sz="2000" dirty="0">
                <a:solidFill>
                  <a:srgbClr val="FFFF00"/>
                </a:solidFill>
              </a:rPr>
              <a:t>uso  limitato:</a:t>
            </a:r>
          </a:p>
          <a:p>
            <a:pPr marL="457200" indent="-457200" algn="l">
              <a:buFont typeface="Arial" panose="020B0604020202020204" pitchFamily="34" charset="0"/>
              <a:buChar char="•"/>
            </a:pPr>
            <a:r>
              <a:rPr lang="it-IT" sz="2000" dirty="0"/>
              <a:t>massimo un'ora al giorno nei bambini da due a cinque anni</a:t>
            </a:r>
          </a:p>
          <a:p>
            <a:pPr marL="457200" indent="-457200" algn="l">
              <a:buFont typeface="Arial" panose="020B0604020202020204" pitchFamily="34" charset="0"/>
              <a:buChar char="•"/>
            </a:pPr>
            <a:r>
              <a:rPr lang="it-IT" sz="2000" dirty="0"/>
              <a:t>due ore dai cinque agli otto anni</a:t>
            </a:r>
          </a:p>
          <a:p>
            <a:pPr algn="l"/>
            <a:r>
              <a:rPr lang="it-IT" sz="2000" dirty="0">
                <a:solidFill>
                  <a:srgbClr val="FFFF00"/>
                </a:solidFill>
              </a:rPr>
              <a:t>evitando:</a:t>
            </a:r>
          </a:p>
          <a:p>
            <a:pPr marL="342900" indent="-342900" algn="l">
              <a:buFont typeface="Arial" panose="020B0604020202020204" pitchFamily="34" charset="0"/>
              <a:buChar char="•"/>
            </a:pPr>
            <a:r>
              <a:rPr lang="it-IT" sz="2000" dirty="0"/>
              <a:t>contenuti violenti</a:t>
            </a:r>
          </a:p>
          <a:p>
            <a:pPr marL="342900" indent="-342900" algn="l">
              <a:buFont typeface="Arial" panose="020B0604020202020204" pitchFamily="34" charset="0"/>
              <a:buChar char="•"/>
            </a:pPr>
            <a:r>
              <a:rPr lang="it-IT" sz="2000" dirty="0"/>
              <a:t>utilizzo come distrazione</a:t>
            </a:r>
          </a:p>
          <a:p>
            <a:pPr algn="l"/>
            <a:r>
              <a:rPr lang="it-IT" sz="2000" dirty="0"/>
              <a:t> «No al cellulare 'pacificatore', per tenere a bada i piccoli. Si, invece, all'utilizzo di applicazioni di qualità da usare insieme ai genitori» </a:t>
            </a:r>
            <a:endParaRPr lang="it-IT" sz="1600" kern="150" dirty="0">
              <a:latin typeface="Calibri" panose="020F0502020204030204" pitchFamily="34" charset="0"/>
              <a:ea typeface="Times New Roman" panose="02020603050405020304" pitchFamily="18" charset="0"/>
              <a:cs typeface="Arial" panose="020B0604020202020204" pitchFamily="34" charset="0"/>
            </a:endParaRPr>
          </a:p>
          <a:p>
            <a:pPr algn="l"/>
            <a:r>
              <a:rPr lang="it-IT" sz="1600" kern="150" dirty="0">
                <a:latin typeface="Calibri" panose="020F0502020204030204" pitchFamily="34" charset="0"/>
                <a:ea typeface="Times New Roman" panose="02020603050405020304" pitchFamily="18" charset="0"/>
                <a:cs typeface="Arial" panose="020B0604020202020204" pitchFamily="34" charset="0"/>
              </a:rPr>
              <a:t> </a:t>
            </a:r>
            <a:endParaRPr lang="it-IT" sz="1600" dirty="0">
              <a:solidFill>
                <a:srgbClr val="FFFF00"/>
              </a:solidFill>
            </a:endParaRPr>
          </a:p>
        </p:txBody>
      </p:sp>
    </p:spTree>
    <p:extLst>
      <p:ext uri="{BB962C8B-B14F-4D97-AF65-F5344CB8AC3E}">
        <p14:creationId xmlns:p14="http://schemas.microsoft.com/office/powerpoint/2010/main" val="401297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512" y="1196753"/>
            <a:ext cx="4608512" cy="936103"/>
          </a:xfrm>
        </p:spPr>
        <p:txBody>
          <a:bodyPr>
            <a:noAutofit/>
          </a:bodyPr>
          <a:lstStyle/>
          <a:p>
            <a:r>
              <a:rPr lang="it-IT" sz="4400" dirty="0"/>
              <a:t>Take home </a:t>
            </a:r>
            <a:r>
              <a:rPr lang="it-IT" sz="4400" dirty="0" err="1"/>
              <a:t>messages</a:t>
            </a:r>
            <a:r>
              <a:rPr lang="it-IT" sz="4400" dirty="0"/>
              <a:t> </a:t>
            </a:r>
          </a:p>
        </p:txBody>
      </p:sp>
      <p:sp>
        <p:nvSpPr>
          <p:cNvPr id="3" name="Sottotitolo 2"/>
          <p:cNvSpPr>
            <a:spLocks noGrp="1"/>
          </p:cNvSpPr>
          <p:nvPr>
            <p:ph type="subTitle" idx="1"/>
          </p:nvPr>
        </p:nvSpPr>
        <p:spPr>
          <a:xfrm>
            <a:off x="323528" y="2420888"/>
            <a:ext cx="8640960" cy="4221088"/>
          </a:xfrm>
        </p:spPr>
        <p:txBody>
          <a:bodyPr>
            <a:noAutofit/>
          </a:bodyPr>
          <a:lstStyle/>
          <a:p>
            <a:pPr algn="l">
              <a:buFont typeface="Arial" pitchFamily="34" charset="0"/>
              <a:buChar char="•"/>
            </a:pPr>
            <a:r>
              <a:rPr lang="it-IT" sz="2400" dirty="0"/>
              <a:t>Tenere presenti i rischi legati al sempre più diffuso uso tra </a:t>
            </a:r>
            <a:r>
              <a:rPr lang="it-IT" sz="2400" dirty="0" err="1"/>
              <a:t>pre</a:t>
            </a:r>
            <a:r>
              <a:rPr lang="it-IT" sz="2400" dirty="0"/>
              <a:t> e adolescenti delle moderne tecnologie e la facilità di accesso ad internet</a:t>
            </a:r>
          </a:p>
          <a:p>
            <a:pPr algn="l">
              <a:buFont typeface="Arial" pitchFamily="34" charset="0"/>
              <a:buChar char="•"/>
            </a:pPr>
            <a:r>
              <a:rPr lang="it-IT" sz="2400" dirty="0"/>
              <a:t>la prevenzione sociale e politica hanno un ruolo fondamentale</a:t>
            </a:r>
          </a:p>
          <a:p>
            <a:pPr algn="l">
              <a:buFont typeface="Arial" pitchFamily="34" charset="0"/>
              <a:buChar char="•"/>
            </a:pPr>
            <a:r>
              <a:rPr lang="it-IT" sz="2400" dirty="0"/>
              <a:t>L’ascolto e la vicinanza (professionisti della salute e della scuola)ai ragazzi più fragili è fondamentale </a:t>
            </a:r>
          </a:p>
          <a:p>
            <a:pPr algn="l">
              <a:buFont typeface="Arial" pitchFamily="34" charset="0"/>
              <a:buChar char="•"/>
            </a:pPr>
            <a:r>
              <a:rPr lang="it-IT" sz="2400" dirty="0"/>
              <a:t>L’intervento tempestivo può consentire la guarigione (specie se non vi sono disturbi concomitanti)</a:t>
            </a:r>
          </a:p>
          <a:p>
            <a:pPr algn="l">
              <a:buFont typeface="Arial" pitchFamily="34" charset="0"/>
              <a:buChar char="•"/>
            </a:pPr>
            <a:endParaRPr lang="it-IT" sz="2400" dirty="0"/>
          </a:p>
          <a:p>
            <a:pPr algn="l">
              <a:buFont typeface="Arial" pitchFamily="34" charset="0"/>
              <a:buChar char="•"/>
            </a:pPr>
            <a:endParaRPr lang="it-IT" sz="2400" dirty="0"/>
          </a:p>
          <a:p>
            <a:pPr algn="l">
              <a:buFont typeface="Arial" pitchFamily="34" charset="0"/>
              <a:buChar cha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512" y="1196753"/>
            <a:ext cx="4608512" cy="936103"/>
          </a:xfrm>
        </p:spPr>
        <p:txBody>
          <a:bodyPr>
            <a:noAutofit/>
          </a:bodyPr>
          <a:lstStyle/>
          <a:p>
            <a:r>
              <a:rPr lang="it-IT" sz="4400" dirty="0"/>
              <a:t>Take home </a:t>
            </a:r>
            <a:r>
              <a:rPr lang="it-IT" sz="4400" dirty="0" err="1"/>
              <a:t>messages</a:t>
            </a:r>
            <a:r>
              <a:rPr lang="it-IT" sz="4400" dirty="0"/>
              <a:t> </a:t>
            </a:r>
          </a:p>
        </p:txBody>
      </p:sp>
      <p:sp>
        <p:nvSpPr>
          <p:cNvPr id="3" name="Sottotitolo 2"/>
          <p:cNvSpPr>
            <a:spLocks noGrp="1"/>
          </p:cNvSpPr>
          <p:nvPr>
            <p:ph type="subTitle" idx="1"/>
          </p:nvPr>
        </p:nvSpPr>
        <p:spPr>
          <a:xfrm>
            <a:off x="323528" y="2564904"/>
            <a:ext cx="8820472" cy="3384376"/>
          </a:xfrm>
        </p:spPr>
        <p:txBody>
          <a:bodyPr>
            <a:noAutofit/>
          </a:bodyPr>
          <a:lstStyle/>
          <a:p>
            <a:pPr algn="l">
              <a:buFont typeface="Arial" pitchFamily="34" charset="0"/>
              <a:buChar char="•"/>
            </a:pPr>
            <a:r>
              <a:rPr lang="en-US" sz="2400" dirty="0" err="1"/>
              <a:t>Necessità</a:t>
            </a:r>
            <a:r>
              <a:rPr lang="en-US" sz="2400" dirty="0"/>
              <a:t> </a:t>
            </a:r>
            <a:r>
              <a:rPr lang="en-US" sz="2400" dirty="0" err="1"/>
              <a:t>che</a:t>
            </a:r>
            <a:r>
              <a:rPr lang="en-US" sz="2400" dirty="0"/>
              <a:t> </a:t>
            </a:r>
            <a:r>
              <a:rPr lang="en-US" sz="2400" dirty="0" err="1"/>
              <a:t>i</a:t>
            </a:r>
            <a:r>
              <a:rPr lang="en-US" sz="2400" dirty="0"/>
              <a:t> </a:t>
            </a:r>
            <a:r>
              <a:rPr lang="en-US" sz="2400" dirty="0" err="1"/>
              <a:t>medici</a:t>
            </a:r>
            <a:r>
              <a:rPr lang="en-US" sz="2400" dirty="0"/>
              <a:t> (specie PLS) </a:t>
            </a:r>
            <a:r>
              <a:rPr lang="en-US" sz="2400" dirty="0" err="1"/>
              <a:t>possano</a:t>
            </a:r>
            <a:r>
              <a:rPr lang="en-US" sz="2400" dirty="0"/>
              <a:t> </a:t>
            </a:r>
            <a:r>
              <a:rPr lang="en-US" sz="2400" dirty="0" err="1"/>
              <a:t>screenare</a:t>
            </a:r>
            <a:r>
              <a:rPr lang="en-US" sz="2400" dirty="0"/>
              <a:t> </a:t>
            </a:r>
            <a:r>
              <a:rPr lang="en-US" sz="2400" dirty="0" err="1"/>
              <a:t>i</a:t>
            </a:r>
            <a:r>
              <a:rPr lang="en-US" sz="2400" dirty="0"/>
              <a:t> </a:t>
            </a:r>
            <a:r>
              <a:rPr lang="en-US" sz="2400" dirty="0" err="1"/>
              <a:t>loro</a:t>
            </a:r>
            <a:r>
              <a:rPr lang="en-US" sz="2400" dirty="0"/>
              <a:t> </a:t>
            </a:r>
            <a:r>
              <a:rPr lang="en-US" sz="2400" dirty="0" err="1"/>
              <a:t>pazienti</a:t>
            </a:r>
            <a:r>
              <a:rPr lang="en-US" sz="2400" dirty="0"/>
              <a:t> </a:t>
            </a:r>
            <a:r>
              <a:rPr lang="en-US" sz="2400" dirty="0" err="1"/>
              <a:t>adolescenti</a:t>
            </a:r>
            <a:r>
              <a:rPr lang="en-US" sz="2400" dirty="0"/>
              <a:t> per </a:t>
            </a:r>
            <a:r>
              <a:rPr lang="en-US" sz="2400" dirty="0" err="1"/>
              <a:t>possibile</a:t>
            </a:r>
            <a:r>
              <a:rPr lang="en-US" sz="2400" dirty="0"/>
              <a:t> </a:t>
            </a:r>
            <a:r>
              <a:rPr lang="en-US" sz="2400" dirty="0" err="1"/>
              <a:t>ludopatia</a:t>
            </a:r>
            <a:r>
              <a:rPr lang="en-US" sz="2400" dirty="0"/>
              <a:t>, specie se vi </a:t>
            </a:r>
            <a:r>
              <a:rPr lang="en-US" sz="2400" dirty="0" err="1"/>
              <a:t>sono</a:t>
            </a:r>
            <a:r>
              <a:rPr lang="en-US" sz="2400" dirty="0"/>
              <a:t> </a:t>
            </a:r>
            <a:r>
              <a:rPr lang="en-US" sz="2400" dirty="0" err="1"/>
              <a:t>altri</a:t>
            </a:r>
            <a:r>
              <a:rPr lang="en-US" sz="2400" dirty="0"/>
              <a:t> </a:t>
            </a:r>
            <a:r>
              <a:rPr lang="en-US" sz="2400" dirty="0" err="1"/>
              <a:t>comportamenti</a:t>
            </a:r>
            <a:r>
              <a:rPr lang="en-US" sz="2400" dirty="0"/>
              <a:t> </a:t>
            </a:r>
            <a:r>
              <a:rPr lang="en-US" sz="2400" dirty="0" err="1"/>
              <a:t>di</a:t>
            </a:r>
            <a:r>
              <a:rPr lang="en-US" sz="2400" dirty="0"/>
              <a:t> </a:t>
            </a:r>
            <a:r>
              <a:rPr lang="en-US" sz="2400" dirty="0" err="1"/>
              <a:t>dipendenza</a:t>
            </a:r>
            <a:endParaRPr lang="en-US" sz="2400" dirty="0"/>
          </a:p>
          <a:p>
            <a:pPr algn="l">
              <a:buFont typeface="Arial" pitchFamily="34" charset="0"/>
              <a:buChar char="•"/>
            </a:pPr>
            <a:r>
              <a:rPr lang="it-IT" sz="2400" dirty="0"/>
              <a:t>Improvviso scarso rendimento scolastico e bisogno crescente di soldi possono essere un segnale d’allarme per </a:t>
            </a:r>
            <a:r>
              <a:rPr lang="it-IT" sz="2400" dirty="0" err="1"/>
              <a:t>ludopatia</a:t>
            </a:r>
            <a:endParaRPr lang="it-IT" sz="2400" dirty="0"/>
          </a:p>
          <a:p>
            <a:pPr algn="l">
              <a:buFont typeface="Arial" pitchFamily="34" charset="0"/>
              <a:buChar char="•"/>
            </a:pPr>
            <a:r>
              <a:rPr lang="it-IT" sz="2400" dirty="0"/>
              <a:t>Attenzione soprattutto ai ragazzi con presenza già di qualche problema e a quelli che hanno genitori con qualche forma di dipendenza</a:t>
            </a:r>
          </a:p>
          <a:p>
            <a:pPr algn="l">
              <a:buFont typeface="Arial" pitchFamily="34" charset="0"/>
              <a:buChar char="•"/>
            </a:pPr>
            <a:endParaRPr lang="it-IT" sz="2400" dirty="0"/>
          </a:p>
          <a:p>
            <a:pPr algn="l">
              <a:buFont typeface="Arial" pitchFamily="34" charset="0"/>
              <a:buChar cha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512" y="1196753"/>
            <a:ext cx="4608512" cy="936103"/>
          </a:xfrm>
        </p:spPr>
        <p:txBody>
          <a:bodyPr>
            <a:noAutofit/>
          </a:bodyPr>
          <a:lstStyle/>
          <a:p>
            <a:r>
              <a:rPr lang="it-IT" sz="4400" dirty="0"/>
              <a:t>Take home </a:t>
            </a:r>
            <a:r>
              <a:rPr lang="it-IT" sz="4400" dirty="0" err="1"/>
              <a:t>messages</a:t>
            </a:r>
            <a:r>
              <a:rPr lang="it-IT" sz="4400" dirty="0"/>
              <a:t> </a:t>
            </a:r>
          </a:p>
        </p:txBody>
      </p:sp>
      <p:sp>
        <p:nvSpPr>
          <p:cNvPr id="3" name="Sottotitolo 2"/>
          <p:cNvSpPr>
            <a:spLocks noGrp="1"/>
          </p:cNvSpPr>
          <p:nvPr>
            <p:ph type="subTitle" idx="1"/>
          </p:nvPr>
        </p:nvSpPr>
        <p:spPr>
          <a:xfrm>
            <a:off x="323528" y="2348880"/>
            <a:ext cx="8640960" cy="3528392"/>
          </a:xfrm>
        </p:spPr>
        <p:txBody>
          <a:bodyPr>
            <a:noAutofit/>
          </a:bodyPr>
          <a:lstStyle/>
          <a:p>
            <a:pPr algn="l"/>
            <a:r>
              <a:rPr lang="it-IT" sz="2800" dirty="0"/>
              <a:t>Strategie educative adeguate sono il motore fondamentale per spostare quanto più possibile i nostri ragazzi </a:t>
            </a:r>
            <a:r>
              <a:rPr lang="it-IT" sz="2800" dirty="0" err="1"/>
              <a:t>da……</a:t>
            </a:r>
            <a:r>
              <a:rPr lang="it-IT" sz="2800" dirty="0"/>
              <a:t>.</a:t>
            </a:r>
          </a:p>
          <a:p>
            <a:pPr algn="l"/>
            <a:endParaRPr lang="it-IT" sz="2800" dirty="0"/>
          </a:p>
          <a:p>
            <a:pPr algn="l"/>
            <a:r>
              <a:rPr lang="it-IT" sz="2800" dirty="0"/>
              <a:t>                      </a:t>
            </a:r>
            <a:r>
              <a:rPr lang="it-IT" sz="2800" b="1" dirty="0" err="1"/>
              <a:t>on-line</a:t>
            </a:r>
            <a:r>
              <a:rPr lang="it-IT" sz="2800" dirty="0" err="1"/>
              <a:t>………</a:t>
            </a:r>
            <a:r>
              <a:rPr lang="it-IT" sz="2800" dirty="0"/>
              <a:t> </a:t>
            </a:r>
          </a:p>
          <a:p>
            <a:pPr algn="l"/>
            <a:endParaRPr lang="it-IT" sz="2800" dirty="0"/>
          </a:p>
          <a:p>
            <a:pPr algn="l"/>
            <a:r>
              <a:rPr lang="it-IT" sz="2800" dirty="0"/>
              <a:t>                                                    </a:t>
            </a:r>
            <a:r>
              <a:rPr lang="it-IT" sz="2800" dirty="0" err="1"/>
              <a:t>………….</a:t>
            </a:r>
            <a:r>
              <a:rPr lang="it-IT" sz="3200" dirty="0" err="1"/>
              <a:t>ad</a:t>
            </a:r>
            <a:r>
              <a:rPr lang="it-IT" sz="3200" dirty="0"/>
              <a:t> </a:t>
            </a:r>
            <a:r>
              <a:rPr lang="it-IT" sz="3200" b="1" dirty="0"/>
              <a:t>off-line</a:t>
            </a:r>
            <a:endParaRPr lang="it-IT" sz="2800" b="1" dirty="0"/>
          </a:p>
          <a:p>
            <a:pPr algn="l"/>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3FFD97C-74DD-694F-983C-530243B41EB4}"/>
              </a:ext>
            </a:extLst>
          </p:cNvPr>
          <p:cNvPicPr>
            <a:picLocks noChangeAspect="1"/>
          </p:cNvPicPr>
          <p:nvPr/>
        </p:nvPicPr>
        <p:blipFill>
          <a:blip r:embed="rId2"/>
          <a:stretch>
            <a:fillRect/>
          </a:stretch>
        </p:blipFill>
        <p:spPr>
          <a:xfrm>
            <a:off x="4211960" y="44624"/>
            <a:ext cx="4890395" cy="6799978"/>
          </a:xfrm>
          <a:prstGeom prst="rect">
            <a:avLst/>
          </a:prstGeom>
        </p:spPr>
      </p:pic>
      <p:sp>
        <p:nvSpPr>
          <p:cNvPr id="3" name="Rettangolo 2">
            <a:extLst>
              <a:ext uri="{FF2B5EF4-FFF2-40B4-BE49-F238E27FC236}">
                <a16:creationId xmlns:a16="http://schemas.microsoft.com/office/drawing/2014/main" id="{6ABA052B-A8A2-5745-A22C-1C8C35D4E086}"/>
              </a:ext>
            </a:extLst>
          </p:cNvPr>
          <p:cNvSpPr/>
          <p:nvPr/>
        </p:nvSpPr>
        <p:spPr>
          <a:xfrm>
            <a:off x="387084" y="2984130"/>
            <a:ext cx="3536844" cy="1015663"/>
          </a:xfrm>
          <a:prstGeom prst="rect">
            <a:avLst/>
          </a:prstGeom>
        </p:spPr>
        <p:txBody>
          <a:bodyPr wrap="square">
            <a:spAutoFit/>
          </a:bodyPr>
          <a:lstStyle/>
          <a:p>
            <a:r>
              <a:rPr lang="it-IT" sz="2000" dirty="0">
                <a:solidFill>
                  <a:srgbClr val="222222"/>
                </a:solidFill>
                <a:latin typeface="Arial" panose="020B0604020202020204" pitchFamily="34" charset="0"/>
              </a:rPr>
              <a:t>La principessa della corona </a:t>
            </a:r>
            <a:r>
              <a:rPr lang="it-IT" sz="2000" dirty="0" err="1">
                <a:solidFill>
                  <a:srgbClr val="222222"/>
                </a:solidFill>
                <a:latin typeface="Arial" panose="020B0604020202020204" pitchFamily="34" charset="0"/>
              </a:rPr>
              <a:t>Masako</a:t>
            </a:r>
            <a:r>
              <a:rPr lang="it-IT" sz="2000" dirty="0">
                <a:solidFill>
                  <a:srgbClr val="222222"/>
                </a:solidFill>
                <a:latin typeface="Arial" panose="020B0604020202020204" pitchFamily="34" charset="0"/>
              </a:rPr>
              <a:t>, che si ritiene essere una </a:t>
            </a:r>
            <a:r>
              <a:rPr lang="it-IT" sz="2000" i="1" dirty="0" err="1">
                <a:solidFill>
                  <a:srgbClr val="222222"/>
                </a:solidFill>
                <a:latin typeface="Arial" panose="020B0604020202020204" pitchFamily="34" charset="0"/>
              </a:rPr>
              <a:t>hikikomori</a:t>
            </a:r>
            <a:endParaRPr lang="it-IT" sz="2000" dirty="0"/>
          </a:p>
        </p:txBody>
      </p:sp>
    </p:spTree>
    <p:extLst>
      <p:ext uri="{BB962C8B-B14F-4D97-AF65-F5344CB8AC3E}">
        <p14:creationId xmlns:p14="http://schemas.microsoft.com/office/powerpoint/2010/main" val="3301216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43863" y="194779"/>
            <a:ext cx="6836296" cy="965969"/>
          </a:xfrm>
        </p:spPr>
        <p:txBody>
          <a:bodyPr>
            <a:normAutofit/>
          </a:bodyPr>
          <a:lstStyle/>
          <a:p>
            <a:pPr algn="ctr"/>
            <a:r>
              <a:rPr lang="it-IT" sz="3600" dirty="0"/>
              <a:t>Le nuove emergenze</a:t>
            </a:r>
          </a:p>
        </p:txBody>
      </p:sp>
      <p:sp>
        <p:nvSpPr>
          <p:cNvPr id="4" name="Sottotitolo 3"/>
          <p:cNvSpPr>
            <a:spLocks noGrp="1"/>
          </p:cNvSpPr>
          <p:nvPr>
            <p:ph type="subTitle" idx="1"/>
          </p:nvPr>
        </p:nvSpPr>
        <p:spPr>
          <a:xfrm>
            <a:off x="4427984" y="4029330"/>
            <a:ext cx="4414493" cy="2160240"/>
          </a:xfrm>
        </p:spPr>
        <p:txBody>
          <a:bodyPr>
            <a:noAutofit/>
          </a:bodyPr>
          <a:lstStyle/>
          <a:p>
            <a:pPr algn="l">
              <a:buFont typeface="Arial" pitchFamily="34" charset="0"/>
              <a:buChar char="•"/>
            </a:pPr>
            <a:r>
              <a:rPr lang="it-IT" sz="2400" dirty="0"/>
              <a:t>Le nuove dipendenze</a:t>
            </a:r>
          </a:p>
          <a:p>
            <a:pPr algn="l">
              <a:buFont typeface="Arial" pitchFamily="34" charset="0"/>
              <a:buChar char="•"/>
            </a:pPr>
            <a:r>
              <a:rPr lang="it-IT" sz="2400" dirty="0"/>
              <a:t>Autolesionismo</a:t>
            </a:r>
          </a:p>
          <a:p>
            <a:pPr algn="l">
              <a:buFont typeface="Arial" pitchFamily="34" charset="0"/>
              <a:buChar char="•"/>
            </a:pPr>
            <a:r>
              <a:rPr lang="it-IT" sz="2400" dirty="0"/>
              <a:t>Comportamento suicidario</a:t>
            </a:r>
          </a:p>
          <a:p>
            <a:pPr algn="l">
              <a:buFont typeface="Arial" pitchFamily="34" charset="0"/>
              <a:buChar char="•"/>
            </a:pPr>
            <a:r>
              <a:rPr lang="it-IT" sz="2400" dirty="0"/>
              <a:t>Bullismo / </a:t>
            </a:r>
            <a:r>
              <a:rPr lang="it-IT" sz="2400" dirty="0" err="1"/>
              <a:t>Cyberbullismo</a:t>
            </a:r>
            <a:endParaRPr lang="it-IT" sz="2400" dirty="0"/>
          </a:p>
        </p:txBody>
      </p:sp>
      <p:pic>
        <p:nvPicPr>
          <p:cNvPr id="6" name="Immagine 5">
            <a:extLst>
              <a:ext uri="{FF2B5EF4-FFF2-40B4-BE49-F238E27FC236}">
                <a16:creationId xmlns:a16="http://schemas.microsoft.com/office/drawing/2014/main" id="{E909185E-20E4-AE40-AF14-8FD7391A0FD8}"/>
              </a:ext>
            </a:extLst>
          </p:cNvPr>
          <p:cNvPicPr>
            <a:picLocks noChangeAspect="1"/>
          </p:cNvPicPr>
          <p:nvPr/>
        </p:nvPicPr>
        <p:blipFill>
          <a:blip r:embed="rId2"/>
          <a:stretch>
            <a:fillRect/>
          </a:stretch>
        </p:blipFill>
        <p:spPr>
          <a:xfrm rot="19233986">
            <a:off x="538784" y="2403342"/>
            <a:ext cx="3873256" cy="2737283"/>
          </a:xfrm>
          <a:prstGeom prst="rect">
            <a:avLst/>
          </a:prstGeom>
        </p:spPr>
      </p:pic>
    </p:spTree>
    <p:extLst>
      <p:ext uri="{BB962C8B-B14F-4D97-AF65-F5344CB8AC3E}">
        <p14:creationId xmlns:p14="http://schemas.microsoft.com/office/powerpoint/2010/main" val="341197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9672" y="620688"/>
            <a:ext cx="6836296" cy="965969"/>
          </a:xfrm>
        </p:spPr>
        <p:txBody>
          <a:bodyPr>
            <a:normAutofit/>
          </a:bodyPr>
          <a:lstStyle/>
          <a:p>
            <a:pPr algn="ctr"/>
            <a:r>
              <a:rPr lang="it-IT" sz="3600" dirty="0"/>
              <a:t>Sezione III DSM 5</a:t>
            </a:r>
          </a:p>
        </p:txBody>
      </p:sp>
      <p:sp>
        <p:nvSpPr>
          <p:cNvPr id="4" name="Sottotitolo 3"/>
          <p:cNvSpPr>
            <a:spLocks noGrp="1"/>
          </p:cNvSpPr>
          <p:nvPr>
            <p:ph type="subTitle" idx="1"/>
          </p:nvPr>
        </p:nvSpPr>
        <p:spPr>
          <a:xfrm>
            <a:off x="539552" y="2132856"/>
            <a:ext cx="8359080" cy="4200872"/>
          </a:xfrm>
        </p:spPr>
        <p:txBody>
          <a:bodyPr>
            <a:noAutofit/>
          </a:bodyPr>
          <a:lstStyle/>
          <a:p>
            <a:pPr algn="l"/>
            <a:r>
              <a:rPr lang="it-IT" sz="2400" dirty="0"/>
              <a:t>nuove condizioni:</a:t>
            </a:r>
          </a:p>
          <a:p>
            <a:pPr marL="342900" indent="-342900" algn="l">
              <a:buFont typeface="Arial" panose="020B0604020202020204" pitchFamily="34" charset="0"/>
              <a:buChar char="•"/>
            </a:pPr>
            <a:r>
              <a:rPr lang="it-IT" sz="2400" dirty="0"/>
              <a:t> </a:t>
            </a:r>
            <a:r>
              <a:rPr lang="it-IT" sz="2400" dirty="0" err="1"/>
              <a:t>Autolesività</a:t>
            </a:r>
            <a:r>
              <a:rPr lang="it-IT" sz="2400" dirty="0"/>
              <a:t> non suicidaria</a:t>
            </a:r>
          </a:p>
          <a:p>
            <a:pPr marL="342900" indent="-342900" algn="l">
              <a:buFont typeface="Arial" panose="020B0604020202020204" pitchFamily="34" charset="0"/>
              <a:buChar char="•"/>
            </a:pPr>
            <a:r>
              <a:rPr lang="it-IT" sz="2400" dirty="0"/>
              <a:t>Disturbo da comportamento suicidario</a:t>
            </a:r>
          </a:p>
          <a:p>
            <a:pPr marL="342900" indent="-342900" algn="l">
              <a:buFont typeface="Arial" panose="020B0604020202020204" pitchFamily="34" charset="0"/>
              <a:buChar char="•"/>
            </a:pPr>
            <a:r>
              <a:rPr lang="it-IT" sz="2400" dirty="0"/>
              <a:t>Disturbo da gioco su Internet</a:t>
            </a:r>
          </a:p>
          <a:p>
            <a:pPr algn="l"/>
            <a:endParaRPr lang="it-IT" sz="2400" dirty="0"/>
          </a:p>
          <a:p>
            <a:pPr algn="l"/>
            <a:r>
              <a:rPr lang="it-IT" sz="2400" dirty="0"/>
              <a:t>(oggetto di studio al fine di caratterizzarle clinicamente e di valutare l’utilità di un possibile riconoscimento come categorie diagnostiche indipendenti)</a:t>
            </a:r>
          </a:p>
        </p:txBody>
      </p:sp>
    </p:spTree>
    <p:extLst>
      <p:ext uri="{BB962C8B-B14F-4D97-AF65-F5344CB8AC3E}">
        <p14:creationId xmlns:p14="http://schemas.microsoft.com/office/powerpoint/2010/main" val="39764322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9940</TotalTime>
  <Words>4033</Words>
  <Application>Microsoft Macintosh PowerPoint</Application>
  <PresentationFormat>Presentazione su schermo (4:3)</PresentationFormat>
  <Paragraphs>348</Paragraphs>
  <Slides>66</Slides>
  <Notes>0</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66</vt:i4>
      </vt:variant>
    </vt:vector>
  </HeadingPairs>
  <TitlesOfParts>
    <vt:vector size="83" baseType="lpstr">
      <vt:lpstr>Arial</vt:lpstr>
      <vt:lpstr>Arial</vt:lpstr>
      <vt:lpstr>Calibri</vt:lpstr>
      <vt:lpstr>Constantia</vt:lpstr>
      <vt:lpstr>fjalla one</vt:lpstr>
      <vt:lpstr>gadochablack</vt:lpstr>
      <vt:lpstr>gadocharegular</vt:lpstr>
      <vt:lpstr>Helvetica Neue</vt:lpstr>
      <vt:lpstr>inherit</vt:lpstr>
      <vt:lpstr>Montserrat</vt:lpstr>
      <vt:lpstr>Open Sans</vt:lpstr>
      <vt:lpstr>Oswald</vt:lpstr>
      <vt:lpstr>Roboto</vt:lpstr>
      <vt:lpstr>Times New Roman</vt:lpstr>
      <vt:lpstr>Titillium Web</vt:lpstr>
      <vt:lpstr>Wingdings 2</vt:lpstr>
      <vt:lpstr>Equinozio</vt:lpstr>
      <vt:lpstr>LE NUOVE DIPENDENZE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nuove emergenze</vt:lpstr>
      <vt:lpstr>Sezione III DSM 5</vt:lpstr>
      <vt:lpstr>Autolesività non suicidaria</vt:lpstr>
      <vt:lpstr>Le nuove emergenze</vt:lpstr>
      <vt:lpstr>Healey A, Mendelsohn: A Selecting Appropriate Toys for Young Children in the Digital Era Pediatrics. January 2019, VOLUME 143 / ISSUE 1</vt:lpstr>
      <vt:lpstr>Presentazione standard di PowerPoint</vt:lpstr>
      <vt:lpstr>Presentazione standard di PowerPoint</vt:lpstr>
      <vt:lpstr>Documento SIP 2018</vt:lpstr>
      <vt:lpstr>Documento SIP 2018</vt:lpstr>
      <vt:lpstr>Madigan S. et al.: Association Between Screen Time and Children's Performance on a Developmental Screening Test JAMA Pediatr. 2019 Jan 28.</vt:lpstr>
      <vt:lpstr>Madigan S. et al.: Association Between Screen Time and Children's Performance on a Developmental Screening Test JAMA Pediatr. 2019 Jan 28.</vt:lpstr>
      <vt:lpstr>Dipendenza in età evolutiva</vt:lpstr>
      <vt:lpstr>Sleep texting: la malattia del Millenial che non si ricorda</vt:lpstr>
      <vt:lpstr>Studio YouGov, ente di ricerca britannico, commissionato da Stewart Fox-Mills, responsabile del settore telefonia di Post Office Ltd (un ramo di Royal Mail, già poste del Regno Unito)</vt:lpstr>
      <vt:lpstr>Caratteristiche di Internet</vt:lpstr>
      <vt:lpstr>Kimberly Young Internet Addiction: The Emergence of a New Clinical Disorder. CyberPsychology &amp; Behavior, Vol. 1, n. 3., pp. 237-244, 1996</vt:lpstr>
      <vt:lpstr>Griffiths M., Does internet and computer addiction exist? Some case study evidence, 1998. In Presti G., Lo psicologo nella rete. Internet da strumento a paradigma, McGraw-Hill, Milano, pp. 387, 2001</vt:lpstr>
      <vt:lpstr>Ferraro G., Caci B., D'Amico A., Di Blasi M., Internet Addiction Disorder: An Italian Study, CyberPsychology &amp; Behavior, April 2007, 10(2): 170-175</vt:lpstr>
      <vt:lpstr>Dipendenza da Internet (Internet Addiction)</vt:lpstr>
      <vt:lpstr>Wang Y, Yin Y, Sun YW, Zhou Y, Chen X, Ding WN, Wang W, Li W, Xu JR, Du YS. Decreased prefrontal lobe interhemispheric functional connectivity in adolescents with internet gaming disorder: a primary study using resting-state FMRI. PLoS One. 2015 Mar 4;10(3)</vt:lpstr>
      <vt:lpstr>Dipendenza da Internet (Internet Addiction)</vt:lpstr>
      <vt:lpstr>Dipendenza da Internet (Internet Addiction)</vt:lpstr>
      <vt:lpstr>Ko CH, Yen JY, Yen CF, Chen CS, Chen CC. The association between Internet addiction and psychiatric disorder: a review of the literature. Eur Psychiatry. 2012 Jan;27(1):1-8. </vt:lpstr>
      <vt:lpstr>Pawłowska B1, Zygo M2, Potembska E1, Kapka-Skrzypczak L3, Dreher P4, Kędzierski Z5. Prevalence of Internet addiction and risk of developing addiction as exemplified by a group of Polish adolescents from urban and rural areas. Ann Agric Environ Med. 2015 Feb 24;22(1):129-36.</vt:lpstr>
      <vt:lpstr>Lam LT, Wong EM. Stress moderates the relationship between problematic internet use by parents and problematic internet use by adolescents. J Adolesc Health. 2015 Mar;56(3):300-6. </vt:lpstr>
      <vt:lpstr>Fioravanti G, Casale S. Evaluation of the psychometric properties of the italian internet addiction test. Cyberpsychol Behav Soc Netw. 2015 Feb;18(2):120-8. </vt:lpstr>
      <vt:lpstr>Il Test sulla dipendenza da Internet (Internet Addiction Test) di Kimberley Young</vt:lpstr>
      <vt:lpstr>Il Test sulla dipendenza da Internet (Internet Addiction Test) di Kimberley Young</vt:lpstr>
      <vt:lpstr>Il Test sulla dipendenza da Internet (Internet Addiction Test) di Kimberley Young</vt:lpstr>
      <vt:lpstr>Il Test sulla dipendenza da Internet (Internet Addiction Test) di Kimberley Young</vt:lpstr>
      <vt:lpstr>Yen JY, Ko CH, Yen CF, Chen CS, Chen CC. The association between harmful alcohol use and Internet addiction among college students: comparison of personality. Psychiatry Clin Neurosci. 2009 Apr;63(2):218-24. </vt:lpstr>
      <vt:lpstr>  Kirsty E. Scholes-Balog a, Sheryl A. Hemphill a, Nicki A. Dowling b, John W. Toumbourou  A prospective study of adolescent risk and protective factors for problem gambling among young adults Journal of Adolescence 37 (2014) 215–224 </vt:lpstr>
      <vt:lpstr>Il gioco d’azzardo patologico (Ludopatia) </vt:lpstr>
      <vt:lpstr>Il gioco d’azzardo patologico (Ludopatia) </vt:lpstr>
      <vt:lpstr>Disturbo da gioco d’azzardo (DSM 5)</vt:lpstr>
      <vt:lpstr>Disturbo da gioco d’azzardo (DSM 5)</vt:lpstr>
      <vt:lpstr>Disturbo da gioco d’azzardo fattori di rischio</vt:lpstr>
      <vt:lpstr>Disturbo da gioco d’azzardo Base neurologica</vt:lpstr>
      <vt:lpstr>Gambling is a relatively common behaviour  in western cultures</vt:lpstr>
      <vt:lpstr>Gambling is a relatively common behaviour  in western cultures</vt:lpstr>
      <vt:lpstr>www.giocaresponsabile.it</vt:lpstr>
      <vt:lpstr>Disturbo da gioco d’azzardo prevalenza</vt:lpstr>
      <vt:lpstr>Molinaro S. (2009). Comunicato stampa “Indagine ‘Gambling’ sulla popolazione italiana” – ESPAD 2008. Istituto di Fisiologia Clinica Ifc-Cnr -Sezione di epidemiologia e ricerca sui servizi sanitari</vt:lpstr>
      <vt:lpstr>Tozzi L1, Akre C, Fleury-Schubert A, Suris JC Gambling among youths in Switzerland and its association with other addictive behaviours. A population-based study  Swiss Med Wkly. 2013 Mar 25;143</vt:lpstr>
      <vt:lpstr>Tozzi L1, Akre C, Fleury-Schubert A, Suris JC Gambling among youths in Switzerland and its association with other addictive behaviours. A population-based study  Swiss Med Wkly. 2013 Mar 25;143</vt:lpstr>
      <vt:lpstr>Derevensky JL1, St-Pierre RA, Temcheff CE, Gupta R. Teacher Awareness and Attitudes Regarding Adolescent Risky Behaviours: Is Adolescent Gambling Perceived to be a Problem? J Gambl Stud. 2014 Jun;30(2):435-51 </vt:lpstr>
      <vt:lpstr>Derevensky JL1, St-Pierre RA, Temcheff CE, Gupta R. Teacher Awareness and Attitudes Regarding Adolescent Risky Behaviours: Is Adolescent Gambling Perceived to be a Problem? J Gambl Stud. 2014 Jun;30(2):435-51 </vt:lpstr>
      <vt:lpstr> Estevez A1, Herrero-Fernández D, Sarabia I, Jauregui P. The Impulsivity and Sensation-Seeking Mediators of the Psychological Consequences of Pathological Gambling in Adolescence.  J Gambl Stud. 2013 Dec 3. </vt:lpstr>
      <vt:lpstr> Estevez A1, Herrero-Fernández D, Sarabia I, Jauregui P. The Impulsivity and Sensation-Seeking Mediators of the Psychological Consequences of Pathological Gambling in Adolescence.  J Gambl Stud. 2013 Dec 3. </vt:lpstr>
      <vt:lpstr>Internet Addiction vs Ludopatia </vt:lpstr>
      <vt:lpstr>Santos V, Nardi AE, King AL. Treatment of Internet Addiction in patient with Panic Disorder and Obsessive Compulsive Disorder: a case report. CNS Neurol Disord Drug Targets. 2015 Feb 25.</vt:lpstr>
      <vt:lpstr>Terapia Ludopatia/Internet Addiction </vt:lpstr>
      <vt:lpstr>Prevenzione Ludopatia </vt:lpstr>
      <vt:lpstr>Ludopatia esempio di prevenzione sociale </vt:lpstr>
      <vt:lpstr>Ludopatia esempio di prevenzione politica</vt:lpstr>
      <vt:lpstr>Raccomandazioni Documento SIP 2018 uso di cellulari, smartphone, tablet e pc nei bambini fino a otto anni di età</vt:lpstr>
      <vt:lpstr>Take home messages </vt:lpstr>
      <vt:lpstr>Take home messages </vt:lpstr>
      <vt:lpstr>Take home messages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gioco d’azzardo patologico</dc:title>
  <dc:creator>massagli</dc:creator>
  <cp:lastModifiedBy>Zxc1</cp:lastModifiedBy>
  <cp:revision>376</cp:revision>
  <dcterms:created xsi:type="dcterms:W3CDTF">2014-08-29T14:45:22Z</dcterms:created>
  <dcterms:modified xsi:type="dcterms:W3CDTF">2019-03-29T23:20:54Z</dcterms:modified>
</cp:coreProperties>
</file>