
<file path=[Content_Types].xml><?xml version="1.0" encoding="utf-8"?>
<Types xmlns="http://schemas.openxmlformats.org/package/2006/content-types">
  <Override PartName="/ppt/diagrams/drawing1.xml" ContentType="application/vnd.ms-office.drawingml.diagramDrawing+xml"/>
  <Override PartName="/ppt/diagrams/layout2.xml" ContentType="application/vnd.openxmlformats-officedocument.drawingml.diagramLayout+xml"/>
  <Override PartName="/ppt/slides/slide14.xml" ContentType="application/vnd.openxmlformats-officedocument.presentationml.slide+xml"/>
  <Default Extension="rels" ContentType="application/vnd.openxmlformats-package.relationships+xml"/>
  <Default Extension="xml" ContentType="application/xml"/>
  <Override PartName="/ppt/slides/slide45.xml" ContentType="application/vnd.openxmlformats-officedocument.presentationml.slide+xml"/>
  <Override PartName="/ppt/tableStyles.xml" ContentType="application/vnd.openxmlformats-officedocument.presentationml.tableStyles+xml"/>
  <Override PartName="/ppt/diagrams/colors1.xml" ContentType="application/vnd.openxmlformats-officedocument.drawingml.diagramColors+xml"/>
  <Override PartName="/ppt/notesSlides/notesSlide1.xml" ContentType="application/vnd.openxmlformats-officedocument.presentationml.notesSlide+xml"/>
  <Override PartName="/ppt/slideLayouts/slideLayout16.xml" ContentType="application/vnd.openxmlformats-officedocument.presentationml.slideLayout+xml"/>
  <Override PartName="/ppt/slides/slide28.xml" ContentType="application/vnd.openxmlformats-officedocument.presentationml.slide+xml"/>
  <Override PartName="/ppt/slides/slide21.xml" ContentType="application/vnd.openxmlformats-officedocument.presentationml.slide+xml"/>
  <Override PartName="/ppt/slides/slide37.xml" ContentType="application/vnd.openxmlformats-officedocument.presentationml.slide+xml"/>
  <Override PartName="/ppt/slides/slide5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30.xml" ContentType="application/vnd.openxmlformats-officedocument.presentationml.slide+xml"/>
  <Override PartName="/ppt/notesSlides/notesSlide9.xml" ContentType="application/vnd.openxmlformats-officedocument.presentationml.notesSlide+xml"/>
  <Override PartName="/ppt/diagrams/layout1.xml" ContentType="application/vnd.openxmlformats-officedocument.drawingml.diagramLayout+xml"/>
  <Override PartName="/ppt/slides/slide13.xml" ContentType="application/vnd.openxmlformats-officedocument.presentationml.slide+xml"/>
  <Override PartName="/ppt/slideMasters/slideMaster1.xml" ContentType="application/vnd.openxmlformats-officedocument.presentationml.slideMaster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ppt/notesSlides/notesSlide7.xml" ContentType="application/vnd.openxmlformats-officedocument.presentationml.notesSlide+xml"/>
  <Override PartName="/ppt/slides/slide44.xml" ContentType="application/vnd.openxmlformats-officedocument.presentationml.slide+xml"/>
  <Override PartName="/ppt/slideLayouts/slideLayout15.xml" ContentType="application/vnd.openxmlformats-officedocument.presentationml.slideLayout+xml"/>
  <Override PartName="/ppt/slides/slide27.xml" ContentType="application/vnd.openxmlformats-officedocument.presentationml.slide+xml"/>
  <Override PartName="/ppt/slides/slide20.xml" ContentType="application/vnd.openxmlformats-officedocument.presentationml.slide+xml"/>
  <Override PartName="/ppt/slides/slide36.xml" ContentType="application/vnd.openxmlformats-officedocument.presentationml.slide+xml"/>
  <Default Extension="emf" ContentType="image/x-emf"/>
  <Override PartName="/ppt/slides/slide4.xml" ContentType="application/vnd.openxmlformats-officedocument.presentationml.slide+xml"/>
  <Override PartName="/ppt/slides/slide19.xml" ContentType="application/vnd.openxmlformats-officedocument.presentationml.slide+xml"/>
  <Override PartName="/ppt/slideLayouts/slideLayout4.xml" ContentType="application/vnd.openxmlformats-officedocument.presentationml.slideLayout+xml"/>
  <Default Extension="png" ContentType="image/png"/>
  <Override PartName="/ppt/diagrams/data3.xml" ContentType="application/vnd.openxmlformats-officedocument.drawingml.diagramData+xml"/>
  <Override PartName="/ppt/notesSlides/notesSlide8.xml" ContentType="application/vnd.openxmlformats-officedocument.presentationml.notesSlide+xml"/>
  <Override PartName="/ppt/slides/slide12.xml" ContentType="application/vnd.openxmlformats-officedocument.presentationml.slide+xml"/>
  <Override PartName="/ppt/notesSlides/notesSlide14.xml" ContentType="application/vnd.openxmlformats-officedocument.presentationml.notesSlide+xml"/>
  <Override PartName="/ppt/notesSlides/notesSlide6.xml" ContentType="application/vnd.openxmlformats-officedocument.presentationml.notesSlide+xml"/>
  <Override PartName="/ppt/presProps.xml" ContentType="application/vnd.openxmlformats-officedocument.presentationml.presProps+xml"/>
  <Override PartName="/ppt/slides/slide43.xml" ContentType="application/vnd.openxmlformats-officedocument.presentationml.slide+xml"/>
  <Override PartName="/ppt/diagrams/quickStyle3.xml" ContentType="application/vnd.openxmlformats-officedocument.drawingml.diagramStyle+xml"/>
  <Override PartName="/ppt/slides/slide26.xml" ContentType="application/vnd.openxmlformats-officedocument.presentationml.slide+xml"/>
  <Override PartName="/ppt/slideLayouts/slideLayout14.xml" ContentType="application/vnd.openxmlformats-officedocument.presentationml.slideLayout+xml"/>
  <Override PartName="/ppt/slides/slide35.xml" ContentType="application/vnd.openxmlformats-officedocument.presentationml.slide+xml"/>
  <Override PartName="/ppt/slides/slide3.xml" ContentType="application/vnd.openxmlformats-officedocument.presentationml.slide+xml"/>
  <Override PartName="/ppt/slides/slide18.xml" ContentType="application/vnd.openxmlformats-officedocument.presentationml.slide+xml"/>
  <Override PartName="/ppt/slideLayouts/slideLayout3.xml" ContentType="application/vnd.openxmlformats-officedocument.presentationml.slideLayout+xml"/>
  <Override PartName="/ppt/diagrams/data2.xml" ContentType="application/vnd.openxmlformats-officedocument.drawingml.diagramData+xml"/>
  <Override PartName="/ppt/slides/slide11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quickStyle2.xml" ContentType="application/vnd.openxmlformats-officedocument.drawingml.diagramStyle+xml"/>
  <Override PartName="/ppt/slides/slide42.xml" ContentType="application/vnd.openxmlformats-officedocument.presentationml.slide+xml"/>
  <Override PartName="/ppt/slideLayouts/slideLayout13.xml" ContentType="application/vnd.openxmlformats-officedocument.presentationml.slideLayout+xml"/>
  <Override PartName="/ppt/slides/slide25.xml" ContentType="application/vnd.openxmlformats-officedocument.presentationml.slide+xml"/>
  <Override PartName="/ppt/slides/slide9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34.xml" ContentType="application/vnd.openxmlformats-officedocument.presentationml.slide+xml"/>
  <Override PartName="/ppt/slides/slide2.xml" ContentType="application/vnd.openxmlformats-officedocument.presentationml.slide+xml"/>
  <Override PartName="/ppt/slideLayouts/slideLayout2.xml" ContentType="application/vnd.openxmlformats-officedocument.presentationml.slideLayout+xml"/>
  <Override PartName="/ppt/slides/slide17.xml" ContentType="application/vnd.openxmlformats-officedocument.presentationml.slide+xml"/>
  <Override PartName="/ppt/diagrams/data1.xml" ContentType="application/vnd.openxmlformats-officedocument.drawingml.diagramData+xml"/>
  <Override PartName="/ppt/slides/slide10.xml" ContentType="application/vnd.openxmlformats-officedocument.presentationml.slide+xml"/>
  <Override PartName="/ppt/notesSlides/notesSlide12.xml" ContentType="application/vnd.openxmlformats-officedocument.presentationml.notesSlide+xml"/>
  <Default Extension="wmf" ContentType="image/x-wmf"/>
  <Override PartName="/docProps/app.xml" ContentType="application/vnd.openxmlformats-officedocument.extended-properties+xml"/>
  <Override PartName="/ppt/notesSlides/notesSlide4.xml" ContentType="application/vnd.openxmlformats-officedocument.presentationml.notesSlide+xml"/>
  <Override PartName="/ppt/diagrams/quickStyle1.xml" ContentType="application/vnd.openxmlformats-officedocument.drawingml.diagramStyle+xml"/>
  <Override PartName="/ppt/slides/slide41.xml" ContentType="application/vnd.openxmlformats-officedocument.presentationml.slide+xml"/>
  <Override PartName="/ppt/slideLayouts/slideLayout12.xml" ContentType="application/vnd.openxmlformats-officedocument.presentationml.slideLayout+xml"/>
  <Override PartName="/ppt/slides/slide24.xml" ContentType="application/vnd.openxmlformats-officedocument.presentationml.slide+xml"/>
  <Override PartName="/ppt/charts/chart1.xml" ContentType="application/vnd.openxmlformats-officedocument.drawingml.chart+xml"/>
  <Override PartName="/ppt/slides/slide8.xml" ContentType="application/vnd.openxmlformats-officedocument.presentationml.slide+xml"/>
  <Override PartName="/ppt/diagrams/drawing3.xml" ContentType="application/vnd.ms-office.drawingml.diagramDrawing+xml"/>
  <Override PartName="/ppt/slideLayouts/slideLayout8.xml" ContentType="application/vnd.openxmlformats-officedocument.presentationml.slideLayout+xml"/>
  <Override PartName="/ppt/slides/slide33.xml" ContentType="application/vnd.openxmlformats-officedocument.presentationml.slide+xml"/>
  <Override PartName="/ppt/notesSlides/notesSlide10.xml" ContentType="application/vnd.openxmlformats-officedocument.presentationml.notesSlide+xml"/>
  <Override PartName="/ppt/slides/slide1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16.xml" ContentType="application/vnd.openxmlformats-officedocument.presentationml.slide+xml"/>
  <Default Extension="jpeg" ContentType="image/jpeg"/>
  <Override PartName="/ppt/viewProps.xml" ContentType="application/vnd.openxmlformats-officedocument.presentationml.viewProps+xml"/>
  <Override PartName="/ppt/notesSlides/notesSlide11.xml" ContentType="application/vnd.openxmlformats-officedocument.presentationml.notesSlide+xml"/>
  <Override PartName="/ppt/diagrams/colors3.xml" ContentType="application/vnd.openxmlformats-officedocument.drawingml.diagramColors+xml"/>
  <Override PartName="/ppt/notesSlides/notesSlide3.xml" ContentType="application/vnd.openxmlformats-officedocument.presentationml.notesSlide+xml"/>
  <Override PartName="/ppt/slideLayouts/slideLayout18.xml" ContentType="application/vnd.openxmlformats-officedocument.presentationml.slideLayout+xml"/>
  <Override PartName="/ppt/slides/slide40.xml" ContentType="application/vnd.openxmlformats-officedocument.presentationml.slide+xml"/>
  <Override PartName="/ppt/theme/theme2.xml" ContentType="application/vnd.openxmlformats-officedocument.theme+xml"/>
  <Override PartName="/ppt/slideLayouts/slideLayout11.xml" ContentType="application/vnd.openxmlformats-officedocument.presentationml.slideLayout+xml"/>
  <Override PartName="/ppt/slides/slide39.xml" ContentType="application/vnd.openxmlformats-officedocument.presentationml.slide+xml"/>
  <Override PartName="/ppt/slides/slide23.xml" ContentType="application/vnd.openxmlformats-officedocument.presentationml.slide+xml"/>
  <Override PartName="/ppt/slides/slide7.xml" ContentType="application/vnd.openxmlformats-officedocument.presentationml.slide+xml"/>
  <Override PartName="/ppt/diagrams/drawing2.xml" ContentType="application/vnd.ms-office.drawingml.diagramDrawing+xml"/>
  <Override PartName="/ppt/slideLayouts/slideLayout7.xml" ContentType="application/vnd.openxmlformats-officedocument.presentationml.slideLayout+xml"/>
  <Override PartName="/ppt/slides/slide32.xml" ContentType="application/vnd.openxmlformats-officedocument.presentationml.slide+xml"/>
  <Override PartName="/ppt/diagrams/layout3.xml" ContentType="application/vnd.openxmlformats-officedocument.drawingml.diagramLayout+xml"/>
  <Override PartName="/ppt/notesMasters/notesMaster1.xml" ContentType="application/vnd.openxmlformats-officedocument.presentationml.notesMaster+xml"/>
  <Override PartName="/ppt/slides/slide15.xml" ContentType="application/vnd.openxmlformats-officedocument.presentationml.slide+xml"/>
  <Override PartName="/ppt/diagrams/colors2.xml" ContentType="application/vnd.openxmlformats-officedocument.drawingml.diagramColors+xml"/>
  <Override PartName="/ppt/notesSlides/notesSlide2.xml" ContentType="application/vnd.openxmlformats-officedocument.presentationml.notesSlide+xml"/>
  <Override PartName="/ppt/slideLayouts/slideLayout17.xml" ContentType="application/vnd.openxmlformats-officedocument.presentationml.slideLayout+xml"/>
  <Override PartName="/ppt/slides/slide29.xml" ContentType="application/vnd.openxmlformats-officedocument.presentationml.slide+xml"/>
  <Override PartName="/ppt/theme/theme1.xml" ContentType="application/vnd.openxmlformats-officedocument.theme+xml"/>
  <Override PartName="/ppt/slides/slide22.xml" ContentType="application/vnd.openxmlformats-officedocument.presentationml.slide+xml"/>
  <Override PartName="/ppt/slides/slide38.xml" ContentType="application/vnd.openxmlformats-officedocument.presentationml.slide+xml"/>
  <Override PartName="/ppt/presentation.xml" ContentType="application/vnd.openxmlformats-officedocument.presentationml.presentation.main+xml"/>
  <Override PartName="/ppt/slides/slide6.xml" ContentType="application/vnd.openxmlformats-officedocument.presentationml.slide+xml"/>
  <Override PartName="/ppt/slideLayouts/slideLayout10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31.xml" ContentType="application/vnd.openxmlformats-officedocument.presentationml.slide+xml"/>
  <Default Extension="bin" ContentType="application/vnd.openxmlformats-officedocument.presentationml.printerSettings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>
  <p:sldMasterIdLst>
    <p:sldMasterId id="2147483648" r:id="rId1"/>
  </p:sldMasterIdLst>
  <p:notesMasterIdLst>
    <p:notesMasterId r:id="rId47"/>
  </p:notesMasterIdLst>
  <p:sldIdLst>
    <p:sldId id="256" r:id="rId2"/>
    <p:sldId id="474" r:id="rId3"/>
    <p:sldId id="271" r:id="rId4"/>
    <p:sldId id="470" r:id="rId5"/>
    <p:sldId id="452" r:id="rId6"/>
    <p:sldId id="519" r:id="rId7"/>
    <p:sldId id="511" r:id="rId8"/>
    <p:sldId id="516" r:id="rId9"/>
    <p:sldId id="517" r:id="rId10"/>
    <p:sldId id="257" r:id="rId11"/>
    <p:sldId id="476" r:id="rId12"/>
    <p:sldId id="515" r:id="rId13"/>
    <p:sldId id="507" r:id="rId14"/>
    <p:sldId id="509" r:id="rId15"/>
    <p:sldId id="506" r:id="rId16"/>
    <p:sldId id="514" r:id="rId17"/>
    <p:sldId id="281" r:id="rId18"/>
    <p:sldId id="481" r:id="rId19"/>
    <p:sldId id="482" r:id="rId20"/>
    <p:sldId id="483" r:id="rId21"/>
    <p:sldId id="433" r:id="rId22"/>
    <p:sldId id="411" r:id="rId23"/>
    <p:sldId id="400" r:id="rId24"/>
    <p:sldId id="487" r:id="rId25"/>
    <p:sldId id="325" r:id="rId26"/>
    <p:sldId id="488" r:id="rId27"/>
    <p:sldId id="495" r:id="rId28"/>
    <p:sldId id="321" r:id="rId29"/>
    <p:sldId id="318" r:id="rId30"/>
    <p:sldId id="471" r:id="rId31"/>
    <p:sldId id="518" r:id="rId32"/>
    <p:sldId id="492" r:id="rId33"/>
    <p:sldId id="493" r:id="rId34"/>
    <p:sldId id="520" r:id="rId35"/>
    <p:sldId id="510" r:id="rId36"/>
    <p:sldId id="497" r:id="rId37"/>
    <p:sldId id="504" r:id="rId38"/>
    <p:sldId id="449" r:id="rId39"/>
    <p:sldId id="503" r:id="rId40"/>
    <p:sldId id="460" r:id="rId41"/>
    <p:sldId id="512" r:id="rId42"/>
    <p:sldId id="508" r:id="rId43"/>
    <p:sldId id="505" r:id="rId44"/>
    <p:sldId id="451" r:id="rId45"/>
    <p:sldId id="513" r:id="rId46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extLst>
    <p:ext uri="{E76CE94A-603C-4142-B9EB-6D1370010A27}">
      <p14:discardImageEditData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0"/>
    </p:ext>
    <p:ext uri="{D31A062A-798A-4329-ABDD-BBA856620510}">
      <p14:defaultImageDpi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SorterView">
  <p:normalViewPr snapVertSplitter="1" vertBarState="minimized">
    <p:restoredLeft sz="15620"/>
    <p:restoredTop sz="94660"/>
  </p:normalViewPr>
  <p:slideViewPr>
    <p:cSldViewPr>
      <p:cViewPr varScale="1">
        <p:scale>
          <a:sx n="84" d="100"/>
          <a:sy n="84" d="100"/>
        </p:scale>
        <p:origin x="-2048" y="-10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5616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slide" Target="slides/slide45.xml"/><Relationship Id="rId47" Type="http://schemas.openxmlformats.org/officeDocument/2006/relationships/notesMaster" Target="notesMasters/notesMaster1.xml"/><Relationship Id="rId48" Type="http://schemas.openxmlformats.org/officeDocument/2006/relationships/printerSettings" Target="printerSettings/printerSettings1.bin"/><Relationship Id="rId49" Type="http://schemas.openxmlformats.org/officeDocument/2006/relationships/presProps" Target="presProp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50" Type="http://schemas.openxmlformats.org/officeDocument/2006/relationships/viewProps" Target="viewProps.xml"/><Relationship Id="rId51" Type="http://schemas.openxmlformats.org/officeDocument/2006/relationships/theme" Target="theme/theme1.xml"/><Relationship Id="rId5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Administrator\Desktop\relazioni%20varie&#61480;\asma%20ricoveri\Tassi_Asma_Toscana_Emilia%20(1).xls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it-IT"/>
  <c:style val="2"/>
  <c:chart>
    <c:plotArea>
      <c:layout>
        <c:manualLayout>
          <c:layoutTarget val="inner"/>
          <c:xMode val="edge"/>
          <c:yMode val="edge"/>
          <c:x val="0.0728156490437415"/>
          <c:y val="0.0640394858849267"/>
          <c:w val="0.677994598873949"/>
          <c:h val="0.825124145055786"/>
        </c:manualLayout>
      </c:layout>
      <c:lineChart>
        <c:grouping val="standard"/>
        <c:ser>
          <c:idx val="0"/>
          <c:order val="0"/>
          <c:tx>
            <c:strRef>
              <c:f>Foglio2!$C$5</c:f>
              <c:strCache>
                <c:ptCount val="1"/>
                <c:pt idx="0">
                  <c:v>Toscana</c:v>
                </c:pt>
              </c:strCache>
            </c:strRef>
          </c:tx>
          <c:spPr>
            <a:ln w="38100">
              <a:solidFill>
                <a:srgbClr val="000080"/>
              </a:solidFill>
              <a:prstDash val="solid"/>
            </a:ln>
          </c:spPr>
          <c:marker>
            <c:symbol val="square"/>
            <c:size val="9"/>
            <c:spPr>
              <a:solidFill>
                <a:srgbClr val="000080"/>
              </a:solidFill>
              <a:ln>
                <a:solidFill>
                  <a:srgbClr val="000080"/>
                </a:solidFill>
                <a:prstDash val="solid"/>
              </a:ln>
            </c:spPr>
          </c:marker>
          <c:errBars>
            <c:errDir val="y"/>
            <c:errBarType val="both"/>
            <c:errValType val="cust"/>
            <c:plus>
              <c:numRef>
                <c:f>Foglio2!$F$6:$F$7</c:f>
                <c:numCache>
                  <c:formatCode>General</c:formatCode>
                  <c:ptCount val="2"/>
                  <c:pt idx="0">
                    <c:v>0.05</c:v>
                  </c:pt>
                  <c:pt idx="1">
                    <c:v>0.03</c:v>
                  </c:pt>
                </c:numCache>
              </c:numRef>
            </c:plus>
            <c:minus>
              <c:numRef>
                <c:f>Foglio2!$F$6:$F$7</c:f>
                <c:numCache>
                  <c:formatCode>General</c:formatCode>
                  <c:ptCount val="2"/>
                  <c:pt idx="0">
                    <c:v>0.05</c:v>
                  </c:pt>
                  <c:pt idx="1">
                    <c:v>0.03</c:v>
                  </c:pt>
                </c:numCache>
              </c:numRef>
            </c:minus>
            <c:spPr>
              <a:ln w="12700">
                <a:solidFill>
                  <a:srgbClr val="000000"/>
                </a:solidFill>
                <a:prstDash val="solid"/>
              </a:ln>
            </c:spPr>
          </c:errBars>
          <c:cat>
            <c:strRef>
              <c:f>Foglio2!$B$6:$B$7</c:f>
              <c:strCache>
                <c:ptCount val="2"/>
                <c:pt idx="0">
                  <c:v>2008-2010</c:v>
                </c:pt>
                <c:pt idx="1">
                  <c:v>2013-2015</c:v>
                </c:pt>
              </c:strCache>
            </c:strRef>
          </c:cat>
          <c:val>
            <c:numRef>
              <c:f>Foglio2!$C$6:$C$7</c:f>
              <c:numCache>
                <c:formatCode>General</c:formatCode>
                <c:ptCount val="2"/>
                <c:pt idx="0">
                  <c:v>0.42</c:v>
                </c:pt>
                <c:pt idx="1">
                  <c:v>0.27</c:v>
                </c:pt>
              </c:numCache>
            </c:numRef>
          </c:val>
        </c:ser>
        <c:ser>
          <c:idx val="1"/>
          <c:order val="1"/>
          <c:tx>
            <c:strRef>
              <c:f>Foglio2!$D$5</c:f>
              <c:strCache>
                <c:ptCount val="1"/>
                <c:pt idx="0">
                  <c:v>Emilia Romagna</c:v>
                </c:pt>
              </c:strCache>
            </c:strRef>
          </c:tx>
          <c:spPr>
            <a:ln w="38100">
              <a:solidFill>
                <a:srgbClr val="FF00FF"/>
              </a:solidFill>
              <a:prstDash val="solid"/>
            </a:ln>
          </c:spPr>
          <c:marker>
            <c:symbol val="square"/>
            <c:size val="9"/>
            <c:spPr>
              <a:solidFill>
                <a:srgbClr val="FF00FF"/>
              </a:solidFill>
              <a:ln>
                <a:solidFill>
                  <a:srgbClr val="FF00FF"/>
                </a:solidFill>
                <a:prstDash val="solid"/>
              </a:ln>
            </c:spPr>
          </c:marker>
          <c:errBars>
            <c:errDir val="y"/>
            <c:errBarType val="both"/>
            <c:errValType val="cust"/>
            <c:plus>
              <c:numRef>
                <c:f>Foglio2!$G$6:$G$7</c:f>
                <c:numCache>
                  <c:formatCode>General</c:formatCode>
                  <c:ptCount val="2"/>
                  <c:pt idx="0">
                    <c:v>0.04</c:v>
                  </c:pt>
                  <c:pt idx="1">
                    <c:v>0.03</c:v>
                  </c:pt>
                </c:numCache>
              </c:numRef>
            </c:plus>
            <c:minus>
              <c:numRef>
                <c:f>Foglio2!$G$6:$G$7</c:f>
                <c:numCache>
                  <c:formatCode>General</c:formatCode>
                  <c:ptCount val="2"/>
                  <c:pt idx="0">
                    <c:v>0.04</c:v>
                  </c:pt>
                  <c:pt idx="1">
                    <c:v>0.03</c:v>
                  </c:pt>
                </c:numCache>
              </c:numRef>
            </c:minus>
            <c:spPr>
              <a:ln w="12700">
                <a:solidFill>
                  <a:srgbClr val="000000"/>
                </a:solidFill>
                <a:prstDash val="solid"/>
              </a:ln>
            </c:spPr>
          </c:errBars>
          <c:cat>
            <c:strRef>
              <c:f>Foglio2!$B$6:$B$7</c:f>
              <c:strCache>
                <c:ptCount val="2"/>
                <c:pt idx="0">
                  <c:v>2008-2010</c:v>
                </c:pt>
                <c:pt idx="1">
                  <c:v>2013-2015</c:v>
                </c:pt>
              </c:strCache>
            </c:strRef>
          </c:cat>
          <c:val>
            <c:numRef>
              <c:f>Foglio2!$D$6:$D$7</c:f>
              <c:numCache>
                <c:formatCode>General</c:formatCode>
                <c:ptCount val="2"/>
                <c:pt idx="0">
                  <c:v>0.52</c:v>
                </c:pt>
                <c:pt idx="1">
                  <c:v>0.33</c:v>
                </c:pt>
              </c:numCache>
            </c:numRef>
          </c:val>
        </c:ser>
        <c:marker val="1"/>
        <c:axId val="761575320"/>
        <c:axId val="761877640"/>
      </c:lineChart>
      <c:catAx>
        <c:axId val="761575320"/>
        <c:scaling>
          <c:orientation val="minMax"/>
        </c:scaling>
        <c:axPos val="b"/>
        <c:numFmt formatCode="General" sourceLinked="1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it-IT"/>
          </a:p>
        </c:txPr>
        <c:crossAx val="761877640"/>
        <c:crosses val="autoZero"/>
        <c:auto val="1"/>
        <c:lblAlgn val="ctr"/>
        <c:lblOffset val="100"/>
        <c:tickLblSkip val="1"/>
        <c:tickMarkSkip val="1"/>
      </c:catAx>
      <c:valAx>
        <c:axId val="761877640"/>
        <c:scaling>
          <c:orientation val="minMax"/>
        </c:scaling>
        <c:axPos val="l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numFmt formatCode="General" sourceLinked="1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it-IT"/>
          </a:p>
        </c:txPr>
        <c:crossAx val="761575320"/>
        <c:crosses val="autoZero"/>
        <c:crossBetween val="between"/>
      </c:valAx>
      <c:spPr>
        <a:solidFill>
          <a:srgbClr val="C0C0C0"/>
        </a:solidFill>
        <a:ln w="12700">
          <a:solidFill>
            <a:srgbClr val="808080"/>
          </a:solidFill>
          <a:prstDash val="solid"/>
        </a:ln>
      </c:spPr>
    </c:plotArea>
    <c:legend>
      <c:legendPos val="r"/>
      <c:layout>
        <c:manualLayout>
          <c:xMode val="edge"/>
          <c:yMode val="edge"/>
          <c:x val="0.768609603411224"/>
          <c:y val="0.423645837373777"/>
          <c:w val="0.218446941705102"/>
          <c:h val="0.105911330049261"/>
        </c:manualLayout>
      </c:layout>
      <c:spPr>
        <a:solidFill>
          <a:srgbClr val="FFFFFF"/>
        </a:solidFill>
        <a:ln w="3175">
          <a:solidFill>
            <a:srgbClr val="000000"/>
          </a:solidFill>
          <a:prstDash val="solid"/>
        </a:ln>
      </c:spPr>
      <c:txPr>
        <a:bodyPr/>
        <a:lstStyle/>
        <a:p>
          <a:pPr>
            <a:defRPr sz="920" b="0" i="0" u="none" strike="noStrike" baseline="0">
              <a:solidFill>
                <a:srgbClr val="000000"/>
              </a:solidFill>
              <a:latin typeface="Arial"/>
              <a:ea typeface="Arial"/>
              <a:cs typeface="Arial"/>
            </a:defRPr>
          </a:pPr>
          <a:endParaRPr lang="it-IT"/>
        </a:p>
      </c:txPr>
    </c:legend>
    <c:plotVisOnly val="1"/>
    <c:dispBlanksAs val="gap"/>
  </c:chart>
  <c:spPr>
    <a:solidFill>
      <a:srgbClr val="FFFFFF"/>
    </a:solidFill>
    <a:ln w="3175">
      <a:solidFill>
        <a:srgbClr val="000000"/>
      </a:solidFill>
      <a:prstDash val="solid"/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it-IT"/>
    </a:p>
  </c:txPr>
  <c:externalData r:id="rId1"/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5E96886-556F-4656-9079-8C2BB47DFFAD}" type="doc">
      <dgm:prSet loTypeId="urn:microsoft.com/office/officeart/2005/8/layout/pyramid1" loCatId="pyramid" qsTypeId="urn:microsoft.com/office/officeart/2005/8/quickstyle/simple1" qsCatId="simple" csTypeId="urn:microsoft.com/office/officeart/2005/8/colors/accent1_2" csCatId="accent1" phldr="1"/>
      <dgm:spPr/>
    </dgm:pt>
    <dgm:pt modelId="{3BCD0DCA-10EF-4F7D-81A7-62B7FA641088}">
      <dgm:prSet phldrT="[Testo]" custT="1"/>
      <dgm:spPr/>
      <dgm:t>
        <a:bodyPr/>
        <a:lstStyle/>
        <a:p>
          <a:r>
            <a:rPr lang="it-IT" sz="1200" dirty="0" smtClean="0"/>
            <a:t>minimo</a:t>
          </a:r>
          <a:endParaRPr lang="it-IT" sz="1200" dirty="0"/>
        </a:p>
      </dgm:t>
    </dgm:pt>
    <dgm:pt modelId="{2FA46CF1-A53B-4695-A533-2AC334573439}" type="parTrans" cxnId="{1ADCDC5E-EF3B-4623-82A0-7B41A43F309D}">
      <dgm:prSet/>
      <dgm:spPr/>
      <dgm:t>
        <a:bodyPr/>
        <a:lstStyle/>
        <a:p>
          <a:endParaRPr lang="it-IT"/>
        </a:p>
      </dgm:t>
    </dgm:pt>
    <dgm:pt modelId="{C629C1C8-2BD1-4C8D-91C9-A052E4285E60}" type="sibTrans" cxnId="{1ADCDC5E-EF3B-4623-82A0-7B41A43F309D}">
      <dgm:prSet/>
      <dgm:spPr/>
      <dgm:t>
        <a:bodyPr/>
        <a:lstStyle/>
        <a:p>
          <a:endParaRPr lang="it-IT"/>
        </a:p>
      </dgm:t>
    </dgm:pt>
    <dgm:pt modelId="{4D74EB30-4C1F-4EB1-8BAD-0C95B96F5889}">
      <dgm:prSet phldrT="[Testo]" custT="1"/>
      <dgm:spPr/>
      <dgm:t>
        <a:bodyPr/>
        <a:lstStyle/>
        <a:p>
          <a:r>
            <a:rPr lang="it-IT" sz="2000" dirty="0" smtClean="0"/>
            <a:t>medio</a:t>
          </a:r>
          <a:endParaRPr lang="it-IT" sz="2000" dirty="0"/>
        </a:p>
      </dgm:t>
    </dgm:pt>
    <dgm:pt modelId="{E1AE6759-DC3F-4E12-B1D6-8FEF396B561E}" type="parTrans" cxnId="{01BAD8D3-ECC1-489B-9F9A-6982017E4103}">
      <dgm:prSet/>
      <dgm:spPr/>
      <dgm:t>
        <a:bodyPr/>
        <a:lstStyle/>
        <a:p>
          <a:endParaRPr lang="it-IT"/>
        </a:p>
      </dgm:t>
    </dgm:pt>
    <dgm:pt modelId="{6D0190F7-96FD-4105-A611-A820DA117AAF}" type="sibTrans" cxnId="{01BAD8D3-ECC1-489B-9F9A-6982017E4103}">
      <dgm:prSet/>
      <dgm:spPr/>
      <dgm:t>
        <a:bodyPr/>
        <a:lstStyle/>
        <a:p>
          <a:endParaRPr lang="it-IT"/>
        </a:p>
      </dgm:t>
    </dgm:pt>
    <dgm:pt modelId="{B73C0E56-1FB5-4BA7-8C0F-8FC8214469ED}">
      <dgm:prSet phldrT="[Testo]" custT="1"/>
      <dgm:spPr/>
      <dgm:t>
        <a:bodyPr/>
        <a:lstStyle/>
        <a:p>
          <a:r>
            <a:rPr lang="it-IT" sz="3200" dirty="0" smtClean="0"/>
            <a:t>massimo</a:t>
          </a:r>
          <a:endParaRPr lang="it-IT" sz="3200" dirty="0"/>
        </a:p>
      </dgm:t>
    </dgm:pt>
    <dgm:pt modelId="{FE193287-C97C-4FF0-A9CA-093C5B892D16}" type="parTrans" cxnId="{61A2CCE8-55B1-420B-90D6-ECBF7C604777}">
      <dgm:prSet/>
      <dgm:spPr/>
      <dgm:t>
        <a:bodyPr/>
        <a:lstStyle/>
        <a:p>
          <a:endParaRPr lang="it-IT"/>
        </a:p>
      </dgm:t>
    </dgm:pt>
    <dgm:pt modelId="{10093AA6-9674-4413-B0B4-CF6B3F4343AA}" type="sibTrans" cxnId="{61A2CCE8-55B1-420B-90D6-ECBF7C604777}">
      <dgm:prSet/>
      <dgm:spPr/>
      <dgm:t>
        <a:bodyPr/>
        <a:lstStyle/>
        <a:p>
          <a:endParaRPr lang="it-IT"/>
        </a:p>
      </dgm:t>
    </dgm:pt>
    <dgm:pt modelId="{B3A83025-1C56-473E-837F-5ED16FE50FD9}" type="pres">
      <dgm:prSet presAssocID="{A5E96886-556F-4656-9079-8C2BB47DFFAD}" presName="Name0" presStyleCnt="0">
        <dgm:presLayoutVars>
          <dgm:dir/>
          <dgm:animLvl val="lvl"/>
          <dgm:resizeHandles val="exact"/>
        </dgm:presLayoutVars>
      </dgm:prSet>
      <dgm:spPr/>
    </dgm:pt>
    <dgm:pt modelId="{1AFAE013-2C97-4A8A-998C-0DB3A9697911}" type="pres">
      <dgm:prSet presAssocID="{3BCD0DCA-10EF-4F7D-81A7-62B7FA641088}" presName="Name8" presStyleCnt="0"/>
      <dgm:spPr/>
    </dgm:pt>
    <dgm:pt modelId="{A87DBBD2-CF7C-4187-92ED-8A9F3B70F690}" type="pres">
      <dgm:prSet presAssocID="{3BCD0DCA-10EF-4F7D-81A7-62B7FA641088}" presName="level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04AB6A31-408B-486C-8EE9-1BE9854441C9}" type="pres">
      <dgm:prSet presAssocID="{3BCD0DCA-10EF-4F7D-81A7-62B7FA641088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3BD1C04E-59F5-4D3B-943F-E3EB7A1EF9A8}" type="pres">
      <dgm:prSet presAssocID="{4D74EB30-4C1F-4EB1-8BAD-0C95B96F5889}" presName="Name8" presStyleCnt="0"/>
      <dgm:spPr/>
    </dgm:pt>
    <dgm:pt modelId="{13C50B59-A981-45EC-9A53-EBDCB872D654}" type="pres">
      <dgm:prSet presAssocID="{4D74EB30-4C1F-4EB1-8BAD-0C95B96F5889}" presName="level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9F3E0AB9-D192-4A49-8944-651778F77187}" type="pres">
      <dgm:prSet presAssocID="{4D74EB30-4C1F-4EB1-8BAD-0C95B96F5889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C7FF2FC4-7F7E-4A98-88DE-4040B0874C6F}" type="pres">
      <dgm:prSet presAssocID="{B73C0E56-1FB5-4BA7-8C0F-8FC8214469ED}" presName="Name8" presStyleCnt="0"/>
      <dgm:spPr/>
    </dgm:pt>
    <dgm:pt modelId="{F25B9CE7-77B9-4FC3-A3CB-1E18EAD77CF5}" type="pres">
      <dgm:prSet presAssocID="{B73C0E56-1FB5-4BA7-8C0F-8FC8214469ED}" presName="level" presStyleLbl="node1" presStyleIdx="2" presStyleCnt="3" custLinFactNeighborX="-2933" custLinFactNeighborY="23365">
        <dgm:presLayoutVars>
          <dgm:chMax val="1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AF8C4F38-C584-4E6C-B6A3-B7997FCE863D}" type="pres">
      <dgm:prSet presAssocID="{B73C0E56-1FB5-4BA7-8C0F-8FC8214469ED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it-IT"/>
        </a:p>
      </dgm:t>
    </dgm:pt>
  </dgm:ptLst>
  <dgm:cxnLst>
    <dgm:cxn modelId="{F087564F-78EA-46A9-B823-04313FAC8BA8}" type="presOf" srcId="{B73C0E56-1FB5-4BA7-8C0F-8FC8214469ED}" destId="{AF8C4F38-C584-4E6C-B6A3-B7997FCE863D}" srcOrd="1" destOrd="0" presId="urn:microsoft.com/office/officeart/2005/8/layout/pyramid1"/>
    <dgm:cxn modelId="{01BAD8D3-ECC1-489B-9F9A-6982017E4103}" srcId="{A5E96886-556F-4656-9079-8C2BB47DFFAD}" destId="{4D74EB30-4C1F-4EB1-8BAD-0C95B96F5889}" srcOrd="1" destOrd="0" parTransId="{E1AE6759-DC3F-4E12-B1D6-8FEF396B561E}" sibTransId="{6D0190F7-96FD-4105-A611-A820DA117AAF}"/>
    <dgm:cxn modelId="{C5A52F09-2F98-47FA-8BD4-CE54769C4A80}" type="presOf" srcId="{4D74EB30-4C1F-4EB1-8BAD-0C95B96F5889}" destId="{9F3E0AB9-D192-4A49-8944-651778F77187}" srcOrd="1" destOrd="0" presId="urn:microsoft.com/office/officeart/2005/8/layout/pyramid1"/>
    <dgm:cxn modelId="{1ADCDC5E-EF3B-4623-82A0-7B41A43F309D}" srcId="{A5E96886-556F-4656-9079-8C2BB47DFFAD}" destId="{3BCD0DCA-10EF-4F7D-81A7-62B7FA641088}" srcOrd="0" destOrd="0" parTransId="{2FA46CF1-A53B-4695-A533-2AC334573439}" sibTransId="{C629C1C8-2BD1-4C8D-91C9-A052E4285E60}"/>
    <dgm:cxn modelId="{3625875B-6C58-4679-B468-405746A5B94D}" type="presOf" srcId="{B73C0E56-1FB5-4BA7-8C0F-8FC8214469ED}" destId="{F25B9CE7-77B9-4FC3-A3CB-1E18EAD77CF5}" srcOrd="0" destOrd="0" presId="urn:microsoft.com/office/officeart/2005/8/layout/pyramid1"/>
    <dgm:cxn modelId="{A3100634-439A-4D9C-8A80-738B0251EC15}" type="presOf" srcId="{4D74EB30-4C1F-4EB1-8BAD-0C95B96F5889}" destId="{13C50B59-A981-45EC-9A53-EBDCB872D654}" srcOrd="0" destOrd="0" presId="urn:microsoft.com/office/officeart/2005/8/layout/pyramid1"/>
    <dgm:cxn modelId="{59E372C5-7039-42F6-8A7F-4DDE96FA4D02}" type="presOf" srcId="{3BCD0DCA-10EF-4F7D-81A7-62B7FA641088}" destId="{A87DBBD2-CF7C-4187-92ED-8A9F3B70F690}" srcOrd="0" destOrd="0" presId="urn:microsoft.com/office/officeart/2005/8/layout/pyramid1"/>
    <dgm:cxn modelId="{2597CF34-2D2D-4900-A33D-4D277A75D123}" type="presOf" srcId="{A5E96886-556F-4656-9079-8C2BB47DFFAD}" destId="{B3A83025-1C56-473E-837F-5ED16FE50FD9}" srcOrd="0" destOrd="0" presId="urn:microsoft.com/office/officeart/2005/8/layout/pyramid1"/>
    <dgm:cxn modelId="{06C97A04-6C92-4AD1-9F40-9C95138A683D}" type="presOf" srcId="{3BCD0DCA-10EF-4F7D-81A7-62B7FA641088}" destId="{04AB6A31-408B-486C-8EE9-1BE9854441C9}" srcOrd="1" destOrd="0" presId="urn:microsoft.com/office/officeart/2005/8/layout/pyramid1"/>
    <dgm:cxn modelId="{61A2CCE8-55B1-420B-90D6-ECBF7C604777}" srcId="{A5E96886-556F-4656-9079-8C2BB47DFFAD}" destId="{B73C0E56-1FB5-4BA7-8C0F-8FC8214469ED}" srcOrd="2" destOrd="0" parTransId="{FE193287-C97C-4FF0-A9CA-093C5B892D16}" sibTransId="{10093AA6-9674-4413-B0B4-CF6B3F4343AA}"/>
    <dgm:cxn modelId="{502B7534-49E9-47CE-BC4E-4B92A27C054A}" type="presParOf" srcId="{B3A83025-1C56-473E-837F-5ED16FE50FD9}" destId="{1AFAE013-2C97-4A8A-998C-0DB3A9697911}" srcOrd="0" destOrd="0" presId="urn:microsoft.com/office/officeart/2005/8/layout/pyramid1"/>
    <dgm:cxn modelId="{E8E6EA55-F5C4-4CC9-B465-5F63CA0C78AD}" type="presParOf" srcId="{1AFAE013-2C97-4A8A-998C-0DB3A9697911}" destId="{A87DBBD2-CF7C-4187-92ED-8A9F3B70F690}" srcOrd="0" destOrd="0" presId="urn:microsoft.com/office/officeart/2005/8/layout/pyramid1"/>
    <dgm:cxn modelId="{010C50F2-1F12-4966-B58F-01960D4D2C34}" type="presParOf" srcId="{1AFAE013-2C97-4A8A-998C-0DB3A9697911}" destId="{04AB6A31-408B-486C-8EE9-1BE9854441C9}" srcOrd="1" destOrd="0" presId="urn:microsoft.com/office/officeart/2005/8/layout/pyramid1"/>
    <dgm:cxn modelId="{6CF733AD-F7C5-49B4-AA3F-D450CA93CC85}" type="presParOf" srcId="{B3A83025-1C56-473E-837F-5ED16FE50FD9}" destId="{3BD1C04E-59F5-4D3B-943F-E3EB7A1EF9A8}" srcOrd="1" destOrd="0" presId="urn:microsoft.com/office/officeart/2005/8/layout/pyramid1"/>
    <dgm:cxn modelId="{EC84CA59-71CC-4CAF-A02D-8C127EDA3316}" type="presParOf" srcId="{3BD1C04E-59F5-4D3B-943F-E3EB7A1EF9A8}" destId="{13C50B59-A981-45EC-9A53-EBDCB872D654}" srcOrd="0" destOrd="0" presId="urn:microsoft.com/office/officeart/2005/8/layout/pyramid1"/>
    <dgm:cxn modelId="{C3ECD129-4855-4337-B1C7-5DD6788D4D21}" type="presParOf" srcId="{3BD1C04E-59F5-4D3B-943F-E3EB7A1EF9A8}" destId="{9F3E0AB9-D192-4A49-8944-651778F77187}" srcOrd="1" destOrd="0" presId="urn:microsoft.com/office/officeart/2005/8/layout/pyramid1"/>
    <dgm:cxn modelId="{9524821D-258C-41C3-A3BD-A1B2C50852DF}" type="presParOf" srcId="{B3A83025-1C56-473E-837F-5ED16FE50FD9}" destId="{C7FF2FC4-7F7E-4A98-88DE-4040B0874C6F}" srcOrd="2" destOrd="0" presId="urn:microsoft.com/office/officeart/2005/8/layout/pyramid1"/>
    <dgm:cxn modelId="{72AB6F86-2CB6-462B-BFB1-365DABA47C09}" type="presParOf" srcId="{C7FF2FC4-7F7E-4A98-88DE-4040B0874C6F}" destId="{F25B9CE7-77B9-4FC3-A3CB-1E18EAD77CF5}" srcOrd="0" destOrd="0" presId="urn:microsoft.com/office/officeart/2005/8/layout/pyramid1"/>
    <dgm:cxn modelId="{3CAD1115-0E5A-430B-A9BB-F560F2A30D5A}" type="presParOf" srcId="{C7FF2FC4-7F7E-4A98-88DE-4040B0874C6F}" destId="{AF8C4F38-C584-4E6C-B6A3-B7997FCE863D}" srcOrd="1" destOrd="0" presId="urn:microsoft.com/office/officeart/2005/8/layout/pyramid1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C58B405-918A-4957-BBEB-705CAB59AFCC}" type="doc">
      <dgm:prSet loTypeId="urn:microsoft.com/office/officeart/2005/8/layout/pyramid3" loCatId="pyramid" qsTypeId="urn:microsoft.com/office/officeart/2005/8/quickstyle/simple1" qsCatId="simple" csTypeId="urn:microsoft.com/office/officeart/2005/8/colors/accent1_2" csCatId="accent1" phldr="1"/>
      <dgm:spPr/>
    </dgm:pt>
    <dgm:pt modelId="{C129A90E-249B-4535-AE6F-E3001FBB8308}">
      <dgm:prSet phldrT="[Testo]" custT="1"/>
      <dgm:spPr/>
      <dgm:t>
        <a:bodyPr/>
        <a:lstStyle/>
        <a:p>
          <a:r>
            <a:rPr lang="it-IT" sz="2800" dirty="0" smtClean="0"/>
            <a:t>massimo</a:t>
          </a:r>
          <a:endParaRPr lang="it-IT" sz="2800" dirty="0"/>
        </a:p>
      </dgm:t>
    </dgm:pt>
    <dgm:pt modelId="{34507AED-E25E-463E-B1DC-35CFE4AC08ED}" type="parTrans" cxnId="{C95596DB-6765-4E1B-BDC8-24FEADE5025A}">
      <dgm:prSet/>
      <dgm:spPr/>
      <dgm:t>
        <a:bodyPr/>
        <a:lstStyle/>
        <a:p>
          <a:endParaRPr lang="it-IT"/>
        </a:p>
      </dgm:t>
    </dgm:pt>
    <dgm:pt modelId="{A2B8CD5D-AB77-4D4D-8151-F08862AE1EF2}" type="sibTrans" cxnId="{C95596DB-6765-4E1B-BDC8-24FEADE5025A}">
      <dgm:prSet/>
      <dgm:spPr/>
      <dgm:t>
        <a:bodyPr/>
        <a:lstStyle/>
        <a:p>
          <a:endParaRPr lang="it-IT"/>
        </a:p>
      </dgm:t>
    </dgm:pt>
    <dgm:pt modelId="{31000C2B-4B3A-41F3-994B-DEF36832F8A1}">
      <dgm:prSet phldrT="[Testo]" custT="1"/>
      <dgm:spPr/>
      <dgm:t>
        <a:bodyPr/>
        <a:lstStyle/>
        <a:p>
          <a:r>
            <a:rPr lang="it-IT" sz="2400" dirty="0" smtClean="0"/>
            <a:t>medio</a:t>
          </a:r>
          <a:endParaRPr lang="it-IT" sz="2400" dirty="0"/>
        </a:p>
      </dgm:t>
    </dgm:pt>
    <dgm:pt modelId="{8D1E7386-0DF0-4CFF-B6FB-EDC585874B08}" type="parTrans" cxnId="{5030EF97-D6F1-4BB3-BA0B-46FF75689010}">
      <dgm:prSet/>
      <dgm:spPr/>
      <dgm:t>
        <a:bodyPr/>
        <a:lstStyle/>
        <a:p>
          <a:endParaRPr lang="it-IT"/>
        </a:p>
      </dgm:t>
    </dgm:pt>
    <dgm:pt modelId="{0739064F-1AF0-4D7F-B92E-BB180D938AF8}" type="sibTrans" cxnId="{5030EF97-D6F1-4BB3-BA0B-46FF75689010}">
      <dgm:prSet/>
      <dgm:spPr/>
      <dgm:t>
        <a:bodyPr/>
        <a:lstStyle/>
        <a:p>
          <a:endParaRPr lang="it-IT"/>
        </a:p>
      </dgm:t>
    </dgm:pt>
    <dgm:pt modelId="{053ACFD4-6EB1-453B-BACE-236190C94461}">
      <dgm:prSet phldrT="[Testo]" custT="1"/>
      <dgm:spPr/>
      <dgm:t>
        <a:bodyPr/>
        <a:lstStyle/>
        <a:p>
          <a:r>
            <a:rPr lang="it-IT" sz="1400" dirty="0" smtClean="0"/>
            <a:t>Minimo o</a:t>
          </a:r>
        </a:p>
        <a:p>
          <a:r>
            <a:rPr lang="it-IT" sz="1400" dirty="0" smtClean="0"/>
            <a:t>nullo</a:t>
          </a:r>
          <a:endParaRPr lang="it-IT" sz="1400" dirty="0"/>
        </a:p>
      </dgm:t>
    </dgm:pt>
    <dgm:pt modelId="{EE3BC296-D616-44FC-9B5B-3C98BECD2248}" type="parTrans" cxnId="{6DB6473C-650C-4A9D-ABAD-5550413D1B38}">
      <dgm:prSet/>
      <dgm:spPr/>
      <dgm:t>
        <a:bodyPr/>
        <a:lstStyle/>
        <a:p>
          <a:endParaRPr lang="it-IT"/>
        </a:p>
      </dgm:t>
    </dgm:pt>
    <dgm:pt modelId="{D04F7BE6-D7F3-47D6-AE13-DE4321DDA25E}" type="sibTrans" cxnId="{6DB6473C-650C-4A9D-ABAD-5550413D1B38}">
      <dgm:prSet/>
      <dgm:spPr/>
      <dgm:t>
        <a:bodyPr/>
        <a:lstStyle/>
        <a:p>
          <a:endParaRPr lang="it-IT"/>
        </a:p>
      </dgm:t>
    </dgm:pt>
    <dgm:pt modelId="{9732FBF9-66A2-4D4F-991D-E3B861FB13C8}" type="pres">
      <dgm:prSet presAssocID="{AC58B405-918A-4957-BBEB-705CAB59AFCC}" presName="Name0" presStyleCnt="0">
        <dgm:presLayoutVars>
          <dgm:dir/>
          <dgm:animLvl val="lvl"/>
          <dgm:resizeHandles val="exact"/>
        </dgm:presLayoutVars>
      </dgm:prSet>
      <dgm:spPr/>
    </dgm:pt>
    <dgm:pt modelId="{354A59E1-097F-48A9-A585-8AE097A1D0F2}" type="pres">
      <dgm:prSet presAssocID="{C129A90E-249B-4535-AE6F-E3001FBB8308}" presName="Name8" presStyleCnt="0"/>
      <dgm:spPr/>
    </dgm:pt>
    <dgm:pt modelId="{28AF6E00-E844-4987-A92D-E7499BCD2A0E}" type="pres">
      <dgm:prSet presAssocID="{C129A90E-249B-4535-AE6F-E3001FBB8308}" presName="level" presStyleLbl="node1" presStyleIdx="0" presStyleCnt="3" custScaleX="97999" custScaleY="471083" custLinFactNeighborX="-2326">
        <dgm:presLayoutVars>
          <dgm:chMax val="1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1A2FC1AA-A962-45AD-88D2-32C2EC0BFBAF}" type="pres">
      <dgm:prSet presAssocID="{C129A90E-249B-4535-AE6F-E3001FBB8308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CB0765CE-98A2-4574-AA24-CFFB1E728F08}" type="pres">
      <dgm:prSet presAssocID="{31000C2B-4B3A-41F3-994B-DEF36832F8A1}" presName="Name8" presStyleCnt="0"/>
      <dgm:spPr/>
    </dgm:pt>
    <dgm:pt modelId="{ABCEB836-DC59-443D-8651-018DF34C8799}" type="pres">
      <dgm:prSet presAssocID="{31000C2B-4B3A-41F3-994B-DEF36832F8A1}" presName="level" presStyleLbl="node1" presStyleIdx="1" presStyleCnt="3" custScaleY="630441" custLinFactNeighborX="-2572" custLinFactNeighborY="33482">
        <dgm:presLayoutVars>
          <dgm:chMax val="1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0969F2C1-2DDC-4B0E-9137-26923AF64980}" type="pres">
      <dgm:prSet presAssocID="{31000C2B-4B3A-41F3-994B-DEF36832F8A1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267CA52E-1C34-4AD0-A5DC-3B4266B08779}" type="pres">
      <dgm:prSet presAssocID="{053ACFD4-6EB1-453B-BACE-236190C94461}" presName="Name8" presStyleCnt="0"/>
      <dgm:spPr/>
    </dgm:pt>
    <dgm:pt modelId="{9B1D8FC3-F28D-4A53-9124-5C7F8AF3BDB5}" type="pres">
      <dgm:prSet presAssocID="{053ACFD4-6EB1-453B-BACE-236190C94461}" presName="level" presStyleLbl="node1" presStyleIdx="2" presStyleCnt="3" custScaleY="961200" custLinFactNeighborX="-4548" custLinFactNeighborY="-8566">
        <dgm:presLayoutVars>
          <dgm:chMax val="1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888FB08C-4D9C-44F4-B6D3-0F9647C5132F}" type="pres">
      <dgm:prSet presAssocID="{053ACFD4-6EB1-453B-BACE-236190C94461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it-IT"/>
        </a:p>
      </dgm:t>
    </dgm:pt>
  </dgm:ptLst>
  <dgm:cxnLst>
    <dgm:cxn modelId="{6DB6473C-650C-4A9D-ABAD-5550413D1B38}" srcId="{AC58B405-918A-4957-BBEB-705CAB59AFCC}" destId="{053ACFD4-6EB1-453B-BACE-236190C94461}" srcOrd="2" destOrd="0" parTransId="{EE3BC296-D616-44FC-9B5B-3C98BECD2248}" sibTransId="{D04F7BE6-D7F3-47D6-AE13-DE4321DDA25E}"/>
    <dgm:cxn modelId="{65DBAB83-4513-4F4B-9D95-AA81CAF89912}" type="presOf" srcId="{AC58B405-918A-4957-BBEB-705CAB59AFCC}" destId="{9732FBF9-66A2-4D4F-991D-E3B861FB13C8}" srcOrd="0" destOrd="0" presId="urn:microsoft.com/office/officeart/2005/8/layout/pyramid3"/>
    <dgm:cxn modelId="{C95596DB-6765-4E1B-BDC8-24FEADE5025A}" srcId="{AC58B405-918A-4957-BBEB-705CAB59AFCC}" destId="{C129A90E-249B-4535-AE6F-E3001FBB8308}" srcOrd="0" destOrd="0" parTransId="{34507AED-E25E-463E-B1DC-35CFE4AC08ED}" sibTransId="{A2B8CD5D-AB77-4D4D-8151-F08862AE1EF2}"/>
    <dgm:cxn modelId="{F573D896-9013-4685-8D18-70D63F9BABDC}" type="presOf" srcId="{C129A90E-249B-4535-AE6F-E3001FBB8308}" destId="{28AF6E00-E844-4987-A92D-E7499BCD2A0E}" srcOrd="0" destOrd="0" presId="urn:microsoft.com/office/officeart/2005/8/layout/pyramid3"/>
    <dgm:cxn modelId="{5030EF97-D6F1-4BB3-BA0B-46FF75689010}" srcId="{AC58B405-918A-4957-BBEB-705CAB59AFCC}" destId="{31000C2B-4B3A-41F3-994B-DEF36832F8A1}" srcOrd="1" destOrd="0" parTransId="{8D1E7386-0DF0-4CFF-B6FB-EDC585874B08}" sibTransId="{0739064F-1AF0-4D7F-B92E-BB180D938AF8}"/>
    <dgm:cxn modelId="{B3AB5719-C8FA-411E-85AD-80372FCD5311}" type="presOf" srcId="{31000C2B-4B3A-41F3-994B-DEF36832F8A1}" destId="{ABCEB836-DC59-443D-8651-018DF34C8799}" srcOrd="0" destOrd="0" presId="urn:microsoft.com/office/officeart/2005/8/layout/pyramid3"/>
    <dgm:cxn modelId="{2DD27226-7617-457C-904F-B58AB720D2C4}" type="presOf" srcId="{31000C2B-4B3A-41F3-994B-DEF36832F8A1}" destId="{0969F2C1-2DDC-4B0E-9137-26923AF64980}" srcOrd="1" destOrd="0" presId="urn:microsoft.com/office/officeart/2005/8/layout/pyramid3"/>
    <dgm:cxn modelId="{0CD73327-5857-43D3-8F29-AA4BBE990631}" type="presOf" srcId="{C129A90E-249B-4535-AE6F-E3001FBB8308}" destId="{1A2FC1AA-A962-45AD-88D2-32C2EC0BFBAF}" srcOrd="1" destOrd="0" presId="urn:microsoft.com/office/officeart/2005/8/layout/pyramid3"/>
    <dgm:cxn modelId="{4E7302E3-9CA6-4452-A812-D2D08FDB49E1}" type="presOf" srcId="{053ACFD4-6EB1-453B-BACE-236190C94461}" destId="{888FB08C-4D9C-44F4-B6D3-0F9647C5132F}" srcOrd="1" destOrd="0" presId="urn:microsoft.com/office/officeart/2005/8/layout/pyramid3"/>
    <dgm:cxn modelId="{93F4546E-3CCB-49B6-BC02-5E13FDA9BC2F}" type="presOf" srcId="{053ACFD4-6EB1-453B-BACE-236190C94461}" destId="{9B1D8FC3-F28D-4A53-9124-5C7F8AF3BDB5}" srcOrd="0" destOrd="0" presId="urn:microsoft.com/office/officeart/2005/8/layout/pyramid3"/>
    <dgm:cxn modelId="{4000D661-3914-4C38-AB5D-A96AEA3027AE}" type="presParOf" srcId="{9732FBF9-66A2-4D4F-991D-E3B861FB13C8}" destId="{354A59E1-097F-48A9-A585-8AE097A1D0F2}" srcOrd="0" destOrd="0" presId="urn:microsoft.com/office/officeart/2005/8/layout/pyramid3"/>
    <dgm:cxn modelId="{FA6BF4A7-6F96-4D1A-9E5A-D3FAE223D5D4}" type="presParOf" srcId="{354A59E1-097F-48A9-A585-8AE097A1D0F2}" destId="{28AF6E00-E844-4987-A92D-E7499BCD2A0E}" srcOrd="0" destOrd="0" presId="urn:microsoft.com/office/officeart/2005/8/layout/pyramid3"/>
    <dgm:cxn modelId="{7682CCA7-C778-4B6D-8FBB-E49CEFCD90D9}" type="presParOf" srcId="{354A59E1-097F-48A9-A585-8AE097A1D0F2}" destId="{1A2FC1AA-A962-45AD-88D2-32C2EC0BFBAF}" srcOrd="1" destOrd="0" presId="urn:microsoft.com/office/officeart/2005/8/layout/pyramid3"/>
    <dgm:cxn modelId="{1581C55D-1E92-4399-BE2E-18F0916CFDEC}" type="presParOf" srcId="{9732FBF9-66A2-4D4F-991D-E3B861FB13C8}" destId="{CB0765CE-98A2-4574-AA24-CFFB1E728F08}" srcOrd="1" destOrd="0" presId="urn:microsoft.com/office/officeart/2005/8/layout/pyramid3"/>
    <dgm:cxn modelId="{495F7FBE-3401-45F7-B040-144A166C5F77}" type="presParOf" srcId="{CB0765CE-98A2-4574-AA24-CFFB1E728F08}" destId="{ABCEB836-DC59-443D-8651-018DF34C8799}" srcOrd="0" destOrd="0" presId="urn:microsoft.com/office/officeart/2005/8/layout/pyramid3"/>
    <dgm:cxn modelId="{A4F0EA5D-B42F-4A3B-B81A-71F1C9AEEE60}" type="presParOf" srcId="{CB0765CE-98A2-4574-AA24-CFFB1E728F08}" destId="{0969F2C1-2DDC-4B0E-9137-26923AF64980}" srcOrd="1" destOrd="0" presId="urn:microsoft.com/office/officeart/2005/8/layout/pyramid3"/>
    <dgm:cxn modelId="{D5459CC5-5AD9-4DB2-AFB8-D689C8B10473}" type="presParOf" srcId="{9732FBF9-66A2-4D4F-991D-E3B861FB13C8}" destId="{267CA52E-1C34-4AD0-A5DC-3B4266B08779}" srcOrd="2" destOrd="0" presId="urn:microsoft.com/office/officeart/2005/8/layout/pyramid3"/>
    <dgm:cxn modelId="{F59BFA3B-FEB7-4EC5-A32B-B7FBB453F464}" type="presParOf" srcId="{267CA52E-1C34-4AD0-A5DC-3B4266B08779}" destId="{9B1D8FC3-F28D-4A53-9124-5C7F8AF3BDB5}" srcOrd="0" destOrd="0" presId="urn:microsoft.com/office/officeart/2005/8/layout/pyramid3"/>
    <dgm:cxn modelId="{75E23008-73F2-42B9-B24B-E8A99BDD4BC5}" type="presParOf" srcId="{267CA52E-1C34-4AD0-A5DC-3B4266B08779}" destId="{888FB08C-4D9C-44F4-B6D3-0F9647C5132F}" srcOrd="1" destOrd="0" presId="urn:microsoft.com/office/officeart/2005/8/layout/pyramid3"/>
  </dgm:cxnLst>
  <dgm:bg/>
  <dgm:whole/>
  <dgm:extLst>
    <a:ext uri="http://schemas.microsoft.com/office/drawing/2008/diagram">
      <dsp:dataModelExt xmlns:dsp="http://schemas.microsoft.com/office/drawing/2008/diagram" xmlns="" relId="rId12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ACC10D8-6013-4961-A167-AEFE33ACC08C}" type="doc">
      <dgm:prSet loTypeId="urn:microsoft.com/office/officeart/2005/8/layout/pyramid3" loCatId="pyramid" qsTypeId="urn:microsoft.com/office/officeart/2005/8/quickstyle/simple1" qsCatId="simple" csTypeId="urn:microsoft.com/office/officeart/2005/8/colors/accent1_2" csCatId="accent1" phldr="1"/>
      <dgm:spPr/>
    </dgm:pt>
    <dgm:pt modelId="{0EF172A0-FDE7-43DC-A80E-839A89F530C0}">
      <dgm:prSet phldrT="[Testo]" custT="1"/>
      <dgm:spPr/>
      <dgm:t>
        <a:bodyPr/>
        <a:lstStyle/>
        <a:p>
          <a:r>
            <a:rPr lang="it-IT" sz="2400" dirty="0" smtClean="0"/>
            <a:t>Rinite</a:t>
          </a:r>
        </a:p>
        <a:p>
          <a:r>
            <a:rPr lang="it-IT" sz="2400" dirty="0" smtClean="0"/>
            <a:t>Asma</a:t>
          </a:r>
          <a:endParaRPr lang="it-IT" sz="2400" dirty="0"/>
        </a:p>
      </dgm:t>
    </dgm:pt>
    <dgm:pt modelId="{EC3CD074-49F5-458B-A5B9-E80154CF8D2F}" type="parTrans" cxnId="{ECF50AD3-BD4D-4E04-BEFD-C33A759088D8}">
      <dgm:prSet/>
      <dgm:spPr/>
      <dgm:t>
        <a:bodyPr/>
        <a:lstStyle/>
        <a:p>
          <a:endParaRPr lang="it-IT"/>
        </a:p>
      </dgm:t>
    </dgm:pt>
    <dgm:pt modelId="{53EDE5BF-DEDC-4EAE-90BC-4E5AA1F10FB7}" type="sibTrans" cxnId="{ECF50AD3-BD4D-4E04-BEFD-C33A759088D8}">
      <dgm:prSet/>
      <dgm:spPr/>
      <dgm:t>
        <a:bodyPr/>
        <a:lstStyle/>
        <a:p>
          <a:endParaRPr lang="it-IT"/>
        </a:p>
      </dgm:t>
    </dgm:pt>
    <dgm:pt modelId="{4A4DB107-B595-44A2-8A79-9A7167408A85}">
      <dgm:prSet phldrT="[Testo]" custT="1"/>
      <dgm:spPr/>
      <dgm:t>
        <a:bodyPr/>
        <a:lstStyle/>
        <a:p>
          <a:r>
            <a:rPr lang="it-IT" sz="1400" dirty="0" smtClean="0"/>
            <a:t>Allergia alimentare</a:t>
          </a:r>
        </a:p>
        <a:p>
          <a:r>
            <a:rPr lang="it-IT" sz="1400" dirty="0" smtClean="0"/>
            <a:t>Dermatite</a:t>
          </a:r>
          <a:r>
            <a:rPr lang="it-IT" sz="2000" dirty="0" smtClean="0"/>
            <a:t> atopica</a:t>
          </a:r>
          <a:endParaRPr lang="it-IT" sz="2000" dirty="0"/>
        </a:p>
      </dgm:t>
    </dgm:pt>
    <dgm:pt modelId="{C1E91C5E-09EA-4BF1-8A26-0A59D79CF5F5}" type="parTrans" cxnId="{A6231844-5DCB-4C2B-8EA3-6AD3D0DDB307}">
      <dgm:prSet/>
      <dgm:spPr/>
      <dgm:t>
        <a:bodyPr/>
        <a:lstStyle/>
        <a:p>
          <a:endParaRPr lang="it-IT"/>
        </a:p>
      </dgm:t>
    </dgm:pt>
    <dgm:pt modelId="{5300A3EE-3D75-4280-B73E-FF9B0433E861}" type="sibTrans" cxnId="{A6231844-5DCB-4C2B-8EA3-6AD3D0DDB307}">
      <dgm:prSet/>
      <dgm:spPr/>
      <dgm:t>
        <a:bodyPr/>
        <a:lstStyle/>
        <a:p>
          <a:endParaRPr lang="it-IT"/>
        </a:p>
      </dgm:t>
    </dgm:pt>
    <dgm:pt modelId="{A12BC544-EDCD-4908-B0D2-A1BC447B513A}">
      <dgm:prSet phldrT="[Testo]" custT="1"/>
      <dgm:spPr/>
      <dgm:t>
        <a:bodyPr/>
        <a:lstStyle/>
        <a:p>
          <a:endParaRPr lang="it-IT" sz="1400" b="1" dirty="0" smtClean="0"/>
        </a:p>
        <a:p>
          <a:endParaRPr lang="it-IT" sz="1400" dirty="0" smtClean="0"/>
        </a:p>
        <a:p>
          <a:endParaRPr lang="it-IT" sz="1400" dirty="0" smtClean="0"/>
        </a:p>
        <a:p>
          <a:r>
            <a:rPr lang="it-IT" sz="1400" dirty="0" smtClean="0"/>
            <a:t>Allergia</a:t>
          </a:r>
        </a:p>
        <a:p>
          <a:r>
            <a:rPr lang="it-IT" sz="1400" dirty="0" smtClean="0"/>
            <a:t> farmaci</a:t>
          </a:r>
        </a:p>
        <a:p>
          <a:r>
            <a:rPr lang="it-IT" sz="1400" dirty="0" smtClean="0"/>
            <a:t>latex</a:t>
          </a:r>
        </a:p>
        <a:p>
          <a:r>
            <a:rPr lang="it-IT" sz="1400" dirty="0" smtClean="0"/>
            <a:t> insetti</a:t>
          </a:r>
        </a:p>
        <a:p>
          <a:r>
            <a:rPr lang="it-IT" sz="1400" dirty="0" smtClean="0"/>
            <a:t>vaccini</a:t>
          </a:r>
        </a:p>
        <a:p>
          <a:endParaRPr lang="it-IT" sz="1400" dirty="0" smtClean="0"/>
        </a:p>
        <a:p>
          <a:endParaRPr lang="it-IT" sz="1400" dirty="0" smtClean="0"/>
        </a:p>
        <a:p>
          <a:endParaRPr lang="it-IT" sz="1400" dirty="0" smtClean="0"/>
        </a:p>
        <a:p>
          <a:endParaRPr lang="it-IT" sz="1400" dirty="0"/>
        </a:p>
      </dgm:t>
    </dgm:pt>
    <dgm:pt modelId="{2D61B08C-9DEC-47DF-81E0-DF9DD1022056}" type="parTrans" cxnId="{2195FB7F-9B49-428E-9F22-A9D32F060EDF}">
      <dgm:prSet/>
      <dgm:spPr/>
      <dgm:t>
        <a:bodyPr/>
        <a:lstStyle/>
        <a:p>
          <a:endParaRPr lang="it-IT"/>
        </a:p>
      </dgm:t>
    </dgm:pt>
    <dgm:pt modelId="{1C035058-9E60-426D-94A1-1E9CF3E1D094}" type="sibTrans" cxnId="{2195FB7F-9B49-428E-9F22-A9D32F060EDF}">
      <dgm:prSet/>
      <dgm:spPr/>
      <dgm:t>
        <a:bodyPr/>
        <a:lstStyle/>
        <a:p>
          <a:endParaRPr lang="it-IT"/>
        </a:p>
      </dgm:t>
    </dgm:pt>
    <dgm:pt modelId="{A999DA34-A758-4D70-BEBF-63DDCA363598}" type="pres">
      <dgm:prSet presAssocID="{6ACC10D8-6013-4961-A167-AEFE33ACC08C}" presName="Name0" presStyleCnt="0">
        <dgm:presLayoutVars>
          <dgm:dir/>
          <dgm:animLvl val="lvl"/>
          <dgm:resizeHandles val="exact"/>
        </dgm:presLayoutVars>
      </dgm:prSet>
      <dgm:spPr/>
    </dgm:pt>
    <dgm:pt modelId="{964FA7BF-AD5D-40CB-8E51-F0391EED8E92}" type="pres">
      <dgm:prSet presAssocID="{0EF172A0-FDE7-43DC-A80E-839A89F530C0}" presName="Name8" presStyleCnt="0"/>
      <dgm:spPr/>
    </dgm:pt>
    <dgm:pt modelId="{61C38602-B39C-41E0-B4BA-CB911A28E83B}" type="pres">
      <dgm:prSet presAssocID="{0EF172A0-FDE7-43DC-A80E-839A89F530C0}" presName="level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89ABFE75-27AD-45DD-BD27-7218B887B513}" type="pres">
      <dgm:prSet presAssocID="{0EF172A0-FDE7-43DC-A80E-839A89F530C0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C6C17D82-552F-48F1-96F3-E15A0B9336F7}" type="pres">
      <dgm:prSet presAssocID="{4A4DB107-B595-44A2-8A79-9A7167408A85}" presName="Name8" presStyleCnt="0"/>
      <dgm:spPr/>
    </dgm:pt>
    <dgm:pt modelId="{B9761C3E-7EBA-4D4D-B6CB-85F23827D710}" type="pres">
      <dgm:prSet presAssocID="{4A4DB107-B595-44A2-8A79-9A7167408A85}" presName="level" presStyleLbl="node1" presStyleIdx="1" presStyleCnt="3" custScaleX="100187" custScaleY="152232" custLinFactNeighborX="1075" custLinFactNeighborY="12500">
        <dgm:presLayoutVars>
          <dgm:chMax val="1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1754F7AA-4687-4826-B122-B6E7342A2586}" type="pres">
      <dgm:prSet presAssocID="{4A4DB107-B595-44A2-8A79-9A7167408A85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EBA750D4-BBF4-4ADC-AA5A-F599A7B4094F}" type="pres">
      <dgm:prSet presAssocID="{A12BC544-EDCD-4908-B0D2-A1BC447B513A}" presName="Name8" presStyleCnt="0"/>
      <dgm:spPr/>
    </dgm:pt>
    <dgm:pt modelId="{70439BCC-D069-41D2-863E-504E1F0B04F3}" type="pres">
      <dgm:prSet presAssocID="{A12BC544-EDCD-4908-B0D2-A1BC447B513A}" presName="level" presStyleLbl="node1" presStyleIdx="2" presStyleCnt="3" custScaleX="103623" custScaleY="287500">
        <dgm:presLayoutVars>
          <dgm:chMax val="1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C50B2080-6657-4D08-B6E6-260E7FCA20E9}" type="pres">
      <dgm:prSet presAssocID="{A12BC544-EDCD-4908-B0D2-A1BC447B513A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it-IT"/>
        </a:p>
      </dgm:t>
    </dgm:pt>
  </dgm:ptLst>
  <dgm:cxnLst>
    <dgm:cxn modelId="{CA1DBDFB-C333-4783-9981-52BECBB5B1D0}" type="presOf" srcId="{A12BC544-EDCD-4908-B0D2-A1BC447B513A}" destId="{C50B2080-6657-4D08-B6E6-260E7FCA20E9}" srcOrd="1" destOrd="0" presId="urn:microsoft.com/office/officeart/2005/8/layout/pyramid3"/>
    <dgm:cxn modelId="{5CDB6746-3B53-4DA7-AEBA-F4845040DA12}" type="presOf" srcId="{6ACC10D8-6013-4961-A167-AEFE33ACC08C}" destId="{A999DA34-A758-4D70-BEBF-63DDCA363598}" srcOrd="0" destOrd="0" presId="urn:microsoft.com/office/officeart/2005/8/layout/pyramid3"/>
    <dgm:cxn modelId="{2195FB7F-9B49-428E-9F22-A9D32F060EDF}" srcId="{6ACC10D8-6013-4961-A167-AEFE33ACC08C}" destId="{A12BC544-EDCD-4908-B0D2-A1BC447B513A}" srcOrd="2" destOrd="0" parTransId="{2D61B08C-9DEC-47DF-81E0-DF9DD1022056}" sibTransId="{1C035058-9E60-426D-94A1-1E9CF3E1D094}"/>
    <dgm:cxn modelId="{ECF50AD3-BD4D-4E04-BEFD-C33A759088D8}" srcId="{6ACC10D8-6013-4961-A167-AEFE33ACC08C}" destId="{0EF172A0-FDE7-43DC-A80E-839A89F530C0}" srcOrd="0" destOrd="0" parTransId="{EC3CD074-49F5-458B-A5B9-E80154CF8D2F}" sibTransId="{53EDE5BF-DEDC-4EAE-90BC-4E5AA1F10FB7}"/>
    <dgm:cxn modelId="{67F9F7B8-2005-4A0D-8C33-0546D920BC38}" type="presOf" srcId="{4A4DB107-B595-44A2-8A79-9A7167408A85}" destId="{1754F7AA-4687-4826-B122-B6E7342A2586}" srcOrd="1" destOrd="0" presId="urn:microsoft.com/office/officeart/2005/8/layout/pyramid3"/>
    <dgm:cxn modelId="{FB60DA5C-C298-4744-AFB3-BAAC0BD54A0E}" type="presOf" srcId="{0EF172A0-FDE7-43DC-A80E-839A89F530C0}" destId="{89ABFE75-27AD-45DD-BD27-7218B887B513}" srcOrd="1" destOrd="0" presId="urn:microsoft.com/office/officeart/2005/8/layout/pyramid3"/>
    <dgm:cxn modelId="{777059AD-8822-495E-8385-9702D1661C7D}" type="presOf" srcId="{0EF172A0-FDE7-43DC-A80E-839A89F530C0}" destId="{61C38602-B39C-41E0-B4BA-CB911A28E83B}" srcOrd="0" destOrd="0" presId="urn:microsoft.com/office/officeart/2005/8/layout/pyramid3"/>
    <dgm:cxn modelId="{A6231844-5DCB-4C2B-8EA3-6AD3D0DDB307}" srcId="{6ACC10D8-6013-4961-A167-AEFE33ACC08C}" destId="{4A4DB107-B595-44A2-8A79-9A7167408A85}" srcOrd="1" destOrd="0" parTransId="{C1E91C5E-09EA-4BF1-8A26-0A59D79CF5F5}" sibTransId="{5300A3EE-3D75-4280-B73E-FF9B0433E861}"/>
    <dgm:cxn modelId="{A97753FB-2230-42BB-9F8F-9EAD9C96A8FC}" type="presOf" srcId="{4A4DB107-B595-44A2-8A79-9A7167408A85}" destId="{B9761C3E-7EBA-4D4D-B6CB-85F23827D710}" srcOrd="0" destOrd="0" presId="urn:microsoft.com/office/officeart/2005/8/layout/pyramid3"/>
    <dgm:cxn modelId="{4F25C264-AB43-401B-9411-C0E38951149C}" type="presOf" srcId="{A12BC544-EDCD-4908-B0D2-A1BC447B513A}" destId="{70439BCC-D069-41D2-863E-504E1F0B04F3}" srcOrd="0" destOrd="0" presId="urn:microsoft.com/office/officeart/2005/8/layout/pyramid3"/>
    <dgm:cxn modelId="{CEEE3E08-DFD2-4F4C-9C85-9D6314EDCFF3}" type="presParOf" srcId="{A999DA34-A758-4D70-BEBF-63DDCA363598}" destId="{964FA7BF-AD5D-40CB-8E51-F0391EED8E92}" srcOrd="0" destOrd="0" presId="urn:microsoft.com/office/officeart/2005/8/layout/pyramid3"/>
    <dgm:cxn modelId="{79CA2F97-377C-498E-A513-9BB5576C78D6}" type="presParOf" srcId="{964FA7BF-AD5D-40CB-8E51-F0391EED8E92}" destId="{61C38602-B39C-41E0-B4BA-CB911A28E83B}" srcOrd="0" destOrd="0" presId="urn:microsoft.com/office/officeart/2005/8/layout/pyramid3"/>
    <dgm:cxn modelId="{2910E605-D9BC-46F8-A68E-D0E3F65EDAF0}" type="presParOf" srcId="{964FA7BF-AD5D-40CB-8E51-F0391EED8E92}" destId="{89ABFE75-27AD-45DD-BD27-7218B887B513}" srcOrd="1" destOrd="0" presId="urn:microsoft.com/office/officeart/2005/8/layout/pyramid3"/>
    <dgm:cxn modelId="{5E7A1E84-7B38-4D9E-8766-9C88F2A5DB1D}" type="presParOf" srcId="{A999DA34-A758-4D70-BEBF-63DDCA363598}" destId="{C6C17D82-552F-48F1-96F3-E15A0B9336F7}" srcOrd="1" destOrd="0" presId="urn:microsoft.com/office/officeart/2005/8/layout/pyramid3"/>
    <dgm:cxn modelId="{A9E2C2FD-2239-49DA-8C31-9873A979C6F1}" type="presParOf" srcId="{C6C17D82-552F-48F1-96F3-E15A0B9336F7}" destId="{B9761C3E-7EBA-4D4D-B6CB-85F23827D710}" srcOrd="0" destOrd="0" presId="urn:microsoft.com/office/officeart/2005/8/layout/pyramid3"/>
    <dgm:cxn modelId="{4D0F01FA-BD86-4CCA-BD31-4947B2170BD4}" type="presParOf" srcId="{C6C17D82-552F-48F1-96F3-E15A0B9336F7}" destId="{1754F7AA-4687-4826-B122-B6E7342A2586}" srcOrd="1" destOrd="0" presId="urn:microsoft.com/office/officeart/2005/8/layout/pyramid3"/>
    <dgm:cxn modelId="{EDB3CCDF-17CD-4A46-9C5E-CAE9D2FC8D8A}" type="presParOf" srcId="{A999DA34-A758-4D70-BEBF-63DDCA363598}" destId="{EBA750D4-BBF4-4ADC-AA5A-F599A7B4094F}" srcOrd="2" destOrd="0" presId="urn:microsoft.com/office/officeart/2005/8/layout/pyramid3"/>
    <dgm:cxn modelId="{0B38D687-CDB9-456B-A617-12DEFB0FBB9F}" type="presParOf" srcId="{EBA750D4-BBF4-4ADC-AA5A-F599A7B4094F}" destId="{70439BCC-D069-41D2-863E-504E1F0B04F3}" srcOrd="0" destOrd="0" presId="urn:microsoft.com/office/officeart/2005/8/layout/pyramid3"/>
    <dgm:cxn modelId="{2F6B5F0A-E0F1-46C3-986D-CB29029552CB}" type="presParOf" srcId="{EBA750D4-BBF4-4ADC-AA5A-F599A7B4094F}" destId="{C50B2080-6657-4D08-B6E6-260E7FCA20E9}" srcOrd="1" destOrd="0" presId="urn:microsoft.com/office/officeart/2005/8/layout/pyramid3"/>
  </dgm:cxnLst>
  <dgm:bg/>
  <dgm:whole/>
  <dgm:extLst>
    <a:ext uri="http://schemas.microsoft.com/office/drawing/2008/diagram">
      <dsp:dataModelExt xmlns:dsp="http://schemas.microsoft.com/office/drawing/2008/diagram" xmlns="" relId="rId1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87DBBD2-CF7C-4187-92ED-8A9F3B70F690}">
      <dsp:nvSpPr>
        <dsp:cNvPr id="0" name=""/>
        <dsp:cNvSpPr/>
      </dsp:nvSpPr>
      <dsp:spPr>
        <a:xfrm>
          <a:off x="971938" y="0"/>
          <a:ext cx="971938" cy="1139246"/>
        </a:xfrm>
        <a:prstGeom prst="trapezoid">
          <a:avLst>
            <a:gd name="adj" fmla="val 5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200" kern="1200" dirty="0" smtClean="0"/>
            <a:t>minimo</a:t>
          </a:r>
          <a:endParaRPr lang="it-IT" sz="1200" kern="1200" dirty="0"/>
        </a:p>
      </dsp:txBody>
      <dsp:txXfrm>
        <a:off x="971938" y="0"/>
        <a:ext cx="971938" cy="1139246"/>
      </dsp:txXfrm>
    </dsp:sp>
    <dsp:sp modelId="{13C50B59-A981-45EC-9A53-EBDCB872D654}">
      <dsp:nvSpPr>
        <dsp:cNvPr id="0" name=""/>
        <dsp:cNvSpPr/>
      </dsp:nvSpPr>
      <dsp:spPr>
        <a:xfrm>
          <a:off x="485969" y="1139246"/>
          <a:ext cx="1943876" cy="1139246"/>
        </a:xfrm>
        <a:prstGeom prst="trapezoid">
          <a:avLst>
            <a:gd name="adj" fmla="val 42657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2000" kern="1200" dirty="0" smtClean="0"/>
            <a:t>medio</a:t>
          </a:r>
          <a:endParaRPr lang="it-IT" sz="2000" kern="1200" dirty="0"/>
        </a:p>
      </dsp:txBody>
      <dsp:txXfrm>
        <a:off x="826147" y="1139246"/>
        <a:ext cx="1263519" cy="1139246"/>
      </dsp:txXfrm>
    </dsp:sp>
    <dsp:sp modelId="{F25B9CE7-77B9-4FC3-A3CB-1E18EAD77CF5}">
      <dsp:nvSpPr>
        <dsp:cNvPr id="0" name=""/>
        <dsp:cNvSpPr/>
      </dsp:nvSpPr>
      <dsp:spPr>
        <a:xfrm>
          <a:off x="0" y="2278492"/>
          <a:ext cx="2915815" cy="1139246"/>
        </a:xfrm>
        <a:prstGeom prst="trapezoid">
          <a:avLst>
            <a:gd name="adj" fmla="val 42657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3200" kern="1200" dirty="0" smtClean="0"/>
            <a:t>massimo</a:t>
          </a:r>
          <a:endParaRPr lang="it-IT" sz="3200" kern="1200" dirty="0"/>
        </a:p>
      </dsp:txBody>
      <dsp:txXfrm>
        <a:off x="510267" y="2278492"/>
        <a:ext cx="1895279" cy="1139246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28AF6E00-E844-4987-A92D-E7499BCD2A0E}">
      <dsp:nvSpPr>
        <dsp:cNvPr id="0" name=""/>
        <dsp:cNvSpPr/>
      </dsp:nvSpPr>
      <dsp:spPr>
        <a:xfrm rot="10800000">
          <a:off x="0" y="-3305055"/>
          <a:ext cx="3136359" cy="5452641"/>
        </a:xfrm>
        <a:prstGeom prst="trapezoid">
          <a:avLst>
            <a:gd name="adj" fmla="val 46083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2800" kern="1200" dirty="0" smtClean="0"/>
            <a:t>massimo</a:t>
          </a:r>
          <a:endParaRPr lang="it-IT" sz="2800" kern="1200" dirty="0"/>
        </a:p>
      </dsp:txBody>
      <dsp:txXfrm>
        <a:off x="548862" y="-3305055"/>
        <a:ext cx="2038633" cy="5452641"/>
      </dsp:txXfrm>
    </dsp:sp>
    <dsp:sp modelId="{ABCEB836-DC59-443D-8651-018DF34C8799}">
      <dsp:nvSpPr>
        <dsp:cNvPr id="0" name=""/>
        <dsp:cNvSpPr/>
      </dsp:nvSpPr>
      <dsp:spPr>
        <a:xfrm rot="10800000">
          <a:off x="510543" y="-3069845"/>
          <a:ext cx="2133600" cy="7297161"/>
        </a:xfrm>
        <a:prstGeom prst="trapezoid">
          <a:avLst>
            <a:gd name="adj" fmla="val 46083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2400" kern="1200" dirty="0" smtClean="0"/>
            <a:t>medio</a:t>
          </a:r>
          <a:endParaRPr lang="it-IT" sz="2400" kern="1200" dirty="0"/>
        </a:p>
      </dsp:txBody>
      <dsp:txXfrm>
        <a:off x="883923" y="-3069845"/>
        <a:ext cx="1386840" cy="7297161"/>
      </dsp:txXfrm>
    </dsp:sp>
    <dsp:sp modelId="{9B1D8FC3-F28D-4A53-9124-5C7F8AF3BDB5}">
      <dsp:nvSpPr>
        <dsp:cNvPr id="0" name=""/>
        <dsp:cNvSpPr/>
      </dsp:nvSpPr>
      <dsp:spPr>
        <a:xfrm rot="10800000">
          <a:off x="1050301" y="-3826593"/>
          <a:ext cx="1066800" cy="11125595"/>
        </a:xfrm>
        <a:prstGeom prst="trapezoid">
          <a:avLst>
            <a:gd name="adj" fmla="val 5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400" kern="1200" dirty="0" smtClean="0"/>
            <a:t>Minimo o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400" kern="1200" dirty="0" smtClean="0"/>
            <a:t>nullo</a:t>
          </a:r>
          <a:endParaRPr lang="it-IT" sz="1400" kern="1200" dirty="0"/>
        </a:p>
      </dsp:txBody>
      <dsp:txXfrm>
        <a:off x="1050301" y="-3826593"/>
        <a:ext cx="1066800" cy="11125595"/>
      </dsp:txXfrm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61C38602-B39C-41E0-B4BA-CB911A28E83B}">
      <dsp:nvSpPr>
        <dsp:cNvPr id="0" name=""/>
        <dsp:cNvSpPr/>
      </dsp:nvSpPr>
      <dsp:spPr>
        <a:xfrm rot="10800000">
          <a:off x="0" y="-547687"/>
          <a:ext cx="1962552" cy="1168399"/>
        </a:xfrm>
        <a:prstGeom prst="trapezoid">
          <a:avLst>
            <a:gd name="adj" fmla="val 27995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2400" kern="1200" dirty="0" smtClean="0"/>
            <a:t>Rinite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2400" kern="1200" dirty="0" smtClean="0"/>
            <a:t>Asma</a:t>
          </a:r>
          <a:endParaRPr lang="it-IT" sz="2400" kern="1200" dirty="0"/>
        </a:p>
      </dsp:txBody>
      <dsp:txXfrm>
        <a:off x="343446" y="-547687"/>
        <a:ext cx="1275659" cy="1168399"/>
      </dsp:txXfrm>
    </dsp:sp>
    <dsp:sp modelId="{B9761C3E-7EBA-4D4D-B6CB-85F23827D710}">
      <dsp:nvSpPr>
        <dsp:cNvPr id="0" name=""/>
        <dsp:cNvSpPr/>
      </dsp:nvSpPr>
      <dsp:spPr>
        <a:xfrm rot="10800000">
          <a:off x="341157" y="461623"/>
          <a:ext cx="1310815" cy="1778678"/>
        </a:xfrm>
        <a:prstGeom prst="trapezoid">
          <a:avLst>
            <a:gd name="adj" fmla="val 27995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400" kern="1200" dirty="0" smtClean="0"/>
            <a:t>Allergia alimentare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400" kern="1200" dirty="0" smtClean="0"/>
            <a:t>Dermatite</a:t>
          </a:r>
          <a:r>
            <a:rPr lang="it-IT" sz="2000" kern="1200" dirty="0" smtClean="0"/>
            <a:t> atopica</a:t>
          </a:r>
          <a:endParaRPr lang="it-IT" sz="2000" kern="1200" dirty="0"/>
        </a:p>
      </dsp:txBody>
      <dsp:txXfrm>
        <a:off x="570549" y="461623"/>
        <a:ext cx="852029" cy="1778678"/>
      </dsp:txXfrm>
    </dsp:sp>
    <dsp:sp modelId="{70439BCC-D069-41D2-863E-504E1F0B04F3}">
      <dsp:nvSpPr>
        <dsp:cNvPr id="0" name=""/>
        <dsp:cNvSpPr/>
      </dsp:nvSpPr>
      <dsp:spPr>
        <a:xfrm rot="10800000">
          <a:off x="654184" y="693737"/>
          <a:ext cx="677885" cy="3359149"/>
        </a:xfrm>
        <a:prstGeom prst="trapezoid">
          <a:avLst>
            <a:gd name="adj" fmla="val 5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it-IT" sz="1400" b="1" kern="1200" dirty="0" smtClean="0"/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it-IT" sz="1400" kern="1200" dirty="0" smtClean="0"/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it-IT" sz="1400" kern="1200" dirty="0" smtClean="0"/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400" kern="1200" dirty="0" smtClean="0"/>
            <a:t>Allergia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400" kern="1200" dirty="0" smtClean="0"/>
            <a:t> farmaci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400" kern="1200" dirty="0" smtClean="0"/>
            <a:t>latex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400" kern="1200" dirty="0" smtClean="0"/>
            <a:t> insetti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400" kern="1200" dirty="0" smtClean="0"/>
            <a:t>vaccini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it-IT" sz="1400" kern="1200" dirty="0" smtClean="0"/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it-IT" sz="1400" kern="1200" dirty="0" smtClean="0"/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it-IT" sz="1400" kern="1200" dirty="0" smtClean="0"/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it-IT" sz="1400" kern="1200" dirty="0"/>
        </a:p>
      </dsp:txBody>
      <dsp:txXfrm>
        <a:off x="654184" y="693737"/>
        <a:ext cx="677885" cy="335914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yramid3">
  <dgm:title val=""/>
  <dgm:desc val=""/>
  <dgm:catLst>
    <dgm:cat type="pyramid" pri="2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T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T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rev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t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yramid3">
  <dgm:title val=""/>
  <dgm:desc val=""/>
  <dgm:catLst>
    <dgm:cat type="pyramid" pri="2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T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T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rev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t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375D72-0366-4D70-86B5-65BDED5C844F}" type="datetimeFigureOut">
              <a:rPr lang="it-IT" smtClean="0"/>
              <a:pPr/>
              <a:t>30-03-2019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F42CA2-244E-4EB9-9F17-77A2FE5DA3F3}" type="slidenum">
              <a:rPr lang="it-IT" smtClean="0"/>
              <a:pPr/>
              <a:t>‹n.›</a:t>
            </a:fld>
            <a:endParaRPr lang="it-IT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4157249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DC22EA44-EBBC-4C1A-BE16-226FB668FA8A}" type="slidenum">
              <a:rPr lang="it-IT" sz="1200" smtClean="0"/>
              <a:pPr eaLnBrk="1" hangingPunct="1"/>
              <a:t>3</a:t>
            </a:fld>
            <a:endParaRPr lang="it-IT" sz="1200" smtClean="0"/>
          </a:p>
        </p:txBody>
      </p:sp>
      <p:sp>
        <p:nvSpPr>
          <p:cNvPr id="136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61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4988"/>
            <a:ext cx="5486400" cy="4113212"/>
          </a:xfrm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5C91AE69-5E83-2245-9C21-7F866BB791F2}" type="slidenum">
              <a:rPr lang="it-IT"/>
              <a:pPr/>
              <a:t>31</a:t>
            </a:fld>
            <a:endParaRPr lang="it-IT"/>
          </a:p>
        </p:txBody>
      </p:sp>
      <p:sp>
        <p:nvSpPr>
          <p:cNvPr id="243715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9" tIns="45715" rIns="91429" bIns="45715" anchor="b">
            <a:prstTxWarp prst="textNoShape">
              <a:avLst/>
            </a:prstTxWarp>
          </a:bodyPr>
          <a:lstStyle/>
          <a:p>
            <a:pPr algn="r" defTabSz="912813"/>
            <a:fld id="{D6B73356-3FD0-B54A-AF54-8B812E22A94A}" type="slidenum">
              <a:rPr lang="it-IT" sz="1200"/>
              <a:pPr algn="r" defTabSz="912813"/>
              <a:t>31</a:t>
            </a:fld>
            <a:endParaRPr lang="it-IT" sz="1200"/>
          </a:p>
        </p:txBody>
      </p:sp>
      <p:sp>
        <p:nvSpPr>
          <p:cNvPr id="243716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8200" tIns="44100" rIns="88200" bIns="44100" anchor="b">
            <a:prstTxWarp prst="textNoShape">
              <a:avLst/>
            </a:prstTxWarp>
          </a:bodyPr>
          <a:lstStyle/>
          <a:p>
            <a:pPr algn="r" defTabSz="882650"/>
            <a:fld id="{97D76DF9-FFBA-DC4B-A1F9-C83D14CFD421}" type="slidenum">
              <a:rPr lang="it-IT" sz="1100"/>
              <a:pPr algn="r" defTabSz="882650"/>
              <a:t>31</a:t>
            </a:fld>
            <a:endParaRPr lang="it-IT" sz="1100"/>
          </a:p>
        </p:txBody>
      </p:sp>
      <p:sp>
        <p:nvSpPr>
          <p:cNvPr id="24371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371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4988"/>
            <a:ext cx="5486400" cy="4113212"/>
          </a:xfrm>
          <a:noFill/>
        </p:spPr>
        <p:txBody>
          <a:bodyPr lIns="88200" tIns="44100" rIns="88200" bIns="44100"/>
          <a:lstStyle/>
          <a:p>
            <a:pPr eaLnBrk="1" hangingPunct="1"/>
            <a:endParaRPr lang="it-IT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58D63764-6E55-46E2-85A3-60184F1EDD6F}" type="slidenum">
              <a:rPr lang="it-IT" sz="1200" smtClean="0"/>
              <a:pPr eaLnBrk="1" hangingPunct="1"/>
              <a:t>32</a:t>
            </a:fld>
            <a:endParaRPr lang="it-IT" sz="1200" smtClean="0"/>
          </a:p>
        </p:txBody>
      </p:sp>
      <p:sp>
        <p:nvSpPr>
          <p:cNvPr id="220163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0164" name="Rectangle 1027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it-IT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sp>
      <p:sp>
        <p:nvSpPr>
          <p:cNvPr id="98307" name="Segnaposto not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smtClean="0">
              <a:ea typeface="ＭＳ Ｐゴシック" pitchFamily="34" charset="-128"/>
            </a:endParaRPr>
          </a:p>
        </p:txBody>
      </p:sp>
      <p:sp>
        <p:nvSpPr>
          <p:cNvPr id="98308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BF224E4B-80D1-453B-B93B-C34898D0D811}" type="slidenum">
              <a:rPr lang="it-IT">
                <a:latin typeface="Arial" charset="0"/>
                <a:cs typeface="Arial" charset="0"/>
              </a:rPr>
              <a:pPr eaLnBrk="1" hangingPunct="1"/>
              <a:t>34</a:t>
            </a:fld>
            <a:endParaRPr lang="it-IT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sp>
      <p:sp>
        <p:nvSpPr>
          <p:cNvPr id="98307" name="Segnaposto not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smtClean="0">
              <a:ea typeface="ＭＳ Ｐゴシック" pitchFamily="34" charset="-128"/>
            </a:endParaRPr>
          </a:p>
        </p:txBody>
      </p:sp>
      <p:sp>
        <p:nvSpPr>
          <p:cNvPr id="98308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BF224E4B-80D1-453B-B93B-C34898D0D811}" type="slidenum">
              <a:rPr lang="it-IT">
                <a:latin typeface="Arial" charset="0"/>
                <a:cs typeface="Arial" charset="0"/>
              </a:rPr>
              <a:pPr eaLnBrk="1" hangingPunct="1"/>
              <a:t>36</a:t>
            </a:fld>
            <a:endParaRPr lang="it-IT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D630E5B4-B5C4-463C-B4A7-3FB03792266A}" type="slidenum">
              <a:rPr lang="it-IT" smtClean="0">
                <a:cs typeface="Arial" pitchFamily="34" charset="0"/>
              </a:rPr>
              <a:pPr eaLnBrk="1" hangingPunct="1"/>
              <a:t>39</a:t>
            </a:fld>
            <a:endParaRPr lang="it-IT" smtClean="0">
              <a:cs typeface="Arial" pitchFamily="34" charset="0"/>
            </a:endParaRPr>
          </a:p>
        </p:txBody>
      </p:sp>
      <p:sp>
        <p:nvSpPr>
          <p:cNvPr id="189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94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9203" name="Segnaposto note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smtClean="0">
              <a:latin typeface="Times New Roman" pitchFamily="18" charset="0"/>
            </a:endParaRPr>
          </a:p>
        </p:txBody>
      </p:sp>
      <p:sp>
        <p:nvSpPr>
          <p:cNvPr id="179204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fld id="{4A21440D-18F2-4805-96B8-E1006798A06F}" type="slidenum">
              <a:rPr lang="it-IT" sz="1200" smtClean="0"/>
              <a:pPr/>
              <a:t>42</a:t>
            </a:fld>
            <a:endParaRPr lang="it-IT" sz="1200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C3965AE-9599-4DDD-B15D-D8AA62B97A62}" type="slidenum">
              <a:rPr lang="it-IT" altLang="it-IT" smtClean="0">
                <a:latin typeface="Arial" charset="0"/>
                <a:cs typeface="Arial" charset="0"/>
              </a:rPr>
              <a:pPr/>
              <a:t>5</a:t>
            </a:fld>
            <a:endParaRPr lang="it-IT" altLang="it-IT" smtClean="0">
              <a:latin typeface="Arial" charset="0"/>
              <a:cs typeface="Arial" charset="0"/>
            </a:endParaRPr>
          </a:p>
        </p:txBody>
      </p:sp>
      <p:sp>
        <p:nvSpPr>
          <p:cNvPr id="199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96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it-IT" altLang="it-IT" dirty="0" err="1" smtClean="0"/>
              <a:t>Omalizumab</a:t>
            </a:r>
            <a:r>
              <a:rPr lang="it-IT" altLang="it-IT" dirty="0" smtClean="0"/>
              <a:t> &gt; 6 aa </a:t>
            </a:r>
            <a:r>
              <a:rPr lang="it-IT" altLang="it-IT" dirty="0" err="1" smtClean="0"/>
              <a:t>Mepolizumab</a:t>
            </a:r>
            <a:r>
              <a:rPr lang="it-IT" altLang="it-IT" dirty="0" smtClean="0"/>
              <a:t> &gt; 12</a:t>
            </a: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6369068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F3E9C3-D22B-4CA8-9F7B-4501F8DB35CC}" type="slidenum">
              <a:rPr lang="it-IT" smtClean="0"/>
              <a:pPr/>
              <a:t>7</a:t>
            </a:fld>
            <a:endParaRPr lang="it-IT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6250182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41D9BF30-D821-4364-AA2D-A6E873865DC1}" type="slidenum">
              <a:rPr lang="en-US"/>
              <a:pPr/>
              <a:t>11</a:t>
            </a:fld>
            <a:endParaRPr lang="en-US"/>
          </a:p>
        </p:txBody>
      </p:sp>
      <p:sp>
        <p:nvSpPr>
          <p:cNvPr id="409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38263" y="914400"/>
            <a:ext cx="4179887" cy="31353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098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046350" y="4352637"/>
            <a:ext cx="4770904" cy="5667375"/>
          </a:xfrm>
          <a:prstGeom prst="rect">
            <a:avLst/>
          </a:prstGeom>
          <a:noFill/>
          <a:ln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1583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9pPr>
          </a:lstStyle>
          <a:p>
            <a:pPr marL="193749" indent="-192324">
              <a:lnSpc>
                <a:spcPct val="93000"/>
              </a:lnSpc>
              <a:spcBef>
                <a:spcPct val="0"/>
              </a:spcBef>
            </a:pPr>
            <a:r>
              <a:rPr lang="en-US" sz="1800">
                <a:latin typeface="Arial" charset="0"/>
                <a:ea typeface="Baekmuk Gulim" charset="0"/>
                <a:cs typeface="Baekmuk Gulim" charset="0"/>
              </a:rPr>
              <a:t>Mean annual costs per child with current asthma: total mean annual costs and intervals according to the level of asthma control. Mean costs are marked in euros and the lines represent 95% CI. * P &lt; .001 between groups of asthma control</a:t>
            </a:r>
          </a:p>
          <a:p>
            <a:pPr marL="193749" indent="-192324">
              <a:lnSpc>
                <a:spcPct val="93000"/>
              </a:lnSpc>
              <a:spcBef>
                <a:spcPct val="0"/>
              </a:spcBef>
            </a:pPr>
            <a:r>
              <a:rPr lang="en-US" sz="1800">
                <a:latin typeface="Arial" charset="0"/>
                <a:ea typeface="Baekmuk Gulim" charset="0"/>
                <a:cs typeface="Baekmuk Gulim" charset="0"/>
              </a:rPr>
              <a:t>IF THIS IMAGE HAS BEEN PROVIDED BY OR IS OWNED BY A THIRD PARTY, AS INDICATED IN THE CAPTION LINE, THEN FURTHER PERMISSION MAY BE NEEDED BEFORE ANY FURTHER USE. PLEASE CONTACT WILEY'S PERMISSIONS DEPARTMENT ON PERMISSIONS@WILEY.COM OR USE THE RIGHTSLINK SERVICE BY CLICKING ON THE 'REQUEST PERMISSIONS' LINK ACCOMPANYING THIS ARTICLE. WILEY OR AUTHOR OWNED IMAGES MAY BE USED FOR NON-COMMERCIAL PURPOSES, SUBJECT TO PROPER CITATION OF THE ARTICLE, AUTHOR, AND PUBLISHER. 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4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445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it-IT" altLang="it-IT" smtClean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3703430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it-IT" dirty="0" smtClean="0"/>
              <a:t>Gestione</a:t>
            </a:r>
            <a:r>
              <a:rPr lang="it-IT" baseline="0" dirty="0" smtClean="0"/>
              <a:t> multidisciplinare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F42CA2-244E-4EB9-9F17-77A2FE5DA3F3}" type="slidenum">
              <a:rPr lang="it-IT" smtClean="0"/>
              <a:pPr/>
              <a:t>17</a:t>
            </a:fld>
            <a:endParaRPr lang="it-IT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5843" name="Segnaposto note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it-IT" smtClean="0"/>
          </a:p>
        </p:txBody>
      </p:sp>
      <p:sp>
        <p:nvSpPr>
          <p:cNvPr id="35844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 b="1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9pPr>
          </a:lstStyle>
          <a:p>
            <a:pPr eaLnBrk="1" hangingPunct="1"/>
            <a:fld id="{050DECC1-AC9C-4863-8EE8-BFCE4D2D04A4}" type="slidenum">
              <a:rPr lang="it-IT" sz="1200" b="0" smtClean="0">
                <a:latin typeface="Times New Roman" pitchFamily="18" charset="0"/>
              </a:rPr>
              <a:pPr eaLnBrk="1" hangingPunct="1"/>
              <a:t>18</a:t>
            </a:fld>
            <a:endParaRPr lang="it-IT" sz="1200" b="0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F42CA2-244E-4EB9-9F17-77A2FE5DA3F3}" type="slidenum">
              <a:rPr lang="it-IT" smtClean="0"/>
              <a:pPr/>
              <a:t>20</a:t>
            </a:fld>
            <a:endParaRPr lang="it-IT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0E78A471-D789-41F3-8A64-F8CE717DD838}" type="slidenum">
              <a:rPr lang="en-GB"/>
              <a:pPr/>
              <a:t>25</a:t>
            </a:fld>
            <a:endParaRPr lang="en-GB"/>
          </a:p>
        </p:txBody>
      </p:sp>
      <p:sp>
        <p:nvSpPr>
          <p:cNvPr id="4099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4100" name="Text Box 2"/>
          <p:cNvSpPr txBox="1">
            <a:spLocks noGrp="1" noChangeArrowheads="1"/>
          </p:cNvSpPr>
          <p:nvPr>
            <p:ph type="body" idx="1"/>
          </p:nvPr>
        </p:nvSpPr>
        <p:spPr>
          <a:xfrm>
            <a:off x="685512" y="4343230"/>
            <a:ext cx="5486976" cy="4115139"/>
          </a:xfrm>
          <a:noFill/>
          <a:ln/>
        </p:spPr>
        <p:txBody>
          <a:bodyPr tIns="9279"/>
          <a:lstStyle/>
          <a:p>
            <a:pPr algn="just">
              <a:lnSpc>
                <a:spcPct val="93000"/>
              </a:lnSpc>
              <a:spcBef>
                <a:spcPct val="0"/>
              </a:spcBef>
              <a:tabLst>
                <a:tab pos="634643" algn="l"/>
                <a:tab pos="1269286" algn="l"/>
                <a:tab pos="1903929" algn="l"/>
                <a:tab pos="2538573" algn="l"/>
                <a:tab pos="3173216" algn="l"/>
                <a:tab pos="3807859" algn="l"/>
                <a:tab pos="4442502" algn="l"/>
                <a:tab pos="5077145" algn="l"/>
              </a:tabLst>
            </a:pPr>
            <a:r>
              <a:rPr/>
              <a:t>Influence of smoking and atopy in determining more severe asthma.</a:t>
            </a:r>
          </a:p>
          <a:p>
            <a:endParaRPr/>
          </a:p>
          <a:p>
            <a:r>
              <a:rPr lang="en-GB"/>
              <a:t>IF THIS IMAGE HAS BEEN PROVIDED BY OR IS OWNED BY A THIRD PARTY, AS INDICATED IN THE CAPTION LINE, THEN FURTHER PERMISSION MAY BE NEEDED BEFORE ANY FURTHER USE. PLEASE CONTACT WILEY'S PERMISSIONS DEPARTMENT ON PERMISSIONS@WILEY.COM OR USE THE RIGHTSLINK SERVICE BY CLICKING ON THE 'REQUEST PERMISSIONS' LINK ACCOMPANYING THIS ARTICLE. WILEY OR AUTHOR OWNED IMAGES MAY BE USED FOR NON-COMMERCIAL PURPOSES, SUBJECT TO PROPER CITATION OF THE ARTICLE, AUTHOR, AND PUBLISHER.</a:t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05C11-CD4F-48F7-B177-D99DD163CA62}" type="datetimeFigureOut">
              <a:rPr lang="it-IT" smtClean="0"/>
              <a:pPr/>
              <a:t>30-03-2019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0B28C-B296-403F-87FC-C124F3249240}" type="slidenum">
              <a:rPr lang="it-IT" smtClean="0"/>
              <a:pPr/>
              <a:t>‹n.›</a:t>
            </a:fld>
            <a:endParaRPr lang="it-IT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3935940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05C11-CD4F-48F7-B177-D99DD163CA62}" type="datetimeFigureOut">
              <a:rPr lang="it-IT" smtClean="0"/>
              <a:pPr/>
              <a:t>30-03-2019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0B28C-B296-403F-87FC-C124F3249240}" type="slidenum">
              <a:rPr lang="it-IT" smtClean="0"/>
              <a:pPr/>
              <a:t>‹n.›</a:t>
            </a:fld>
            <a:endParaRPr lang="it-IT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8321814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05C11-CD4F-48F7-B177-D99DD163CA62}" type="datetimeFigureOut">
              <a:rPr lang="it-IT" smtClean="0"/>
              <a:pPr/>
              <a:t>30-03-2019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0B28C-B296-403F-87FC-C124F3249240}" type="slidenum">
              <a:rPr lang="it-IT" smtClean="0"/>
              <a:pPr/>
              <a:t>‹n.›</a:t>
            </a:fld>
            <a:endParaRPr lang="it-IT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973339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OverTx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6481" y="273629"/>
            <a:ext cx="8226720" cy="114348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6481" y="1604329"/>
            <a:ext cx="8226720" cy="219335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6481" y="3935934"/>
            <a:ext cx="8226720" cy="21933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0A36B58E-91EC-4CC8-AB8A-AAE973C56FD3}" type="slidenum">
              <a:rPr lang="en-GB"/>
              <a:pPr>
                <a:defRPr/>
              </a:pPr>
              <a:t>‹n.›</a:t>
            </a:fld>
            <a:endParaRPr lang="en-GB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6719584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 name="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7055059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userDrawn="1">
  <p:cSld name="7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 noChangeArrowheads="1"/>
          </p:cNvPicPr>
          <p:nvPr/>
        </p:nvPicPr>
        <p:blipFill>
          <a:blip r:embed="rId2" cstate="print">
            <a:extLst/>
          </a:blip>
          <a:srcRect/>
          <a:stretch>
            <a:fillRect/>
          </a:stretch>
        </p:blipFill>
        <p:spPr bwMode="auto">
          <a:xfrm>
            <a:off x="283146" y="164498"/>
            <a:ext cx="8577708" cy="1045200"/>
          </a:xfrm>
          <a:prstGeom prst="snip2DiagRect">
            <a:avLst/>
          </a:prstGeom>
          <a:gradFill flip="none" rotWithShape="1">
            <a:gsLst>
              <a:gs pos="52000">
                <a:schemeClr val="accent5">
                  <a:lumMod val="5000"/>
                  <a:lumOff val="95000"/>
                </a:schemeClr>
              </a:gs>
              <a:gs pos="0">
                <a:schemeClr val="accent5">
                  <a:lumMod val="45000"/>
                  <a:lumOff val="55000"/>
                </a:schemeClr>
              </a:gs>
              <a:gs pos="12000">
                <a:schemeClr val="accent5">
                  <a:lumMod val="45000"/>
                  <a:lumOff val="55000"/>
                </a:schemeClr>
              </a:gs>
              <a:gs pos="100000">
                <a:schemeClr val="bg1"/>
              </a:gs>
            </a:gsLst>
            <a:lin ang="2700000" scaled="1"/>
            <a:tileRect/>
          </a:gra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" name="Picture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91463" y="165100"/>
            <a:ext cx="969962" cy="993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Segnaposto contenuto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6742113"/>
            <a:ext cx="9144000" cy="115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63869565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userDrawn="1">
  <p:cSld name="9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 noChangeArrowheads="1"/>
          </p:cNvPicPr>
          <p:nvPr/>
        </p:nvPicPr>
        <p:blipFill>
          <a:blip r:embed="rId2" cstate="print">
            <a:extLst/>
          </a:blip>
          <a:srcRect/>
          <a:stretch>
            <a:fillRect/>
          </a:stretch>
        </p:blipFill>
        <p:spPr bwMode="auto">
          <a:xfrm>
            <a:off x="283146" y="164498"/>
            <a:ext cx="8577708" cy="1045200"/>
          </a:xfrm>
          <a:prstGeom prst="snip2DiagRect">
            <a:avLst/>
          </a:prstGeom>
          <a:gradFill flip="none" rotWithShape="1">
            <a:gsLst>
              <a:gs pos="52000">
                <a:schemeClr val="accent5">
                  <a:lumMod val="5000"/>
                  <a:lumOff val="95000"/>
                </a:schemeClr>
              </a:gs>
              <a:gs pos="0">
                <a:schemeClr val="accent5">
                  <a:lumMod val="45000"/>
                  <a:lumOff val="55000"/>
                </a:schemeClr>
              </a:gs>
              <a:gs pos="12000">
                <a:schemeClr val="accent5">
                  <a:lumMod val="45000"/>
                  <a:lumOff val="55000"/>
                </a:schemeClr>
              </a:gs>
              <a:gs pos="100000">
                <a:schemeClr val="bg1"/>
              </a:gs>
            </a:gsLst>
            <a:lin ang="2700000" scaled="1"/>
            <a:tileRect/>
          </a:gra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" name="Picture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91463" y="165100"/>
            <a:ext cx="969962" cy="993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Segnaposto contenuto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6742113"/>
            <a:ext cx="9144000" cy="115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06699307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userDrawn="1">
  <p:cSld name="6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 noChangeArrowheads="1"/>
          </p:cNvPicPr>
          <p:nvPr/>
        </p:nvPicPr>
        <p:blipFill>
          <a:blip r:embed="rId2" cstate="print">
            <a:extLst/>
          </a:blip>
          <a:srcRect/>
          <a:stretch>
            <a:fillRect/>
          </a:stretch>
        </p:blipFill>
        <p:spPr bwMode="auto">
          <a:xfrm>
            <a:off x="283146" y="164498"/>
            <a:ext cx="8577708" cy="1045200"/>
          </a:xfrm>
          <a:prstGeom prst="snip2DiagRect">
            <a:avLst/>
          </a:prstGeom>
          <a:gradFill flip="none" rotWithShape="1">
            <a:gsLst>
              <a:gs pos="52000">
                <a:schemeClr val="accent5">
                  <a:lumMod val="5000"/>
                  <a:lumOff val="95000"/>
                </a:schemeClr>
              </a:gs>
              <a:gs pos="0">
                <a:schemeClr val="accent5">
                  <a:lumMod val="45000"/>
                  <a:lumOff val="55000"/>
                </a:schemeClr>
              </a:gs>
              <a:gs pos="12000">
                <a:schemeClr val="accent5">
                  <a:lumMod val="45000"/>
                  <a:lumOff val="55000"/>
                </a:schemeClr>
              </a:gs>
              <a:gs pos="100000">
                <a:schemeClr val="bg1"/>
              </a:gs>
            </a:gsLst>
            <a:lin ang="2700000" scaled="1"/>
            <a:tileRect/>
          </a:gra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" name="Picture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91463" y="165100"/>
            <a:ext cx="969962" cy="993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Segnaposto contenuto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6742113"/>
            <a:ext cx="9144000" cy="115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04077189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userDrawn="1">
  <p:cSld name="2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 noChangeArrowheads="1"/>
          </p:cNvPicPr>
          <p:nvPr/>
        </p:nvPicPr>
        <p:blipFill>
          <a:blip r:embed="rId2" cstate="print">
            <a:extLst/>
          </a:blip>
          <a:srcRect/>
          <a:stretch>
            <a:fillRect/>
          </a:stretch>
        </p:blipFill>
        <p:spPr bwMode="auto">
          <a:xfrm>
            <a:off x="283146" y="164498"/>
            <a:ext cx="8577708" cy="1045200"/>
          </a:xfrm>
          <a:prstGeom prst="snip2DiagRect">
            <a:avLst/>
          </a:prstGeom>
          <a:gradFill flip="none" rotWithShape="1">
            <a:gsLst>
              <a:gs pos="52000">
                <a:schemeClr val="accent5">
                  <a:lumMod val="5000"/>
                  <a:lumOff val="95000"/>
                </a:schemeClr>
              </a:gs>
              <a:gs pos="0">
                <a:schemeClr val="accent5">
                  <a:lumMod val="45000"/>
                  <a:lumOff val="55000"/>
                </a:schemeClr>
              </a:gs>
              <a:gs pos="12000">
                <a:schemeClr val="accent5">
                  <a:lumMod val="45000"/>
                  <a:lumOff val="55000"/>
                </a:schemeClr>
              </a:gs>
              <a:gs pos="100000">
                <a:schemeClr val="bg1"/>
              </a:gs>
            </a:gsLst>
            <a:lin ang="2700000" scaled="1"/>
            <a:tileRect/>
          </a:gra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" name="Picture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91463" y="165100"/>
            <a:ext cx="969962" cy="993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Segnaposto contenuto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6742113"/>
            <a:ext cx="9144000" cy="115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91416600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Shape 12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Click to edit Master title style</a:t>
            </a:r>
          </a:p>
        </p:txBody>
      </p:sp>
      <p:sp>
        <p:nvSpPr>
          <p:cNvPr id="121" name="Shape 121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4" name="Shape 12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623914E8-94CE-FF47-B0D9-67566C78FA48}" type="slidenum">
              <a:rPr lang="it-IT"/>
              <a:pPr/>
              <a:t>‹n.›</a:t>
            </a:fld>
            <a:endParaRPr lang="it-IT"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05C11-CD4F-48F7-B177-D99DD163CA62}" type="datetimeFigureOut">
              <a:rPr lang="it-IT" smtClean="0"/>
              <a:pPr/>
              <a:t>30-03-2019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0B28C-B296-403F-87FC-C124F3249240}" type="slidenum">
              <a:rPr lang="it-IT" smtClean="0"/>
              <a:pPr/>
              <a:t>‹n.›</a:t>
            </a:fld>
            <a:endParaRPr lang="it-IT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9055487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05C11-CD4F-48F7-B177-D99DD163CA62}" type="datetimeFigureOut">
              <a:rPr lang="it-IT" smtClean="0"/>
              <a:pPr/>
              <a:t>30-03-2019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0B28C-B296-403F-87FC-C124F3249240}" type="slidenum">
              <a:rPr lang="it-IT" smtClean="0"/>
              <a:pPr/>
              <a:t>‹n.›</a:t>
            </a:fld>
            <a:endParaRPr lang="it-IT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4609887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05C11-CD4F-48F7-B177-D99DD163CA62}" type="datetimeFigureOut">
              <a:rPr lang="it-IT" smtClean="0"/>
              <a:pPr/>
              <a:t>30-03-2019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0B28C-B296-403F-87FC-C124F3249240}" type="slidenum">
              <a:rPr lang="it-IT" smtClean="0"/>
              <a:pPr/>
              <a:t>‹n.›</a:t>
            </a:fld>
            <a:endParaRPr lang="it-IT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8484091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05C11-CD4F-48F7-B177-D99DD163CA62}" type="datetimeFigureOut">
              <a:rPr lang="it-IT" smtClean="0"/>
              <a:pPr/>
              <a:t>30-03-2019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0B28C-B296-403F-87FC-C124F3249240}" type="slidenum">
              <a:rPr lang="it-IT" smtClean="0"/>
              <a:pPr/>
              <a:t>‹n.›</a:t>
            </a:fld>
            <a:endParaRPr lang="it-IT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3100883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05C11-CD4F-48F7-B177-D99DD163CA62}" type="datetimeFigureOut">
              <a:rPr lang="it-IT" smtClean="0"/>
              <a:pPr/>
              <a:t>30-03-2019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0B28C-B296-403F-87FC-C124F3249240}" type="slidenum">
              <a:rPr lang="it-IT" smtClean="0"/>
              <a:pPr/>
              <a:t>‹n.›</a:t>
            </a:fld>
            <a:endParaRPr lang="it-IT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4830196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05C11-CD4F-48F7-B177-D99DD163CA62}" type="datetimeFigureOut">
              <a:rPr lang="it-IT" smtClean="0"/>
              <a:pPr/>
              <a:t>30-03-2019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0B28C-B296-403F-87FC-C124F3249240}" type="slidenum">
              <a:rPr lang="it-IT" smtClean="0"/>
              <a:pPr/>
              <a:t>‹n.›</a:t>
            </a:fld>
            <a:endParaRPr lang="it-IT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882747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05C11-CD4F-48F7-B177-D99DD163CA62}" type="datetimeFigureOut">
              <a:rPr lang="it-IT" smtClean="0"/>
              <a:pPr/>
              <a:t>30-03-2019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0B28C-B296-403F-87FC-C124F3249240}" type="slidenum">
              <a:rPr lang="it-IT" smtClean="0"/>
              <a:pPr/>
              <a:t>‹n.›</a:t>
            </a:fld>
            <a:endParaRPr lang="it-IT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9095284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05C11-CD4F-48F7-B177-D99DD163CA62}" type="datetimeFigureOut">
              <a:rPr lang="it-IT" smtClean="0"/>
              <a:pPr/>
              <a:t>30-03-2019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0B28C-B296-403F-87FC-C124F3249240}" type="slidenum">
              <a:rPr lang="it-IT" smtClean="0"/>
              <a:pPr/>
              <a:t>‹n.›</a:t>
            </a:fld>
            <a:endParaRPr lang="it-IT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3785358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305C11-CD4F-48F7-B177-D99DD163CA62}" type="datetimeFigureOut">
              <a:rPr lang="it-IT" smtClean="0"/>
              <a:pPr/>
              <a:t>30-03-2019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90B28C-B296-403F-87FC-C124F3249240}" type="slidenum">
              <a:rPr lang="it-IT" smtClean="0"/>
              <a:pPr/>
              <a:t>‹n.›</a:t>
            </a:fld>
            <a:endParaRPr lang="it-IT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4952077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2" r:id="rId12"/>
    <p:sldLayoutId id="2147483663" r:id="rId13"/>
    <p:sldLayoutId id="2147483672" r:id="rId14"/>
    <p:sldLayoutId id="2147483674" r:id="rId15"/>
    <p:sldLayoutId id="2147483675" r:id="rId16"/>
    <p:sldLayoutId id="2147483676" r:id="rId17"/>
    <p:sldLayoutId id="2147483677" r:id="rId18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Relationship Id="rId3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hyperlink" Target="https://www.ncbi.nlm.nih.gov/pubmed/?term=Ferreira%20de%20Magalh%C3%A3es%20M%5BAuthor%5D&amp;cauthor=true&amp;cauthor_uid=28815837" TargetMode="External"/><Relationship Id="rId5" Type="http://schemas.openxmlformats.org/officeDocument/2006/relationships/image" Target="../media/image15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6.w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png"/><Relationship Id="rId3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/Relationships>
</file>

<file path=ppt/slides/_rels/slide18.xml.rels><?xml version="1.0" encoding="UTF-8" standalone="yes"?>
<Relationships xmlns="http://schemas.openxmlformats.org/package/2006/relationships"><Relationship Id="rId11" Type="http://schemas.openxmlformats.org/officeDocument/2006/relationships/diagramColors" Target="../diagrams/colors2.xml"/><Relationship Id="rId12" Type="http://schemas.microsoft.com/office/2007/relationships/diagramDrawing" Target="../diagrams/drawing2.xml"/><Relationship Id="rId13" Type="http://schemas.openxmlformats.org/officeDocument/2006/relationships/diagramData" Target="../diagrams/data3.xml"/><Relationship Id="rId14" Type="http://schemas.openxmlformats.org/officeDocument/2006/relationships/diagramLayout" Target="../diagrams/layout3.xml"/><Relationship Id="rId15" Type="http://schemas.openxmlformats.org/officeDocument/2006/relationships/diagramQuickStyle" Target="../diagrams/quickStyle3.xml"/><Relationship Id="rId16" Type="http://schemas.openxmlformats.org/officeDocument/2006/relationships/diagramColors" Target="../diagrams/colors3.xml"/><Relationship Id="rId17" Type="http://schemas.microsoft.com/office/2007/relationships/diagramDrawing" Target="../diagrams/drawing3.xm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diagramData" Target="../diagrams/data1.xml"/><Relationship Id="rId4" Type="http://schemas.openxmlformats.org/officeDocument/2006/relationships/diagramLayout" Target="../diagrams/layout1.xml"/><Relationship Id="rId5" Type="http://schemas.openxmlformats.org/officeDocument/2006/relationships/diagramQuickStyle" Target="../diagrams/quickStyle1.xml"/><Relationship Id="rId6" Type="http://schemas.openxmlformats.org/officeDocument/2006/relationships/diagramColors" Target="../diagrams/colors1.xml"/><Relationship Id="rId7" Type="http://schemas.microsoft.com/office/2007/relationships/diagramDrawing" Target="../diagrams/drawing1.xml"/><Relationship Id="rId8" Type="http://schemas.openxmlformats.org/officeDocument/2006/relationships/diagramData" Target="../diagrams/data2.xml"/><Relationship Id="rId9" Type="http://schemas.openxmlformats.org/officeDocument/2006/relationships/diagramLayout" Target="../diagrams/layout2.xml"/><Relationship Id="rId10" Type="http://schemas.openxmlformats.org/officeDocument/2006/relationships/diagramQuickStyle" Target="../diagrams/quickStyle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4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5" Type="http://schemas.openxmlformats.org/officeDocument/2006/relationships/image" Target="../media/image24.jpeg"/><Relationship Id="rId6" Type="http://schemas.openxmlformats.org/officeDocument/2006/relationships/image" Target="../media/image25.jpeg"/><Relationship Id="rId7" Type="http://schemas.openxmlformats.org/officeDocument/2006/relationships/image" Target="../media/image26.png"/><Relationship Id="rId8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5" Type="http://schemas.openxmlformats.org/officeDocument/2006/relationships/hyperlink" Target="http://onlinelibrary.wiley.com/doi/10.1111/all.13072/full%23all13072-fig-0002" TargetMode="External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5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emf"/></Relationships>
</file>

<file path=ppt/slides/_rels/slide28.xml.rels><?xml version="1.0" encoding="UTF-8" standalone="yes"?>
<Relationships xmlns="http://schemas.openxmlformats.org/package/2006/relationships"><Relationship Id="rId9" Type="http://schemas.openxmlformats.org/officeDocument/2006/relationships/image" Target="../media/image43.png"/><Relationship Id="rId20" Type="http://schemas.openxmlformats.org/officeDocument/2006/relationships/image" Target="../media/image54.png"/><Relationship Id="rId21" Type="http://schemas.openxmlformats.org/officeDocument/2006/relationships/image" Target="../media/image55.png"/><Relationship Id="rId10" Type="http://schemas.openxmlformats.org/officeDocument/2006/relationships/image" Target="../media/image44.png"/><Relationship Id="rId11" Type="http://schemas.openxmlformats.org/officeDocument/2006/relationships/image" Target="../media/image45.png"/><Relationship Id="rId12" Type="http://schemas.openxmlformats.org/officeDocument/2006/relationships/image" Target="../media/image46.png"/><Relationship Id="rId13" Type="http://schemas.openxmlformats.org/officeDocument/2006/relationships/image" Target="../media/image47.png"/><Relationship Id="rId14" Type="http://schemas.openxmlformats.org/officeDocument/2006/relationships/image" Target="../media/image48.png"/><Relationship Id="rId15" Type="http://schemas.openxmlformats.org/officeDocument/2006/relationships/image" Target="../media/image49.png"/><Relationship Id="rId16" Type="http://schemas.openxmlformats.org/officeDocument/2006/relationships/image" Target="../media/image50.png"/><Relationship Id="rId17" Type="http://schemas.openxmlformats.org/officeDocument/2006/relationships/image" Target="../media/image51.png"/><Relationship Id="rId18" Type="http://schemas.openxmlformats.org/officeDocument/2006/relationships/image" Target="../media/image52.png"/><Relationship Id="rId19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Relationship Id="rId3" Type="http://schemas.openxmlformats.org/officeDocument/2006/relationships/image" Target="../media/image37.png"/><Relationship Id="rId4" Type="http://schemas.openxmlformats.org/officeDocument/2006/relationships/image" Target="../media/image38.png"/><Relationship Id="rId5" Type="http://schemas.openxmlformats.org/officeDocument/2006/relationships/image" Target="../media/image39.png"/><Relationship Id="rId6" Type="http://schemas.openxmlformats.org/officeDocument/2006/relationships/image" Target="../media/image40.png"/><Relationship Id="rId7" Type="http://schemas.openxmlformats.org/officeDocument/2006/relationships/image" Target="../media/image41.png"/><Relationship Id="rId8" Type="http://schemas.openxmlformats.org/officeDocument/2006/relationships/image" Target="../media/image42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png"/><Relationship Id="rId3" Type="http://schemas.openxmlformats.org/officeDocument/2006/relationships/image" Target="../media/image5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8.png"/><Relationship Id="rId3" Type="http://schemas.openxmlformats.org/officeDocument/2006/relationships/image" Target="../media/image59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1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image" Target="../media/image62.jpe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3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3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64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6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4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8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9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0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539552" y="188640"/>
            <a:ext cx="7772400" cy="1470025"/>
          </a:xfrm>
        </p:spPr>
        <p:txBody>
          <a:bodyPr/>
          <a:lstStyle/>
          <a:p>
            <a:r>
              <a:rPr lang="it-IT" dirty="0"/>
              <a:t>Il bambino con asma 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156320" y="1484784"/>
            <a:ext cx="6400800" cy="1752600"/>
          </a:xfrm>
        </p:spPr>
        <p:txBody>
          <a:bodyPr>
            <a:normAutofit/>
          </a:bodyPr>
          <a:lstStyle/>
          <a:p>
            <a:r>
              <a:rPr lang="it-IT" sz="2000" b="1" dirty="0" smtClean="0"/>
              <a:t>Elio Novembre</a:t>
            </a:r>
          </a:p>
          <a:p>
            <a:r>
              <a:rPr lang="it-IT" sz="2000" b="1" dirty="0" smtClean="0"/>
              <a:t>SOD Allergologia AOU </a:t>
            </a:r>
            <a:r>
              <a:rPr lang="it-IT" sz="2000" b="1" dirty="0" err="1" smtClean="0"/>
              <a:t>Meyer</a:t>
            </a:r>
            <a:r>
              <a:rPr lang="it-IT" sz="2000" b="1" dirty="0" smtClean="0"/>
              <a:t> Firenze</a:t>
            </a:r>
            <a:endParaRPr lang="it-IT" sz="2000" b="1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914400" y="3124200"/>
            <a:ext cx="2590800" cy="259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00600" y="2971800"/>
            <a:ext cx="3916487" cy="29373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5837273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762000" y="571500"/>
            <a:ext cx="76200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416931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Text Box 1"/>
          <p:cNvSpPr txBox="1">
            <a:spLocks noChangeArrowheads="1"/>
          </p:cNvSpPr>
          <p:nvPr/>
        </p:nvSpPr>
        <p:spPr bwMode="auto">
          <a:xfrm>
            <a:off x="1260475" y="152400"/>
            <a:ext cx="7199313" cy="261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 sz="1400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 sz="1400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 sz="1400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 sz="1400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 sz="1400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 sz="1400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 sz="1400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 sz="1400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 sz="1400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sz="2400" b="1" dirty="0"/>
              <a:t>Cost of asthma in children: A nationwide, population‐based, cost‐of‐illness study</a:t>
            </a:r>
          </a:p>
        </p:txBody>
      </p:sp>
      <p:sp>
        <p:nvSpPr>
          <p:cNvPr id="3074" name="AutoShape 2"/>
          <p:cNvSpPr>
            <a:spLocks noChangeAspect="1" noChangeArrowheads="1"/>
          </p:cNvSpPr>
          <p:nvPr/>
        </p:nvSpPr>
        <p:spPr bwMode="auto">
          <a:xfrm>
            <a:off x="4926013" y="152400"/>
            <a:ext cx="3670300" cy="35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2094895" y="1530073"/>
            <a:ext cx="4061371" cy="44366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882104" y="5975254"/>
            <a:ext cx="7956053" cy="2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1400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1400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1400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1400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1400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1400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1400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1400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1400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it-IT" sz="1200" u="sng" dirty="0">
                <a:hlinkClick r:id="rId4"/>
              </a:rPr>
              <a:t>Ferreira de </a:t>
            </a:r>
            <a:r>
              <a:rPr lang="it-IT" sz="1200" u="sng" dirty="0" err="1">
                <a:hlinkClick r:id="rId4"/>
              </a:rPr>
              <a:t>Magalhães</a:t>
            </a:r>
            <a:r>
              <a:rPr lang="it-IT" sz="1200" u="sng" dirty="0">
                <a:hlinkClick r:id="rId4"/>
              </a:rPr>
              <a:t> </a:t>
            </a:r>
            <a:r>
              <a:rPr lang="it-IT" sz="1200" u="sng" dirty="0" smtClean="0">
                <a:hlinkClick r:id="rId4"/>
              </a:rPr>
              <a:t>M</a:t>
            </a:r>
            <a:r>
              <a:rPr lang="it-IT" sz="1200" u="sng" dirty="0" smtClean="0"/>
              <a:t>  et al, </a:t>
            </a:r>
            <a:r>
              <a:rPr lang="en-US" sz="1200" b="1" dirty="0" smtClean="0">
                <a:solidFill>
                  <a:srgbClr val="0054A6"/>
                </a:solidFill>
              </a:rPr>
              <a:t>Pediatric </a:t>
            </a:r>
            <a:r>
              <a:rPr lang="en-US" sz="1200" b="1" dirty="0">
                <a:solidFill>
                  <a:srgbClr val="0054A6"/>
                </a:solidFill>
              </a:rPr>
              <a:t>Allergy and Immunology, Volume: 28, Issue: 7, Pages: </a:t>
            </a:r>
            <a:r>
              <a:rPr lang="en-US" sz="1200" b="1" dirty="0" smtClean="0">
                <a:solidFill>
                  <a:srgbClr val="0054A6"/>
                </a:solidFill>
              </a:rPr>
              <a:t>683-691) </a:t>
            </a:r>
            <a:endParaRPr lang="en-US" sz="1200" b="1" dirty="0">
              <a:solidFill>
                <a:srgbClr val="0054A6"/>
              </a:solidFill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7430168" y="908720"/>
            <a:ext cx="1407989" cy="4583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CasellaDiTesto 6"/>
          <p:cNvSpPr txBox="1"/>
          <p:nvPr/>
        </p:nvSpPr>
        <p:spPr>
          <a:xfrm>
            <a:off x="5638800" y="3733800"/>
            <a:ext cx="27965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In caso di terapie biologiche</a:t>
            </a:r>
            <a:endParaRPr lang="it-IT" dirty="0"/>
          </a:p>
        </p:txBody>
      </p:sp>
      <p:sp>
        <p:nvSpPr>
          <p:cNvPr id="8" name="Freccia su 7"/>
          <p:cNvSpPr/>
          <p:nvPr/>
        </p:nvSpPr>
        <p:spPr>
          <a:xfrm>
            <a:off x="6705600" y="2819400"/>
            <a:ext cx="990600" cy="762000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779858389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14313" y="249238"/>
            <a:ext cx="7886700" cy="704850"/>
          </a:xfrm>
        </p:spPr>
        <p:txBody>
          <a:bodyPr/>
          <a:lstStyle/>
          <a:p>
            <a:pPr eaLnBrk="1" hangingPunct="1"/>
            <a:r>
              <a:rPr lang="it-IT" altLang="it-IT" sz="2200" b="1" smtClean="0">
                <a:solidFill>
                  <a:srgbClr val="000099"/>
                </a:solidFill>
                <a:latin typeface="Arial" charset="0"/>
                <a:cs typeface="Arial" charset="0"/>
              </a:rPr>
              <a:t>Epidemiologia e impatto socio-economico dell’asma</a:t>
            </a:r>
          </a:p>
        </p:txBody>
      </p:sp>
      <p:pic>
        <p:nvPicPr>
          <p:cNvPr id="103426" name="Picture 4"/>
          <p:cNvPicPr>
            <a:picLocks noGrp="1" noChangeAspect="1" noChangeArrowheads="1"/>
          </p:cNvPicPr>
          <p:nvPr>
            <p:ph idx="4294967295"/>
          </p:nvPr>
        </p:nvPicPr>
        <p:blipFill>
          <a:blip r:embed="rId3"/>
          <a:srcRect/>
          <a:stretch>
            <a:fillRect/>
          </a:stretch>
        </p:blipFill>
        <p:spPr>
          <a:xfrm>
            <a:off x="3754438" y="1468438"/>
            <a:ext cx="5389562" cy="4840287"/>
          </a:xfrm>
        </p:spPr>
      </p:pic>
      <p:sp>
        <p:nvSpPr>
          <p:cNvPr id="103427" name="Text Box 7"/>
          <p:cNvSpPr txBox="1">
            <a:spLocks noChangeArrowheads="1"/>
          </p:cNvSpPr>
          <p:nvPr/>
        </p:nvSpPr>
        <p:spPr bwMode="auto">
          <a:xfrm>
            <a:off x="214313" y="2000250"/>
            <a:ext cx="2917825" cy="33893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buClr>
                <a:srgbClr val="FF9900"/>
              </a:buClr>
            </a:pPr>
            <a:r>
              <a:rPr lang="it-IT" altLang="it-IT">
                <a:latin typeface="Georgia" pitchFamily="18" charset="0"/>
              </a:rPr>
              <a:t>Il costo socio-economico  dell’asma è specialmente dovuto ai pazienti con asma grave.</a:t>
            </a:r>
          </a:p>
          <a:p>
            <a:pPr algn="ctr">
              <a:spcBef>
                <a:spcPct val="50000"/>
              </a:spcBef>
              <a:buClr>
                <a:srgbClr val="FF9900"/>
              </a:buClr>
            </a:pPr>
            <a:endParaRPr lang="it-IT" altLang="it-IT">
              <a:latin typeface="Georgia" pitchFamily="18" charset="0"/>
            </a:endParaRPr>
          </a:p>
          <a:p>
            <a:pPr algn="ctr">
              <a:spcBef>
                <a:spcPct val="50000"/>
              </a:spcBef>
              <a:buClr>
                <a:srgbClr val="FF9900"/>
              </a:buClr>
            </a:pPr>
            <a:r>
              <a:rPr lang="it-IT" altLang="it-IT">
                <a:latin typeface="Georgia" pitchFamily="18" charset="0"/>
              </a:rPr>
              <a:t>Il 15% dei pazienti con asma grave consuma oltre il 50% delle risorse destinate all’asma.</a:t>
            </a:r>
          </a:p>
        </p:txBody>
      </p:sp>
      <p:sp>
        <p:nvSpPr>
          <p:cNvPr id="103428" name="Text Box 8"/>
          <p:cNvSpPr txBox="1">
            <a:spLocks noChangeArrowheads="1"/>
          </p:cNvSpPr>
          <p:nvPr/>
        </p:nvSpPr>
        <p:spPr bwMode="auto">
          <a:xfrm>
            <a:off x="3028950" y="6434138"/>
            <a:ext cx="3486150" cy="2762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altLang="it-IT" sz="1200" b="0"/>
              <a:t>Antonicelli et al, Eur Respir J 2004; 23:723-729</a:t>
            </a: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72871030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4283968" y="980728"/>
            <a:ext cx="4078329" cy="36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755575" y="2708920"/>
            <a:ext cx="2727029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BASE =		 609,99</a:t>
            </a:r>
          </a:p>
          <a:p>
            <a:endParaRPr lang="it-IT" dirty="0"/>
          </a:p>
          <a:p>
            <a:r>
              <a:rPr lang="it-IT" dirty="0" smtClean="0"/>
              <a:t>EX FACTORY=	369,60</a:t>
            </a:r>
          </a:p>
          <a:p>
            <a:endParaRPr lang="it-IT" dirty="0"/>
          </a:p>
          <a:p>
            <a:r>
              <a:rPr lang="it-IT" dirty="0" smtClean="0"/>
              <a:t>MAX SCONTO =	200,00</a:t>
            </a:r>
            <a:endParaRPr lang="it-IT" dirty="0"/>
          </a:p>
        </p:txBody>
      </p:sp>
      <p:sp>
        <p:nvSpPr>
          <p:cNvPr id="3" name="CasellaDiTesto 2"/>
          <p:cNvSpPr txBox="1"/>
          <p:nvPr/>
        </p:nvSpPr>
        <p:spPr>
          <a:xfrm>
            <a:off x="810782" y="1974031"/>
            <a:ext cx="26718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 smtClean="0"/>
              <a:t>COSTO fiala 150 mg</a:t>
            </a:r>
            <a:endParaRPr lang="it-IT" sz="2400" b="1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4037132" y="4077072"/>
            <a:ext cx="4572000" cy="251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168904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827584" y="260648"/>
            <a:ext cx="69847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COSTO MINIMO E MASSIMO  (IN EURO) DELLA TERAPIA CON  OMALIZUMAB NELL`ASMA</a:t>
            </a:r>
            <a:endParaRPr lang="it-IT" sz="2400" b="1" dirty="0"/>
          </a:p>
        </p:txBody>
      </p:sp>
      <p:sp>
        <p:nvSpPr>
          <p:cNvPr id="3" name="CasellaDiTesto 2"/>
          <p:cNvSpPr txBox="1"/>
          <p:nvPr/>
        </p:nvSpPr>
        <p:spPr>
          <a:xfrm>
            <a:off x="401384" y="2280055"/>
            <a:ext cx="9417963" cy="36933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/>
              <a:t>Omalizumab</a:t>
            </a:r>
            <a:r>
              <a:rPr lang="en-US" b="1" dirty="0" smtClean="0"/>
              <a:t> 75 mg   			100			1300</a:t>
            </a:r>
          </a:p>
          <a:p>
            <a:endParaRPr lang="en-US" b="1" dirty="0"/>
          </a:p>
          <a:p>
            <a:endParaRPr lang="en-US" b="1" dirty="0" smtClean="0"/>
          </a:p>
          <a:p>
            <a:r>
              <a:rPr lang="en-US" b="1" dirty="0" err="1" smtClean="0"/>
              <a:t>Omalizumab</a:t>
            </a:r>
            <a:r>
              <a:rPr lang="en-US" b="1" dirty="0" smtClean="0"/>
              <a:t> 150 </a:t>
            </a:r>
            <a:r>
              <a:rPr lang="en-US" b="1" dirty="0"/>
              <a:t>mg </a:t>
            </a:r>
            <a:r>
              <a:rPr lang="en-US" b="1" dirty="0" smtClean="0"/>
              <a:t>			200			2600</a:t>
            </a:r>
            <a:endParaRPr lang="en-US" b="1" dirty="0"/>
          </a:p>
          <a:p>
            <a:endParaRPr lang="en-US" b="1" dirty="0" smtClean="0"/>
          </a:p>
          <a:p>
            <a:r>
              <a:rPr lang="en-US" b="1" dirty="0" smtClean="0"/>
              <a:t>    </a:t>
            </a:r>
          </a:p>
          <a:p>
            <a:r>
              <a:rPr lang="en-US" b="1" dirty="0" err="1" smtClean="0"/>
              <a:t>Omalizumab</a:t>
            </a:r>
            <a:r>
              <a:rPr lang="en-US" b="1" dirty="0" smtClean="0"/>
              <a:t> 300 mg 			400			5200</a:t>
            </a:r>
          </a:p>
          <a:p>
            <a:endParaRPr lang="en-US" sz="2000" b="1" dirty="0"/>
          </a:p>
          <a:p>
            <a:endParaRPr lang="en-US" b="1" dirty="0" smtClean="0"/>
          </a:p>
          <a:p>
            <a:r>
              <a:rPr lang="en-US" b="1" dirty="0" err="1" smtClean="0"/>
              <a:t>Omalizumab</a:t>
            </a:r>
            <a:r>
              <a:rPr lang="en-US" b="1" dirty="0" smtClean="0"/>
              <a:t> 225 </a:t>
            </a:r>
            <a:r>
              <a:rPr lang="en-US" b="1" dirty="0" err="1" smtClean="0"/>
              <a:t>ogni</a:t>
            </a:r>
            <a:r>
              <a:rPr lang="en-US" b="1" dirty="0" smtClean="0"/>
              <a:t> 2 </a:t>
            </a:r>
            <a:r>
              <a:rPr lang="en-US" b="1" dirty="0" err="1" smtClean="0"/>
              <a:t>settimane</a:t>
            </a:r>
            <a:r>
              <a:rPr lang="en-US" b="1" dirty="0" smtClean="0"/>
              <a:t>		600			7800</a:t>
            </a:r>
            <a:endParaRPr lang="en-US" b="1" dirty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b="1" dirty="0" err="1" smtClean="0"/>
              <a:t>Omalizumab</a:t>
            </a:r>
            <a:r>
              <a:rPr lang="en-US" b="1" dirty="0" smtClean="0"/>
              <a:t> 375 mg  </a:t>
            </a:r>
            <a:r>
              <a:rPr lang="en-US" b="1" dirty="0" err="1" smtClean="0"/>
              <a:t>ogni</a:t>
            </a:r>
            <a:r>
              <a:rPr lang="en-US" b="1" dirty="0" smtClean="0"/>
              <a:t> 2 </a:t>
            </a:r>
            <a:r>
              <a:rPr lang="en-US" b="1" dirty="0" err="1" smtClean="0"/>
              <a:t>settimane</a:t>
            </a:r>
            <a:r>
              <a:rPr lang="en-US" b="1" dirty="0" smtClean="0"/>
              <a:t> 	1000			13000		</a:t>
            </a:r>
            <a:endParaRPr lang="it-IT" b="1" dirty="0"/>
          </a:p>
        </p:txBody>
      </p:sp>
      <p:sp>
        <p:nvSpPr>
          <p:cNvPr id="4" name="CasellaDiTesto 3"/>
          <p:cNvSpPr txBox="1"/>
          <p:nvPr/>
        </p:nvSpPr>
        <p:spPr>
          <a:xfrm>
            <a:off x="7524328" y="1732166"/>
            <a:ext cx="13805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smtClean="0">
                <a:solidFill>
                  <a:srgbClr val="FF0000"/>
                </a:solidFill>
              </a:rPr>
              <a:t>Costo annuo</a:t>
            </a:r>
            <a:endParaRPr lang="it-IT" b="1" dirty="0">
              <a:solidFill>
                <a:srgbClr val="FF0000"/>
              </a:solidFill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4788024" y="1744894"/>
            <a:ext cx="12207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smtClean="0">
                <a:solidFill>
                  <a:srgbClr val="FF0000"/>
                </a:solidFill>
              </a:rPr>
              <a:t>Costo 28gg</a:t>
            </a:r>
            <a:endParaRPr lang="it-IT" b="1" dirty="0">
              <a:solidFill>
                <a:srgbClr val="FF0000"/>
              </a:solidFill>
            </a:endParaRPr>
          </a:p>
        </p:txBody>
      </p:sp>
      <p:sp>
        <p:nvSpPr>
          <p:cNvPr id="7" name="Arco 6"/>
          <p:cNvSpPr/>
          <p:nvPr/>
        </p:nvSpPr>
        <p:spPr>
          <a:xfrm>
            <a:off x="1403648" y="3573016"/>
            <a:ext cx="7344816" cy="553698"/>
          </a:xfrm>
          <a:prstGeom prst="arc">
            <a:avLst>
              <a:gd name="adj1" fmla="val 21574169"/>
              <a:gd name="adj2" fmla="val 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Freccia a destra 7"/>
          <p:cNvSpPr/>
          <p:nvPr/>
        </p:nvSpPr>
        <p:spPr>
          <a:xfrm>
            <a:off x="3851920" y="4005064"/>
            <a:ext cx="720080" cy="288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088250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408649" y="917431"/>
            <a:ext cx="847071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3200" b="1" dirty="0" smtClean="0"/>
              <a:t>COME GESTIRE L`ASMA DIFFICILE DA TRATTARE </a:t>
            </a:r>
            <a:endParaRPr lang="it-IT" sz="3200" b="1" dirty="0"/>
          </a:p>
        </p:txBody>
      </p:sp>
      <p:sp>
        <p:nvSpPr>
          <p:cNvPr id="5" name="Rettangolo 4"/>
          <p:cNvSpPr/>
          <p:nvPr/>
        </p:nvSpPr>
        <p:spPr>
          <a:xfrm>
            <a:off x="1475656" y="2420888"/>
            <a:ext cx="633670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AutoNum type="arabicParenR"/>
            </a:pPr>
            <a:r>
              <a:rPr lang="en-US" sz="2400" dirty="0" err="1" smtClean="0"/>
              <a:t>Assicurare</a:t>
            </a:r>
            <a:r>
              <a:rPr lang="en-US" sz="2400" dirty="0" smtClean="0"/>
              <a:t> la </a:t>
            </a:r>
            <a:r>
              <a:rPr lang="en-US" sz="2400" dirty="0" err="1" smtClean="0"/>
              <a:t>aderenza</a:t>
            </a:r>
            <a:r>
              <a:rPr lang="en-US" sz="2400" dirty="0" smtClean="0"/>
              <a:t> al </a:t>
            </a:r>
            <a:r>
              <a:rPr lang="en-US" sz="2400" dirty="0" err="1" smtClean="0"/>
              <a:t>trattamento</a:t>
            </a:r>
            <a:r>
              <a:rPr lang="en-US" sz="2400" dirty="0" smtClean="0"/>
              <a:t> </a:t>
            </a:r>
            <a:r>
              <a:rPr lang="en-US" sz="2400" b="1" dirty="0" smtClean="0">
                <a:solidFill>
                  <a:srgbClr val="FF0000"/>
                </a:solidFill>
              </a:rPr>
              <a:t>, </a:t>
            </a:r>
          </a:p>
          <a:p>
            <a:pPr marL="457200" indent="-457200">
              <a:buAutoNum type="arabicParenR"/>
            </a:pPr>
            <a:r>
              <a:rPr lang="en-US" sz="2400" dirty="0" err="1" smtClean="0"/>
              <a:t>Trattare</a:t>
            </a:r>
            <a:r>
              <a:rPr lang="en-US" sz="2400" dirty="0" smtClean="0"/>
              <a:t> le </a:t>
            </a:r>
            <a:r>
              <a:rPr lang="en-US" sz="2400" dirty="0" err="1" smtClean="0"/>
              <a:t>comorbidita</a:t>
            </a:r>
            <a:r>
              <a:rPr lang="en-US" sz="2400" dirty="0" smtClean="0"/>
              <a:t> </a:t>
            </a:r>
          </a:p>
          <a:p>
            <a:pPr marL="457200" indent="-457200">
              <a:buAutoNum type="arabicParenR"/>
            </a:pPr>
            <a:r>
              <a:rPr lang="en-US" sz="2400" dirty="0" err="1" smtClean="0"/>
              <a:t>Ridurre</a:t>
            </a:r>
            <a:r>
              <a:rPr lang="en-US" sz="2400" dirty="0" smtClean="0"/>
              <a:t>  I  </a:t>
            </a:r>
            <a:r>
              <a:rPr lang="en-US" sz="2400" dirty="0" err="1" smtClean="0"/>
              <a:t>fattori</a:t>
            </a:r>
            <a:r>
              <a:rPr lang="en-US" sz="2400" dirty="0" smtClean="0"/>
              <a:t> </a:t>
            </a:r>
            <a:r>
              <a:rPr lang="en-US" sz="2400" dirty="0" err="1" smtClean="0"/>
              <a:t>ambientali</a:t>
            </a:r>
            <a:r>
              <a:rPr lang="en-US" sz="2400" dirty="0" smtClean="0"/>
              <a:t> o </a:t>
            </a:r>
            <a:r>
              <a:rPr lang="en-US" sz="2400" dirty="0" err="1" smtClean="0"/>
              <a:t>psico</a:t>
            </a:r>
            <a:r>
              <a:rPr lang="en-US" sz="2400" dirty="0" smtClean="0"/>
              <a:t> </a:t>
            </a:r>
            <a:r>
              <a:rPr lang="en-US" sz="2400" dirty="0" err="1" smtClean="0"/>
              <a:t>sociali</a:t>
            </a:r>
            <a:endParaRPr lang="it-IT" sz="2400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0196024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5" name="Oval 4"/>
          <p:cNvSpPr>
            <a:spLocks noChangeArrowheads="1"/>
          </p:cNvSpPr>
          <p:nvPr/>
        </p:nvSpPr>
        <p:spPr bwMode="auto">
          <a:xfrm>
            <a:off x="3779838" y="3573463"/>
            <a:ext cx="1439862" cy="6477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it-IT" altLang="it-IT"/>
          </a:p>
        </p:txBody>
      </p:sp>
      <p:sp>
        <p:nvSpPr>
          <p:cNvPr id="169986" name="Text Box 5"/>
          <p:cNvSpPr txBox="1">
            <a:spLocks noChangeArrowheads="1"/>
          </p:cNvSpPr>
          <p:nvPr/>
        </p:nvSpPr>
        <p:spPr bwMode="auto">
          <a:xfrm>
            <a:off x="4044950" y="3709988"/>
            <a:ext cx="9588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it-IT" altLang="it-IT"/>
              <a:t>Asthma</a:t>
            </a:r>
          </a:p>
        </p:txBody>
      </p:sp>
      <p:sp>
        <p:nvSpPr>
          <p:cNvPr id="169987" name="Text Box 4"/>
          <p:cNvSpPr txBox="1">
            <a:spLocks noChangeArrowheads="1"/>
          </p:cNvSpPr>
          <p:nvPr/>
        </p:nvSpPr>
        <p:spPr bwMode="auto">
          <a:xfrm>
            <a:off x="2032000" y="349250"/>
            <a:ext cx="4337050" cy="5191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it-IT" altLang="it-IT" sz="2800"/>
              <a:t>Le comorbilità nell’asma</a:t>
            </a:r>
          </a:p>
        </p:txBody>
      </p:sp>
      <p:sp>
        <p:nvSpPr>
          <p:cNvPr id="169988" name="Line 4"/>
          <p:cNvSpPr>
            <a:spLocks noChangeShapeType="1"/>
          </p:cNvSpPr>
          <p:nvPr/>
        </p:nvSpPr>
        <p:spPr bwMode="auto">
          <a:xfrm>
            <a:off x="755650" y="1196975"/>
            <a:ext cx="8388350" cy="0"/>
          </a:xfrm>
          <a:prstGeom prst="line">
            <a:avLst/>
          </a:prstGeom>
          <a:noFill/>
          <a:ln w="28575">
            <a:solidFill>
              <a:srgbClr val="FFCC00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grpSp>
        <p:nvGrpSpPr>
          <p:cNvPr id="2" name="Group 18"/>
          <p:cNvGrpSpPr>
            <a:grpSpLocks/>
          </p:cNvGrpSpPr>
          <p:nvPr/>
        </p:nvGrpSpPr>
        <p:grpSpPr bwMode="auto">
          <a:xfrm>
            <a:off x="3851275" y="1557338"/>
            <a:ext cx="1512888" cy="1225550"/>
            <a:chOff x="2472" y="981"/>
            <a:chExt cx="771" cy="680"/>
          </a:xfrm>
        </p:grpSpPr>
        <p:sp>
          <p:nvSpPr>
            <p:cNvPr id="170045" name="Rectangle 6"/>
            <p:cNvSpPr>
              <a:spLocks noChangeArrowheads="1"/>
            </p:cNvSpPr>
            <p:nvPr/>
          </p:nvSpPr>
          <p:spPr bwMode="auto">
            <a:xfrm>
              <a:off x="2472" y="981"/>
              <a:ext cx="771" cy="68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it-IT" altLang="it-IT"/>
            </a:p>
          </p:txBody>
        </p:sp>
        <p:sp>
          <p:nvSpPr>
            <p:cNvPr id="170046" name="Text Box 9"/>
            <p:cNvSpPr txBox="1">
              <a:spLocks noChangeArrowheads="1"/>
            </p:cNvSpPr>
            <p:nvPr/>
          </p:nvSpPr>
          <p:spPr bwMode="auto">
            <a:xfrm>
              <a:off x="2504" y="989"/>
              <a:ext cx="719" cy="6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it-IT" altLang="it-IT" sz="1500"/>
                <a:t>Rhinitis:</a:t>
              </a:r>
            </a:p>
            <a:p>
              <a:pPr algn="ctr"/>
              <a:r>
                <a:rPr lang="it-IT" altLang="it-IT" sz="1500"/>
                <a:t>Allergic</a:t>
              </a:r>
            </a:p>
            <a:p>
              <a:pPr algn="ctr"/>
              <a:r>
                <a:rPr lang="it-IT" altLang="it-IT" sz="1500"/>
                <a:t>Nonallergic</a:t>
              </a:r>
            </a:p>
            <a:p>
              <a:pPr algn="ctr"/>
              <a:r>
                <a:rPr lang="it-IT" altLang="it-IT" sz="1500"/>
                <a:t>polypoid</a:t>
              </a:r>
            </a:p>
          </p:txBody>
        </p:sp>
      </p:grpSp>
      <p:grpSp>
        <p:nvGrpSpPr>
          <p:cNvPr id="3" name="Group 17"/>
          <p:cNvGrpSpPr>
            <a:grpSpLocks/>
          </p:cNvGrpSpPr>
          <p:nvPr/>
        </p:nvGrpSpPr>
        <p:grpSpPr bwMode="auto">
          <a:xfrm>
            <a:off x="5803900" y="2133600"/>
            <a:ext cx="1289050" cy="549275"/>
            <a:chOff x="1161" y="2014"/>
            <a:chExt cx="812" cy="346"/>
          </a:xfrm>
        </p:grpSpPr>
        <p:sp>
          <p:nvSpPr>
            <p:cNvPr id="170043" name="Rectangle 15"/>
            <p:cNvSpPr>
              <a:spLocks noChangeArrowheads="1"/>
            </p:cNvSpPr>
            <p:nvPr/>
          </p:nvSpPr>
          <p:spPr bwMode="auto">
            <a:xfrm>
              <a:off x="1202" y="2024"/>
              <a:ext cx="771" cy="317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it-IT" altLang="it-IT"/>
            </a:p>
          </p:txBody>
        </p:sp>
        <p:sp>
          <p:nvSpPr>
            <p:cNvPr id="170044" name="Text Box 16"/>
            <p:cNvSpPr txBox="1">
              <a:spLocks noChangeArrowheads="1"/>
            </p:cNvSpPr>
            <p:nvPr/>
          </p:nvSpPr>
          <p:spPr bwMode="auto">
            <a:xfrm>
              <a:off x="1161" y="2014"/>
              <a:ext cx="812" cy="3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it-IT" altLang="it-IT" sz="1500"/>
                <a:t>Chronic </a:t>
              </a:r>
            </a:p>
            <a:p>
              <a:pPr algn="ctr"/>
              <a:r>
                <a:rPr lang="it-IT" altLang="it-IT" sz="1500"/>
                <a:t>rhinosinusitis</a:t>
              </a:r>
            </a:p>
          </p:txBody>
        </p:sp>
      </p:grpSp>
      <p:grpSp>
        <p:nvGrpSpPr>
          <p:cNvPr id="4" name="Group 20"/>
          <p:cNvGrpSpPr>
            <a:grpSpLocks/>
          </p:cNvGrpSpPr>
          <p:nvPr/>
        </p:nvGrpSpPr>
        <p:grpSpPr bwMode="auto">
          <a:xfrm>
            <a:off x="1547813" y="3700463"/>
            <a:ext cx="792162" cy="376237"/>
            <a:chOff x="1066" y="2478"/>
            <a:chExt cx="499" cy="237"/>
          </a:xfrm>
        </p:grpSpPr>
        <p:sp>
          <p:nvSpPr>
            <p:cNvPr id="170041" name="Rectangle 12"/>
            <p:cNvSpPr>
              <a:spLocks noChangeArrowheads="1"/>
            </p:cNvSpPr>
            <p:nvPr/>
          </p:nvSpPr>
          <p:spPr bwMode="auto">
            <a:xfrm>
              <a:off x="1066" y="2478"/>
              <a:ext cx="499" cy="226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it-IT" altLang="it-IT"/>
            </a:p>
          </p:txBody>
        </p:sp>
        <p:sp>
          <p:nvSpPr>
            <p:cNvPr id="170042" name="Text Box 19"/>
            <p:cNvSpPr txBox="1">
              <a:spLocks noChangeArrowheads="1"/>
            </p:cNvSpPr>
            <p:nvPr/>
          </p:nvSpPr>
          <p:spPr bwMode="auto">
            <a:xfrm>
              <a:off x="1098" y="2513"/>
              <a:ext cx="463" cy="2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it-IT" altLang="it-IT" sz="1500"/>
                <a:t>GERD</a:t>
              </a:r>
            </a:p>
          </p:txBody>
        </p:sp>
      </p:grpSp>
      <p:grpSp>
        <p:nvGrpSpPr>
          <p:cNvPr id="5" name="Group 22"/>
          <p:cNvGrpSpPr>
            <a:grpSpLocks/>
          </p:cNvGrpSpPr>
          <p:nvPr/>
        </p:nvGrpSpPr>
        <p:grpSpPr bwMode="auto">
          <a:xfrm>
            <a:off x="1908175" y="4403725"/>
            <a:ext cx="792163" cy="320675"/>
            <a:chOff x="1020" y="2956"/>
            <a:chExt cx="499" cy="202"/>
          </a:xfrm>
        </p:grpSpPr>
        <p:sp>
          <p:nvSpPr>
            <p:cNvPr id="170039" name="Rectangle 14"/>
            <p:cNvSpPr>
              <a:spLocks noChangeArrowheads="1"/>
            </p:cNvSpPr>
            <p:nvPr/>
          </p:nvSpPr>
          <p:spPr bwMode="auto">
            <a:xfrm>
              <a:off x="1020" y="2976"/>
              <a:ext cx="499" cy="18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it-IT" altLang="it-IT"/>
            </a:p>
          </p:txBody>
        </p:sp>
        <p:sp>
          <p:nvSpPr>
            <p:cNvPr id="170040" name="Text Box 21"/>
            <p:cNvSpPr txBox="1">
              <a:spLocks noChangeArrowheads="1"/>
            </p:cNvSpPr>
            <p:nvPr/>
          </p:nvSpPr>
          <p:spPr bwMode="auto">
            <a:xfrm>
              <a:off x="1022" y="2956"/>
              <a:ext cx="497" cy="2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it-IT" altLang="it-IT" sz="1500"/>
                <a:t>obesity</a:t>
              </a:r>
            </a:p>
          </p:txBody>
        </p:sp>
      </p:grpSp>
      <p:grpSp>
        <p:nvGrpSpPr>
          <p:cNvPr id="6" name="Group 25"/>
          <p:cNvGrpSpPr>
            <a:grpSpLocks/>
          </p:cNvGrpSpPr>
          <p:nvPr/>
        </p:nvGrpSpPr>
        <p:grpSpPr bwMode="auto">
          <a:xfrm>
            <a:off x="1187450" y="5053013"/>
            <a:ext cx="1511300" cy="320675"/>
            <a:chOff x="930" y="3375"/>
            <a:chExt cx="952" cy="202"/>
          </a:xfrm>
        </p:grpSpPr>
        <p:sp>
          <p:nvSpPr>
            <p:cNvPr id="170037" name="Rectangle 23"/>
            <p:cNvSpPr>
              <a:spLocks noChangeArrowheads="1"/>
            </p:cNvSpPr>
            <p:nvPr/>
          </p:nvSpPr>
          <p:spPr bwMode="auto">
            <a:xfrm>
              <a:off x="975" y="3385"/>
              <a:ext cx="907" cy="181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it-IT" altLang="it-IT"/>
            </a:p>
          </p:txBody>
        </p:sp>
        <p:sp>
          <p:nvSpPr>
            <p:cNvPr id="170038" name="Text Box 24"/>
            <p:cNvSpPr txBox="1">
              <a:spLocks noChangeArrowheads="1"/>
            </p:cNvSpPr>
            <p:nvPr/>
          </p:nvSpPr>
          <p:spPr bwMode="auto">
            <a:xfrm>
              <a:off x="930" y="3375"/>
              <a:ext cx="952" cy="2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it-IT" altLang="it-IT" sz="1500"/>
                <a:t>Sleep disorders</a:t>
              </a:r>
            </a:p>
          </p:txBody>
        </p:sp>
      </p:grpSp>
      <p:grpSp>
        <p:nvGrpSpPr>
          <p:cNvPr id="7" name="Group 28"/>
          <p:cNvGrpSpPr>
            <a:grpSpLocks/>
          </p:cNvGrpSpPr>
          <p:nvPr/>
        </p:nvGrpSpPr>
        <p:grpSpPr bwMode="auto">
          <a:xfrm>
            <a:off x="2513013" y="5688013"/>
            <a:ext cx="1266825" cy="549275"/>
            <a:chOff x="2562" y="3475"/>
            <a:chExt cx="798" cy="346"/>
          </a:xfrm>
        </p:grpSpPr>
        <p:sp>
          <p:nvSpPr>
            <p:cNvPr id="170035" name="Rectangle 26"/>
            <p:cNvSpPr>
              <a:spLocks noChangeArrowheads="1"/>
            </p:cNvSpPr>
            <p:nvPr/>
          </p:nvSpPr>
          <p:spPr bwMode="auto">
            <a:xfrm>
              <a:off x="2562" y="3475"/>
              <a:ext cx="771" cy="318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it-IT" altLang="it-IT"/>
            </a:p>
          </p:txBody>
        </p:sp>
        <p:sp>
          <p:nvSpPr>
            <p:cNvPr id="170036" name="Text Box 27"/>
            <p:cNvSpPr txBox="1">
              <a:spLocks noChangeArrowheads="1"/>
            </p:cNvSpPr>
            <p:nvPr/>
          </p:nvSpPr>
          <p:spPr bwMode="auto">
            <a:xfrm>
              <a:off x="2562" y="3475"/>
              <a:ext cx="798" cy="3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it-IT" altLang="it-IT" sz="1500"/>
                <a:t>Hormonal</a:t>
              </a:r>
            </a:p>
            <a:p>
              <a:pPr algn="ctr"/>
              <a:r>
                <a:rPr lang="it-IT" altLang="it-IT" sz="1500"/>
                <a:t>disturbances</a:t>
              </a:r>
            </a:p>
          </p:txBody>
        </p:sp>
      </p:grpSp>
      <p:grpSp>
        <p:nvGrpSpPr>
          <p:cNvPr id="8" name="Group 32"/>
          <p:cNvGrpSpPr>
            <a:grpSpLocks/>
          </p:cNvGrpSpPr>
          <p:nvPr/>
        </p:nvGrpSpPr>
        <p:grpSpPr bwMode="auto">
          <a:xfrm>
            <a:off x="4170363" y="5300663"/>
            <a:ext cx="1625600" cy="1079500"/>
            <a:chOff x="3489" y="3430"/>
            <a:chExt cx="1024" cy="680"/>
          </a:xfrm>
        </p:grpSpPr>
        <p:sp>
          <p:nvSpPr>
            <p:cNvPr id="170033" name="Rectangle 29"/>
            <p:cNvSpPr>
              <a:spLocks noChangeArrowheads="1"/>
            </p:cNvSpPr>
            <p:nvPr/>
          </p:nvSpPr>
          <p:spPr bwMode="auto">
            <a:xfrm>
              <a:off x="3515" y="3430"/>
              <a:ext cx="998" cy="68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it-IT" altLang="it-IT"/>
            </a:p>
          </p:txBody>
        </p:sp>
        <p:sp>
          <p:nvSpPr>
            <p:cNvPr id="170034" name="Text Box 31"/>
            <p:cNvSpPr txBox="1">
              <a:spLocks noChangeArrowheads="1"/>
            </p:cNvSpPr>
            <p:nvPr/>
          </p:nvSpPr>
          <p:spPr bwMode="auto">
            <a:xfrm>
              <a:off x="3489" y="3431"/>
              <a:ext cx="1024" cy="6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it-IT" altLang="it-IT" sz="1500"/>
                <a:t>Other conditions:</a:t>
              </a:r>
            </a:p>
            <a:p>
              <a:pPr algn="ctr"/>
              <a:r>
                <a:rPr lang="it-IT" altLang="it-IT" sz="1500"/>
                <a:t>Atopic dermatitis</a:t>
              </a:r>
            </a:p>
            <a:p>
              <a:pPr algn="ctr"/>
              <a:r>
                <a:rPr lang="it-IT" altLang="it-IT" sz="1500"/>
                <a:t>ABPA</a:t>
              </a:r>
            </a:p>
            <a:p>
              <a:pPr algn="ctr"/>
              <a:r>
                <a:rPr lang="it-IT" altLang="it-IT" sz="1500"/>
                <a:t>Bronchiectasis</a:t>
              </a:r>
            </a:p>
          </p:txBody>
        </p:sp>
      </p:grpSp>
      <p:grpSp>
        <p:nvGrpSpPr>
          <p:cNvPr id="9" name="Group 35"/>
          <p:cNvGrpSpPr>
            <a:grpSpLocks/>
          </p:cNvGrpSpPr>
          <p:nvPr/>
        </p:nvGrpSpPr>
        <p:grpSpPr bwMode="auto">
          <a:xfrm>
            <a:off x="5867400" y="4652963"/>
            <a:ext cx="1231900" cy="549275"/>
            <a:chOff x="3782" y="2886"/>
            <a:chExt cx="776" cy="346"/>
          </a:xfrm>
        </p:grpSpPr>
        <p:sp>
          <p:nvSpPr>
            <p:cNvPr id="170031" name="Rectangle 33"/>
            <p:cNvSpPr>
              <a:spLocks noChangeArrowheads="1"/>
            </p:cNvSpPr>
            <p:nvPr/>
          </p:nvSpPr>
          <p:spPr bwMode="auto">
            <a:xfrm>
              <a:off x="3787" y="2886"/>
              <a:ext cx="771" cy="317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it-IT" altLang="it-IT"/>
            </a:p>
          </p:txBody>
        </p:sp>
        <p:sp>
          <p:nvSpPr>
            <p:cNvPr id="170032" name="Text Box 34"/>
            <p:cNvSpPr txBox="1">
              <a:spLocks noChangeArrowheads="1"/>
            </p:cNvSpPr>
            <p:nvPr/>
          </p:nvSpPr>
          <p:spPr bwMode="auto">
            <a:xfrm>
              <a:off x="3782" y="2886"/>
              <a:ext cx="731" cy="3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it-IT" altLang="it-IT" sz="1500"/>
                <a:t>Respiratory</a:t>
              </a:r>
            </a:p>
            <a:p>
              <a:pPr algn="ctr"/>
              <a:r>
                <a:rPr lang="it-IT" altLang="it-IT" sz="1500"/>
                <a:t>infections</a:t>
              </a:r>
            </a:p>
          </p:txBody>
        </p:sp>
      </p:grpSp>
      <p:grpSp>
        <p:nvGrpSpPr>
          <p:cNvPr id="10" name="Group 38"/>
          <p:cNvGrpSpPr>
            <a:grpSpLocks/>
          </p:cNvGrpSpPr>
          <p:nvPr/>
        </p:nvGrpSpPr>
        <p:grpSpPr bwMode="auto">
          <a:xfrm>
            <a:off x="6804025" y="4005263"/>
            <a:ext cx="735013" cy="360362"/>
            <a:chOff x="4186" y="2341"/>
            <a:chExt cx="463" cy="227"/>
          </a:xfrm>
        </p:grpSpPr>
        <p:sp>
          <p:nvSpPr>
            <p:cNvPr id="170029" name="Rectangle 36"/>
            <p:cNvSpPr>
              <a:spLocks noChangeArrowheads="1"/>
            </p:cNvSpPr>
            <p:nvPr/>
          </p:nvSpPr>
          <p:spPr bwMode="auto">
            <a:xfrm>
              <a:off x="4195" y="2341"/>
              <a:ext cx="454" cy="227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it-IT" altLang="it-IT"/>
            </a:p>
          </p:txBody>
        </p:sp>
        <p:sp>
          <p:nvSpPr>
            <p:cNvPr id="170030" name="Text Box 37"/>
            <p:cNvSpPr txBox="1">
              <a:spLocks noChangeArrowheads="1"/>
            </p:cNvSpPr>
            <p:nvPr/>
          </p:nvSpPr>
          <p:spPr bwMode="auto">
            <a:xfrm>
              <a:off x="4186" y="2366"/>
              <a:ext cx="463" cy="2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it-IT" altLang="it-IT" sz="1500"/>
                <a:t>COPD</a:t>
              </a:r>
            </a:p>
          </p:txBody>
        </p:sp>
      </p:grpSp>
      <p:grpSp>
        <p:nvGrpSpPr>
          <p:cNvPr id="11" name="Group 41"/>
          <p:cNvGrpSpPr>
            <a:grpSpLocks/>
          </p:cNvGrpSpPr>
          <p:nvPr/>
        </p:nvGrpSpPr>
        <p:grpSpPr bwMode="auto">
          <a:xfrm>
            <a:off x="6156325" y="3068638"/>
            <a:ext cx="1979613" cy="549275"/>
            <a:chOff x="4218" y="1406"/>
            <a:chExt cx="1247" cy="346"/>
          </a:xfrm>
        </p:grpSpPr>
        <p:sp>
          <p:nvSpPr>
            <p:cNvPr id="170027" name="Rectangle 39"/>
            <p:cNvSpPr>
              <a:spLocks noChangeArrowheads="1"/>
            </p:cNvSpPr>
            <p:nvPr/>
          </p:nvSpPr>
          <p:spPr bwMode="auto">
            <a:xfrm>
              <a:off x="4241" y="1434"/>
              <a:ext cx="1179" cy="318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it-IT" altLang="it-IT"/>
            </a:p>
          </p:txBody>
        </p:sp>
        <p:sp>
          <p:nvSpPr>
            <p:cNvPr id="170028" name="Text Box 40"/>
            <p:cNvSpPr txBox="1">
              <a:spLocks noChangeArrowheads="1"/>
            </p:cNvSpPr>
            <p:nvPr/>
          </p:nvSpPr>
          <p:spPr bwMode="auto">
            <a:xfrm>
              <a:off x="4218" y="1406"/>
              <a:ext cx="1247" cy="3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it-IT" altLang="it-IT" sz="1500"/>
                <a:t>Smoking</a:t>
              </a:r>
            </a:p>
            <a:p>
              <a:pPr algn="ctr"/>
              <a:r>
                <a:rPr lang="it-IT" altLang="it-IT" sz="1500"/>
                <a:t>Nicotine dependence</a:t>
              </a:r>
            </a:p>
          </p:txBody>
        </p:sp>
      </p:grpSp>
      <p:grpSp>
        <p:nvGrpSpPr>
          <p:cNvPr id="12" name="Group 44"/>
          <p:cNvGrpSpPr>
            <a:grpSpLocks/>
          </p:cNvGrpSpPr>
          <p:nvPr/>
        </p:nvGrpSpPr>
        <p:grpSpPr bwMode="auto">
          <a:xfrm>
            <a:off x="1835150" y="1916113"/>
            <a:ext cx="1298575" cy="576262"/>
            <a:chOff x="4012" y="1207"/>
            <a:chExt cx="818" cy="363"/>
          </a:xfrm>
        </p:grpSpPr>
        <p:sp>
          <p:nvSpPr>
            <p:cNvPr id="170025" name="Rectangle 42"/>
            <p:cNvSpPr>
              <a:spLocks noChangeArrowheads="1"/>
            </p:cNvSpPr>
            <p:nvPr/>
          </p:nvSpPr>
          <p:spPr bwMode="auto">
            <a:xfrm>
              <a:off x="4014" y="1207"/>
              <a:ext cx="771" cy="36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it-IT" altLang="it-IT"/>
            </a:p>
          </p:txBody>
        </p:sp>
        <p:sp>
          <p:nvSpPr>
            <p:cNvPr id="170026" name="Text Box 43"/>
            <p:cNvSpPr txBox="1">
              <a:spLocks noChangeArrowheads="1"/>
            </p:cNvSpPr>
            <p:nvPr/>
          </p:nvSpPr>
          <p:spPr bwMode="auto">
            <a:xfrm>
              <a:off x="4012" y="1207"/>
              <a:ext cx="818" cy="3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it-IT" altLang="it-IT" sz="1500"/>
                <a:t>Psychosocial</a:t>
              </a:r>
            </a:p>
            <a:p>
              <a:pPr algn="ctr"/>
              <a:r>
                <a:rPr lang="it-IT" altLang="it-IT" sz="1500"/>
                <a:t>factors</a:t>
              </a:r>
            </a:p>
          </p:txBody>
        </p:sp>
      </p:grpSp>
      <p:grpSp>
        <p:nvGrpSpPr>
          <p:cNvPr id="13" name="Group 48"/>
          <p:cNvGrpSpPr>
            <a:grpSpLocks/>
          </p:cNvGrpSpPr>
          <p:nvPr/>
        </p:nvGrpSpPr>
        <p:grpSpPr bwMode="auto">
          <a:xfrm>
            <a:off x="520700" y="2782888"/>
            <a:ext cx="2179638" cy="574675"/>
            <a:chOff x="3956" y="845"/>
            <a:chExt cx="1373" cy="362"/>
          </a:xfrm>
        </p:grpSpPr>
        <p:sp>
          <p:nvSpPr>
            <p:cNvPr id="170023" name="Text Box 46"/>
            <p:cNvSpPr txBox="1">
              <a:spLocks noChangeArrowheads="1"/>
            </p:cNvSpPr>
            <p:nvPr/>
          </p:nvSpPr>
          <p:spPr bwMode="auto">
            <a:xfrm>
              <a:off x="3956" y="845"/>
              <a:ext cx="1373" cy="3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it-IT" altLang="it-IT" sz="1500"/>
                <a:t>Dysfunctional breathing</a:t>
              </a:r>
            </a:p>
            <a:p>
              <a:pPr algn="ctr"/>
              <a:r>
                <a:rPr lang="it-IT" altLang="it-IT" sz="1500"/>
                <a:t>Vocal cord dysfunction</a:t>
              </a:r>
            </a:p>
          </p:txBody>
        </p:sp>
        <p:sp>
          <p:nvSpPr>
            <p:cNvPr id="170024" name="Rectangle 47"/>
            <p:cNvSpPr>
              <a:spLocks noChangeArrowheads="1"/>
            </p:cNvSpPr>
            <p:nvPr/>
          </p:nvSpPr>
          <p:spPr bwMode="auto">
            <a:xfrm>
              <a:off x="3969" y="845"/>
              <a:ext cx="1360" cy="36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it-IT" altLang="it-IT"/>
            </a:p>
          </p:txBody>
        </p:sp>
      </p:grpSp>
      <p:sp>
        <p:nvSpPr>
          <p:cNvPr id="170001" name="Line 49"/>
          <p:cNvSpPr>
            <a:spLocks noChangeShapeType="1"/>
          </p:cNvSpPr>
          <p:nvPr/>
        </p:nvSpPr>
        <p:spPr bwMode="auto">
          <a:xfrm flipH="1" flipV="1">
            <a:off x="5148263" y="4076700"/>
            <a:ext cx="719137" cy="5762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it-IT"/>
          </a:p>
        </p:txBody>
      </p:sp>
      <p:sp>
        <p:nvSpPr>
          <p:cNvPr id="170002" name="Line 50"/>
          <p:cNvSpPr>
            <a:spLocks noChangeShapeType="1"/>
          </p:cNvSpPr>
          <p:nvPr/>
        </p:nvSpPr>
        <p:spPr bwMode="auto">
          <a:xfrm flipH="1" flipV="1">
            <a:off x="5219700" y="3860800"/>
            <a:ext cx="1584325" cy="2889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it-IT"/>
          </a:p>
        </p:txBody>
      </p:sp>
      <p:sp>
        <p:nvSpPr>
          <p:cNvPr id="170003" name="Line 51"/>
          <p:cNvSpPr>
            <a:spLocks noChangeShapeType="1"/>
          </p:cNvSpPr>
          <p:nvPr/>
        </p:nvSpPr>
        <p:spPr bwMode="auto">
          <a:xfrm flipH="1">
            <a:off x="5076825" y="3357563"/>
            <a:ext cx="1079500" cy="3587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it-IT"/>
          </a:p>
        </p:txBody>
      </p:sp>
      <p:sp>
        <p:nvSpPr>
          <p:cNvPr id="170004" name="Line 52"/>
          <p:cNvSpPr>
            <a:spLocks noChangeShapeType="1"/>
          </p:cNvSpPr>
          <p:nvPr/>
        </p:nvSpPr>
        <p:spPr bwMode="auto">
          <a:xfrm flipH="1">
            <a:off x="4859338" y="2708275"/>
            <a:ext cx="1008062" cy="9366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it-IT"/>
          </a:p>
        </p:txBody>
      </p:sp>
      <p:sp>
        <p:nvSpPr>
          <p:cNvPr id="170005" name="Line 53"/>
          <p:cNvSpPr>
            <a:spLocks noChangeShapeType="1"/>
          </p:cNvSpPr>
          <p:nvPr/>
        </p:nvSpPr>
        <p:spPr bwMode="auto">
          <a:xfrm>
            <a:off x="4427538" y="2636838"/>
            <a:ext cx="0" cy="9366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it-IT"/>
          </a:p>
        </p:txBody>
      </p:sp>
      <p:sp>
        <p:nvSpPr>
          <p:cNvPr id="170006" name="Line 54"/>
          <p:cNvSpPr>
            <a:spLocks noChangeShapeType="1"/>
          </p:cNvSpPr>
          <p:nvPr/>
        </p:nvSpPr>
        <p:spPr bwMode="auto">
          <a:xfrm>
            <a:off x="3059113" y="2492375"/>
            <a:ext cx="936625" cy="11525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it-IT"/>
          </a:p>
        </p:txBody>
      </p:sp>
      <p:sp>
        <p:nvSpPr>
          <p:cNvPr id="170007" name="Line 55"/>
          <p:cNvSpPr>
            <a:spLocks noChangeShapeType="1"/>
          </p:cNvSpPr>
          <p:nvPr/>
        </p:nvSpPr>
        <p:spPr bwMode="auto">
          <a:xfrm>
            <a:off x="2700338" y="3357563"/>
            <a:ext cx="1150937" cy="431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it-IT"/>
          </a:p>
        </p:txBody>
      </p:sp>
      <p:sp>
        <p:nvSpPr>
          <p:cNvPr id="170008" name="Line 56"/>
          <p:cNvSpPr>
            <a:spLocks noChangeShapeType="1"/>
          </p:cNvSpPr>
          <p:nvPr/>
        </p:nvSpPr>
        <p:spPr bwMode="auto">
          <a:xfrm>
            <a:off x="2339975" y="3860800"/>
            <a:ext cx="1439863" cy="730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it-IT"/>
          </a:p>
        </p:txBody>
      </p:sp>
      <p:sp>
        <p:nvSpPr>
          <p:cNvPr id="170009" name="Line 57"/>
          <p:cNvSpPr>
            <a:spLocks noChangeShapeType="1"/>
          </p:cNvSpPr>
          <p:nvPr/>
        </p:nvSpPr>
        <p:spPr bwMode="auto">
          <a:xfrm flipV="1">
            <a:off x="2700338" y="4076700"/>
            <a:ext cx="1223962" cy="5048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it-IT"/>
          </a:p>
        </p:txBody>
      </p:sp>
      <p:sp>
        <p:nvSpPr>
          <p:cNvPr id="170010" name="Line 58"/>
          <p:cNvSpPr>
            <a:spLocks noChangeShapeType="1"/>
          </p:cNvSpPr>
          <p:nvPr/>
        </p:nvSpPr>
        <p:spPr bwMode="auto">
          <a:xfrm flipV="1">
            <a:off x="2700338" y="4149725"/>
            <a:ext cx="1293812" cy="9350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it-IT"/>
          </a:p>
        </p:txBody>
      </p:sp>
      <p:sp>
        <p:nvSpPr>
          <p:cNvPr id="170011" name="Line 59"/>
          <p:cNvSpPr>
            <a:spLocks noChangeShapeType="1"/>
          </p:cNvSpPr>
          <p:nvPr/>
        </p:nvSpPr>
        <p:spPr bwMode="auto">
          <a:xfrm flipV="1">
            <a:off x="3708400" y="4221163"/>
            <a:ext cx="503238" cy="14398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it-IT"/>
          </a:p>
        </p:txBody>
      </p:sp>
      <p:sp>
        <p:nvSpPr>
          <p:cNvPr id="170012" name="Line 60"/>
          <p:cNvSpPr>
            <a:spLocks noChangeShapeType="1"/>
          </p:cNvSpPr>
          <p:nvPr/>
        </p:nvSpPr>
        <p:spPr bwMode="auto">
          <a:xfrm flipH="1" flipV="1">
            <a:off x="4643438" y="4221163"/>
            <a:ext cx="288925" cy="10795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it-IT"/>
          </a:p>
        </p:txBody>
      </p:sp>
      <p:sp>
        <p:nvSpPr>
          <p:cNvPr id="170013" name="AutoShape 62"/>
          <p:cNvSpPr>
            <a:spLocks noChangeArrowheads="1"/>
          </p:cNvSpPr>
          <p:nvPr/>
        </p:nvSpPr>
        <p:spPr bwMode="auto">
          <a:xfrm>
            <a:off x="5076825" y="2349500"/>
            <a:ext cx="790575" cy="142875"/>
          </a:xfrm>
          <a:prstGeom prst="rightArrow">
            <a:avLst>
              <a:gd name="adj1" fmla="val 50000"/>
              <a:gd name="adj2" fmla="val 138333"/>
            </a:avLst>
          </a:prstGeom>
          <a:solidFill>
            <a:srgbClr val="80008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it-IT" altLang="it-IT"/>
          </a:p>
        </p:txBody>
      </p:sp>
      <p:sp>
        <p:nvSpPr>
          <p:cNvPr id="170014" name="AutoShape 63"/>
          <p:cNvSpPr>
            <a:spLocks noChangeArrowheads="1"/>
          </p:cNvSpPr>
          <p:nvPr/>
        </p:nvSpPr>
        <p:spPr bwMode="auto">
          <a:xfrm rot="5400000">
            <a:off x="2105819" y="2547144"/>
            <a:ext cx="288925" cy="179387"/>
          </a:xfrm>
          <a:prstGeom prst="rightArrow">
            <a:avLst>
              <a:gd name="adj1" fmla="val 50000"/>
              <a:gd name="adj2" fmla="val 40266"/>
            </a:avLst>
          </a:prstGeom>
          <a:solidFill>
            <a:srgbClr val="80008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it-IT" altLang="it-IT"/>
          </a:p>
        </p:txBody>
      </p:sp>
      <p:sp>
        <p:nvSpPr>
          <p:cNvPr id="170015" name="AutoShape 64"/>
          <p:cNvSpPr>
            <a:spLocks noChangeArrowheads="1"/>
          </p:cNvSpPr>
          <p:nvPr/>
        </p:nvSpPr>
        <p:spPr bwMode="auto">
          <a:xfrm rot="9790715">
            <a:off x="2635250" y="2695575"/>
            <a:ext cx="1222375" cy="157163"/>
          </a:xfrm>
          <a:prstGeom prst="rightArrow">
            <a:avLst>
              <a:gd name="adj1" fmla="val 50000"/>
              <a:gd name="adj2" fmla="val 194444"/>
            </a:avLst>
          </a:prstGeom>
          <a:solidFill>
            <a:srgbClr val="80008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it-IT" altLang="it-IT"/>
          </a:p>
        </p:txBody>
      </p:sp>
      <p:sp>
        <p:nvSpPr>
          <p:cNvPr id="170016" name="AutoShape 65"/>
          <p:cNvSpPr>
            <a:spLocks noChangeArrowheads="1"/>
          </p:cNvSpPr>
          <p:nvPr/>
        </p:nvSpPr>
        <p:spPr bwMode="auto">
          <a:xfrm rot="-5400000">
            <a:off x="1943894" y="3464719"/>
            <a:ext cx="358775" cy="144463"/>
          </a:xfrm>
          <a:prstGeom prst="rightArrow">
            <a:avLst>
              <a:gd name="adj1" fmla="val 50000"/>
              <a:gd name="adj2" fmla="val 62088"/>
            </a:avLst>
          </a:prstGeom>
          <a:solidFill>
            <a:srgbClr val="80008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it-IT" altLang="it-IT"/>
          </a:p>
        </p:txBody>
      </p:sp>
      <p:sp>
        <p:nvSpPr>
          <p:cNvPr id="170017" name="AutoShape 66"/>
          <p:cNvSpPr>
            <a:spLocks noChangeArrowheads="1"/>
          </p:cNvSpPr>
          <p:nvPr/>
        </p:nvSpPr>
        <p:spPr bwMode="auto">
          <a:xfrm rot="-5400000">
            <a:off x="2016919" y="4185444"/>
            <a:ext cx="358775" cy="144463"/>
          </a:xfrm>
          <a:prstGeom prst="rightArrow">
            <a:avLst>
              <a:gd name="adj1" fmla="val 50000"/>
              <a:gd name="adj2" fmla="val 62088"/>
            </a:avLst>
          </a:prstGeom>
          <a:solidFill>
            <a:srgbClr val="80008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it-IT" altLang="it-IT"/>
          </a:p>
        </p:txBody>
      </p:sp>
      <p:sp>
        <p:nvSpPr>
          <p:cNvPr id="170018" name="AutoShape 68"/>
          <p:cNvSpPr>
            <a:spLocks noChangeArrowheads="1"/>
          </p:cNvSpPr>
          <p:nvPr/>
        </p:nvSpPr>
        <p:spPr bwMode="auto">
          <a:xfrm rot="5400000">
            <a:off x="2016125" y="4832350"/>
            <a:ext cx="360363" cy="144463"/>
          </a:xfrm>
          <a:prstGeom prst="rightArrow">
            <a:avLst>
              <a:gd name="adj1" fmla="val 50000"/>
              <a:gd name="adj2" fmla="val 62363"/>
            </a:avLst>
          </a:prstGeom>
          <a:solidFill>
            <a:srgbClr val="80008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it-IT" altLang="it-IT"/>
          </a:p>
        </p:txBody>
      </p:sp>
      <p:sp>
        <p:nvSpPr>
          <p:cNvPr id="170019" name="AutoShape 69"/>
          <p:cNvSpPr>
            <a:spLocks noChangeArrowheads="1"/>
          </p:cNvSpPr>
          <p:nvPr/>
        </p:nvSpPr>
        <p:spPr bwMode="auto">
          <a:xfrm rot="5400000">
            <a:off x="1116012" y="4508501"/>
            <a:ext cx="1008063" cy="144462"/>
          </a:xfrm>
          <a:prstGeom prst="rightArrow">
            <a:avLst>
              <a:gd name="adj1" fmla="val 50000"/>
              <a:gd name="adj2" fmla="val 174451"/>
            </a:avLst>
          </a:prstGeom>
          <a:solidFill>
            <a:srgbClr val="80008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it-IT" altLang="it-IT"/>
          </a:p>
        </p:txBody>
      </p:sp>
      <p:sp>
        <p:nvSpPr>
          <p:cNvPr id="170020" name="AutoShape 70"/>
          <p:cNvSpPr>
            <a:spLocks noChangeArrowheads="1"/>
          </p:cNvSpPr>
          <p:nvPr/>
        </p:nvSpPr>
        <p:spPr bwMode="auto">
          <a:xfrm rot="5400000">
            <a:off x="6894512" y="3735388"/>
            <a:ext cx="360363" cy="179388"/>
          </a:xfrm>
          <a:prstGeom prst="rightArrow">
            <a:avLst>
              <a:gd name="adj1" fmla="val 50000"/>
              <a:gd name="adj2" fmla="val 50221"/>
            </a:avLst>
          </a:prstGeom>
          <a:solidFill>
            <a:srgbClr val="80008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it-IT" altLang="it-IT"/>
          </a:p>
        </p:txBody>
      </p:sp>
      <p:sp>
        <p:nvSpPr>
          <p:cNvPr id="170021" name="AutoShape 71"/>
          <p:cNvSpPr>
            <a:spLocks noChangeArrowheads="1"/>
          </p:cNvSpPr>
          <p:nvPr/>
        </p:nvSpPr>
        <p:spPr bwMode="auto">
          <a:xfrm rot="5400000">
            <a:off x="6804025" y="4437063"/>
            <a:ext cx="288925" cy="142875"/>
          </a:xfrm>
          <a:prstGeom prst="rightArrow">
            <a:avLst>
              <a:gd name="adj1" fmla="val 50000"/>
              <a:gd name="adj2" fmla="val 50556"/>
            </a:avLst>
          </a:prstGeom>
          <a:solidFill>
            <a:srgbClr val="80008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it-IT" altLang="it-IT"/>
          </a:p>
        </p:txBody>
      </p:sp>
      <p:sp>
        <p:nvSpPr>
          <p:cNvPr id="170022" name="Text Box 3"/>
          <p:cNvSpPr txBox="1">
            <a:spLocks noChangeArrowheads="1"/>
          </p:cNvSpPr>
          <p:nvPr/>
        </p:nvSpPr>
        <p:spPr bwMode="auto">
          <a:xfrm>
            <a:off x="2979738" y="6553200"/>
            <a:ext cx="3024187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it-IT" altLang="it-IT" sz="1200"/>
              <a:t>Adapted from Boulet, ERJ 2009</a:t>
            </a: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93815660"/>
      </p:ext>
    </p:extLst>
  </p:cSld>
  <p:clrMapOvr>
    <a:masterClrMapping/>
  </p:clrMapOvr>
  <p:transition spd="slow"/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4"/>
          <p:cNvSpPr>
            <a:spLocks noChangeArrowheads="1"/>
          </p:cNvSpPr>
          <p:nvPr/>
        </p:nvSpPr>
        <p:spPr bwMode="auto">
          <a:xfrm>
            <a:off x="395536" y="908720"/>
            <a:ext cx="8136904" cy="4493538"/>
          </a:xfrm>
          <a:prstGeom prst="rect">
            <a:avLst/>
          </a:prstGeom>
          <a:solidFill>
            <a:srgbClr val="FFFF66"/>
          </a:soli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0" hangingPunct="0"/>
            <a:r>
              <a:rPr lang="it-IT" sz="3600" b="1" dirty="0">
                <a:solidFill>
                  <a:srgbClr val="000066"/>
                </a:solidFill>
                <a:latin typeface="Times New Roman" pitchFamily="18" charset="0"/>
              </a:rPr>
              <a:t>	</a:t>
            </a:r>
            <a:r>
              <a:rPr lang="it-IT" sz="2800" b="1" dirty="0" smtClean="0">
                <a:solidFill>
                  <a:srgbClr val="000066"/>
                </a:solidFill>
                <a:latin typeface="Times New Roman" pitchFamily="18" charset="0"/>
              </a:rPr>
              <a:t>GESTIONE </a:t>
            </a:r>
            <a:r>
              <a:rPr lang="it-IT" sz="2800" b="1" dirty="0">
                <a:solidFill>
                  <a:srgbClr val="000066"/>
                </a:solidFill>
                <a:latin typeface="Times New Roman" pitchFamily="18" charset="0"/>
              </a:rPr>
              <a:t>DELL’ </a:t>
            </a:r>
            <a:r>
              <a:rPr lang="it-IT" sz="2800" b="1" dirty="0" smtClean="0">
                <a:solidFill>
                  <a:srgbClr val="000066"/>
                </a:solidFill>
                <a:latin typeface="Times New Roman" pitchFamily="18" charset="0"/>
              </a:rPr>
              <a:t>ASMA PERSISTENTE</a:t>
            </a:r>
          </a:p>
          <a:p>
            <a:pPr eaLnBrk="0" hangingPunct="0"/>
            <a:endParaRPr lang="it-IT" sz="2800" b="1" dirty="0" smtClean="0">
              <a:solidFill>
                <a:srgbClr val="000066"/>
              </a:solidFill>
              <a:latin typeface="Times New Roman" pitchFamily="18" charset="0"/>
            </a:endParaRPr>
          </a:p>
          <a:p>
            <a:pPr eaLnBrk="0" hangingPunct="0"/>
            <a:r>
              <a:rPr lang="it-IT" sz="3600" b="1" dirty="0" smtClean="0">
                <a:solidFill>
                  <a:srgbClr val="000066"/>
                </a:solidFill>
                <a:latin typeface="Times New Roman" pitchFamily="18" charset="0"/>
              </a:rPr>
              <a:t>				  </a:t>
            </a:r>
            <a:r>
              <a:rPr lang="it-IT" sz="2400" b="1" dirty="0" smtClean="0">
                <a:solidFill>
                  <a:srgbClr val="000066"/>
                </a:solidFill>
                <a:latin typeface="Times New Roman" pitchFamily="18" charset="0"/>
              </a:rPr>
              <a:t>Genitori</a:t>
            </a:r>
            <a:endParaRPr lang="it-IT" sz="2400" b="1" dirty="0">
              <a:solidFill>
                <a:srgbClr val="000066"/>
              </a:solidFill>
              <a:latin typeface="Times New Roman" pitchFamily="18" charset="0"/>
            </a:endParaRPr>
          </a:p>
          <a:p>
            <a:pPr eaLnBrk="0" hangingPunct="0"/>
            <a:endParaRPr lang="it-IT" sz="2400" b="1" dirty="0" smtClean="0">
              <a:solidFill>
                <a:srgbClr val="000066"/>
              </a:solidFill>
              <a:latin typeface="Times New Roman" pitchFamily="18" charset="0"/>
            </a:endParaRPr>
          </a:p>
          <a:p>
            <a:pPr eaLnBrk="0" hangingPunct="0"/>
            <a:r>
              <a:rPr lang="it-IT" sz="2400" b="1" dirty="0" smtClean="0">
                <a:solidFill>
                  <a:srgbClr val="000066"/>
                </a:solidFill>
                <a:latin typeface="Times New Roman" pitchFamily="18" charset="0"/>
              </a:rPr>
              <a:t>Pediatra di Famiglia					Ospedale</a:t>
            </a:r>
          </a:p>
          <a:p>
            <a:pPr eaLnBrk="0" hangingPunct="0"/>
            <a:endParaRPr lang="it-IT" sz="2400" b="1" dirty="0" smtClean="0">
              <a:solidFill>
                <a:srgbClr val="000066"/>
              </a:solidFill>
              <a:latin typeface="Times New Roman" pitchFamily="18" charset="0"/>
            </a:endParaRPr>
          </a:p>
          <a:p>
            <a:pPr eaLnBrk="0" hangingPunct="0"/>
            <a:r>
              <a:rPr lang="it-IT" sz="2400" b="1" dirty="0">
                <a:solidFill>
                  <a:srgbClr val="000066"/>
                </a:solidFill>
                <a:latin typeface="Times New Roman" pitchFamily="18" charset="0"/>
              </a:rPr>
              <a:t>	</a:t>
            </a:r>
            <a:r>
              <a:rPr lang="it-IT" sz="2400" b="1" dirty="0" smtClean="0">
                <a:solidFill>
                  <a:srgbClr val="000066"/>
                </a:solidFill>
                <a:latin typeface="Times New Roman" pitchFamily="18" charset="0"/>
              </a:rPr>
              <a:t>			Associazioni</a:t>
            </a:r>
            <a:endParaRPr lang="it-IT" sz="2400" b="1" dirty="0">
              <a:solidFill>
                <a:srgbClr val="000066"/>
              </a:solidFill>
              <a:latin typeface="Times New Roman" pitchFamily="18" charset="0"/>
            </a:endParaRPr>
          </a:p>
          <a:p>
            <a:pPr eaLnBrk="0" hangingPunct="0"/>
            <a:endParaRPr lang="it-IT" b="1" dirty="0" smtClean="0">
              <a:solidFill>
                <a:srgbClr val="000066"/>
              </a:solidFill>
              <a:latin typeface="Times New Roman" pitchFamily="18" charset="0"/>
            </a:endParaRPr>
          </a:p>
          <a:p>
            <a:pPr eaLnBrk="0" hangingPunct="0"/>
            <a:endParaRPr lang="it-IT" b="1" dirty="0">
              <a:solidFill>
                <a:srgbClr val="000066"/>
              </a:solidFill>
              <a:latin typeface="Times New Roman" pitchFamily="18" charset="0"/>
            </a:endParaRPr>
          </a:p>
          <a:p>
            <a:pPr eaLnBrk="0" hangingPunct="0"/>
            <a:r>
              <a:rPr lang="it-IT" b="1" dirty="0" smtClean="0">
                <a:solidFill>
                  <a:srgbClr val="000066"/>
                </a:solidFill>
                <a:latin typeface="Times New Roman" pitchFamily="18" charset="0"/>
              </a:rPr>
              <a:t>Formazione</a:t>
            </a:r>
          </a:p>
          <a:p>
            <a:pPr eaLnBrk="0" hangingPunct="0"/>
            <a:r>
              <a:rPr lang="it-IT" b="1" dirty="0" err="1" smtClean="0">
                <a:solidFill>
                  <a:srgbClr val="000066"/>
                </a:solidFill>
                <a:latin typeface="Times New Roman" pitchFamily="18" charset="0"/>
              </a:rPr>
              <a:t>Intereazione</a:t>
            </a:r>
            <a:endParaRPr lang="it-IT" b="1" dirty="0" smtClean="0">
              <a:solidFill>
                <a:srgbClr val="000066"/>
              </a:solidFill>
              <a:latin typeface="Times New Roman" pitchFamily="18" charset="0"/>
            </a:endParaRPr>
          </a:p>
          <a:p>
            <a:pPr eaLnBrk="0" hangingPunct="0"/>
            <a:r>
              <a:rPr lang="it-IT" b="1" dirty="0" smtClean="0">
                <a:solidFill>
                  <a:srgbClr val="000066"/>
                </a:solidFill>
                <a:latin typeface="Times New Roman" pitchFamily="18" charset="0"/>
              </a:rPr>
              <a:t>Condivisione</a:t>
            </a:r>
            <a:endParaRPr lang="it-IT" b="1" dirty="0">
              <a:solidFill>
                <a:srgbClr val="000066"/>
              </a:solidFill>
              <a:latin typeface="Times New Roman" pitchFamily="18" charset="0"/>
            </a:endParaRPr>
          </a:p>
        </p:txBody>
      </p:sp>
      <p:sp>
        <p:nvSpPr>
          <p:cNvPr id="3" name="Freccia a incrocio 2"/>
          <p:cNvSpPr/>
          <p:nvPr/>
        </p:nvSpPr>
        <p:spPr>
          <a:xfrm>
            <a:off x="4252754" y="2636912"/>
            <a:ext cx="1296144" cy="993011"/>
          </a:xfrm>
          <a:prstGeom prst="quad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702149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olo 1"/>
          <p:cNvSpPr>
            <a:spLocks noGrp="1"/>
          </p:cNvSpPr>
          <p:nvPr>
            <p:ph type="title"/>
          </p:nvPr>
        </p:nvSpPr>
        <p:spPr>
          <a:xfrm>
            <a:off x="766234" y="0"/>
            <a:ext cx="7772400" cy="1143000"/>
          </a:xfrm>
        </p:spPr>
        <p:txBody>
          <a:bodyPr>
            <a:normAutofit/>
          </a:bodyPr>
          <a:lstStyle/>
          <a:p>
            <a:r>
              <a:rPr lang="it-IT" sz="3200" b="1" dirty="0" smtClean="0"/>
              <a:t>Gestione delle patologie allergiche croniche</a:t>
            </a:r>
          </a:p>
        </p:txBody>
      </p:sp>
      <p:graphicFrame>
        <p:nvGraphicFramePr>
          <p:cNvPr id="4" name="Segnaposto contenuto 3"/>
          <p:cNvGraphicFramePr>
            <a:graphicFrameLocks noGrp="1"/>
          </p:cNvGraphicFramePr>
          <p:nvPr>
            <p:ph idx="1"/>
          </p:nvPr>
        </p:nvGraphicFramePr>
        <p:xfrm>
          <a:off x="6228185" y="1752600"/>
          <a:ext cx="2915815" cy="3417739"/>
        </p:xfrm>
        <a:graphic>
          <a:graphicData uri="http://schemas.openxmlformats.org/drawingml/2006/diagram">
            <a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5" name="Diagramma 4"/>
          <p:cNvGraphicFramePr/>
          <p:nvPr/>
        </p:nvGraphicFramePr>
        <p:xfrm>
          <a:off x="3048000" y="1828800"/>
          <a:ext cx="3200400" cy="3472408"/>
        </p:xfrm>
        <a:graphic>
          <a:graphicData uri="http://schemas.openxmlformats.org/drawingml/2006/diagram">
            <a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graphicFrame>
        <p:nvGraphicFramePr>
          <p:cNvPr id="6" name="Diagramma 5"/>
          <p:cNvGraphicFramePr/>
          <p:nvPr/>
        </p:nvGraphicFramePr>
        <p:xfrm>
          <a:off x="838200" y="1905000"/>
          <a:ext cx="1962553" cy="3505200"/>
        </p:xfrm>
        <a:graphic>
          <a:graphicData uri="http://schemas.openxmlformats.org/drawingml/2006/diagram">
            <a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  <p:sp>
        <p:nvSpPr>
          <p:cNvPr id="10246" name="CasellaDiTesto 6"/>
          <p:cNvSpPr txBox="1">
            <a:spLocks noChangeArrowheads="1"/>
          </p:cNvSpPr>
          <p:nvPr/>
        </p:nvSpPr>
        <p:spPr bwMode="auto">
          <a:xfrm>
            <a:off x="766234" y="942976"/>
            <a:ext cx="139653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 b="1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it-IT" sz="2400" dirty="0">
                <a:latin typeface="Times New Roman" pitchFamily="18" charset="0"/>
              </a:rPr>
              <a:t>Patologie</a:t>
            </a:r>
          </a:p>
        </p:txBody>
      </p:sp>
      <p:sp>
        <p:nvSpPr>
          <p:cNvPr id="10247" name="CasellaDiTesto 7"/>
          <p:cNvSpPr txBox="1">
            <a:spLocks noChangeArrowheads="1"/>
          </p:cNvSpPr>
          <p:nvPr/>
        </p:nvSpPr>
        <p:spPr bwMode="auto">
          <a:xfrm>
            <a:off x="3722511" y="942976"/>
            <a:ext cx="159530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 b="1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it-IT" sz="2400">
                <a:latin typeface="Times New Roman" pitchFamily="18" charset="0"/>
              </a:rPr>
              <a:t>Ruolo PdF</a:t>
            </a:r>
          </a:p>
        </p:txBody>
      </p:sp>
      <p:sp>
        <p:nvSpPr>
          <p:cNvPr id="10248" name="CasellaDiTesto 8"/>
          <p:cNvSpPr txBox="1">
            <a:spLocks noChangeArrowheads="1"/>
          </p:cNvSpPr>
          <p:nvPr/>
        </p:nvSpPr>
        <p:spPr bwMode="auto">
          <a:xfrm>
            <a:off x="6588478" y="895351"/>
            <a:ext cx="239841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 b="1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it-IT" sz="2400">
                <a:latin typeface="Times New Roman" pitchFamily="18" charset="0"/>
              </a:rPr>
              <a:t>Ruolo specialista</a:t>
            </a:r>
          </a:p>
        </p:txBody>
      </p:sp>
      <p:sp>
        <p:nvSpPr>
          <p:cNvPr id="10249" name="Rettangolo 1"/>
          <p:cNvSpPr>
            <a:spLocks noChangeArrowheads="1"/>
          </p:cNvSpPr>
          <p:nvPr/>
        </p:nvSpPr>
        <p:spPr bwMode="auto">
          <a:xfrm>
            <a:off x="358423" y="5589588"/>
            <a:ext cx="8785578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it-IT" sz="1400" dirty="0"/>
              <a:t>Più attenzione alla qualità di vita del paziente, meno ospedale e più territorio per gestire i malati cronici, </a:t>
            </a:r>
            <a:r>
              <a:rPr lang="it-IT" sz="1400" dirty="0" smtClean="0"/>
              <a:t>ovvero </a:t>
            </a:r>
            <a:r>
              <a:rPr lang="it-IT" sz="1400" dirty="0"/>
              <a:t>un esercito di milioni di </a:t>
            </a:r>
            <a:r>
              <a:rPr lang="it-IT" sz="1400" dirty="0" smtClean="0"/>
              <a:t>persone. </a:t>
            </a:r>
            <a:r>
              <a:rPr lang="it-IT" sz="1400" b="1" dirty="0">
                <a:solidFill>
                  <a:srgbClr val="FF0000"/>
                </a:solidFill>
              </a:rPr>
              <a:t>A coordinare l'equipe incaricata di gestirli, un medico di famiglia formato in modo specifico</a:t>
            </a:r>
            <a:r>
              <a:rPr lang="it-IT" sz="1400" dirty="0"/>
              <a:t>: lo prevede il primo </a:t>
            </a:r>
            <a:r>
              <a:rPr lang="it-IT" sz="1400" b="1" dirty="0"/>
              <a:t>Piano Nazionale delle Cronicità </a:t>
            </a:r>
            <a:r>
              <a:rPr lang="it-IT" sz="1400" dirty="0"/>
              <a:t>messo a punto dal ministero della Salute</a:t>
            </a:r>
            <a:r>
              <a:rPr lang="it-IT" sz="1600" dirty="0"/>
              <a:t>.</a:t>
            </a: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52126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 smtClean="0"/>
              <a:t>Formazione medica (MMG e Pediatri)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it-IT" dirty="0" smtClean="0"/>
              <a:t>Corsi Regionali FIMP</a:t>
            </a:r>
          </a:p>
          <a:p>
            <a:r>
              <a:rPr lang="it-IT" dirty="0" smtClean="0"/>
              <a:t>Convegni</a:t>
            </a:r>
          </a:p>
          <a:p>
            <a:r>
              <a:rPr lang="it-IT" dirty="0" smtClean="0"/>
              <a:t>Protocolli diagnostico-terapeutici</a:t>
            </a:r>
          </a:p>
          <a:p>
            <a:pPr marL="0" indent="0">
              <a:buNone/>
            </a:pPr>
            <a:endParaRPr lang="it-IT" dirty="0" smtClean="0"/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r>
              <a:rPr lang="it-IT" dirty="0" smtClean="0"/>
              <a:t>Coinvolgimento Associazioni (</a:t>
            </a:r>
            <a:r>
              <a:rPr lang="it-IT" dirty="0" err="1" smtClean="0"/>
              <a:t>Federasma</a:t>
            </a:r>
            <a:r>
              <a:rPr lang="it-IT" dirty="0" smtClean="0"/>
              <a:t>)</a:t>
            </a:r>
          </a:p>
          <a:p>
            <a:pPr marL="0" indent="0">
              <a:buNone/>
            </a:pPr>
            <a:r>
              <a:rPr lang="it-IT" dirty="0" smtClean="0"/>
              <a:t>Coinvolgimento diretto dei genitori</a:t>
            </a:r>
            <a:endParaRPr lang="it-IT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871867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438944" y="1484784"/>
            <a:ext cx="8267700" cy="496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altLang="it-IT" sz="2400" b="0" dirty="0"/>
              <a:t>L’asma è una malattia infiammatoria cronica </a:t>
            </a:r>
            <a:br>
              <a:rPr lang="it-IT" altLang="it-IT" sz="2400" b="0" dirty="0"/>
            </a:br>
            <a:r>
              <a:rPr lang="it-IT" altLang="it-IT" sz="2400" b="0" dirty="0"/>
              <a:t>delle vie aeree caratterizzata da:</a:t>
            </a:r>
          </a:p>
          <a:p>
            <a:endParaRPr lang="it-IT" altLang="it-IT" sz="2000" b="0" dirty="0"/>
          </a:p>
          <a:p>
            <a:pPr>
              <a:buClr>
                <a:srgbClr val="FF9933"/>
              </a:buClr>
              <a:buSzPct val="120000"/>
              <a:buFont typeface="Wingdings" pitchFamily="2" charset="2"/>
              <a:buChar char="§"/>
            </a:pPr>
            <a:r>
              <a:rPr lang="it-IT" altLang="it-IT" sz="2400" b="0" dirty="0"/>
              <a:t> Episodi ricorrenti di dispnea, respiro sibilante, tosse </a:t>
            </a:r>
          </a:p>
          <a:p>
            <a:pPr>
              <a:buClr>
                <a:srgbClr val="FF9933"/>
              </a:buClr>
              <a:buSzPct val="120000"/>
              <a:buFont typeface="Wingdings" pitchFamily="2" charset="2"/>
              <a:buNone/>
            </a:pPr>
            <a:r>
              <a:rPr lang="it-IT" altLang="it-IT" sz="2400" b="0" dirty="0"/>
              <a:t>   e senso di costrizione toracica</a:t>
            </a:r>
          </a:p>
          <a:p>
            <a:pPr>
              <a:buClr>
                <a:srgbClr val="FF9933"/>
              </a:buClr>
              <a:buSzPct val="120000"/>
              <a:buFont typeface="Wingdings" pitchFamily="2" charset="2"/>
              <a:buChar char="§"/>
            </a:pPr>
            <a:endParaRPr lang="it-IT" altLang="it-IT" sz="2000" b="0" dirty="0"/>
          </a:p>
          <a:p>
            <a:pPr>
              <a:buClr>
                <a:srgbClr val="FF9933"/>
              </a:buClr>
              <a:buSzPct val="120000"/>
              <a:buFont typeface="Wingdings" pitchFamily="2" charset="2"/>
              <a:buChar char="§"/>
            </a:pPr>
            <a:r>
              <a:rPr lang="it-IT" altLang="it-IT" sz="2400" b="0" dirty="0"/>
              <a:t> Ostruzione bronchiale (di solito reversibile </a:t>
            </a:r>
          </a:p>
          <a:p>
            <a:pPr>
              <a:buClr>
                <a:srgbClr val="FF9933"/>
              </a:buClr>
              <a:buSzPct val="120000"/>
              <a:buFont typeface="Wingdings" pitchFamily="2" charset="2"/>
              <a:buNone/>
            </a:pPr>
            <a:r>
              <a:rPr lang="it-IT" altLang="it-IT" sz="2400" b="0" dirty="0"/>
              <a:t>   spontaneamente o dopo trattamento farmacologico)</a:t>
            </a:r>
          </a:p>
          <a:p>
            <a:pPr>
              <a:buClr>
                <a:srgbClr val="FF9933"/>
              </a:buClr>
              <a:buSzPct val="120000"/>
              <a:buFont typeface="Wingdings" pitchFamily="2" charset="2"/>
              <a:buChar char="§"/>
            </a:pPr>
            <a:endParaRPr lang="it-IT" altLang="it-IT" sz="2000" b="0" dirty="0"/>
          </a:p>
          <a:p>
            <a:pPr>
              <a:buClr>
                <a:srgbClr val="FF9933"/>
              </a:buClr>
              <a:buSzPct val="120000"/>
              <a:buFont typeface="Wingdings" pitchFamily="2" charset="2"/>
              <a:buChar char="§"/>
            </a:pPr>
            <a:r>
              <a:rPr lang="it-IT" altLang="it-IT" sz="2400" b="0" dirty="0"/>
              <a:t> Iperreattività bronchiale</a:t>
            </a:r>
          </a:p>
          <a:p>
            <a:pPr>
              <a:buClr>
                <a:srgbClr val="FF9933"/>
              </a:buClr>
              <a:buSzPct val="120000"/>
              <a:buFont typeface="Wingdings" pitchFamily="2" charset="2"/>
              <a:buChar char="§"/>
            </a:pPr>
            <a:endParaRPr lang="it-IT" altLang="it-IT" sz="2000" b="0" dirty="0"/>
          </a:p>
          <a:p>
            <a:pPr>
              <a:buClr>
                <a:srgbClr val="FF9933"/>
              </a:buClr>
              <a:buSzPct val="120000"/>
              <a:buFont typeface="Wingdings" pitchFamily="2" charset="2"/>
              <a:buChar char="§"/>
            </a:pPr>
            <a:r>
              <a:rPr lang="it-IT" altLang="it-IT" sz="2400" b="0" dirty="0"/>
              <a:t> Infiltrazione di cellule infiammatorie, rilascio di mediatori </a:t>
            </a:r>
            <a:br>
              <a:rPr lang="it-IT" altLang="it-IT" sz="2400" b="0" dirty="0"/>
            </a:br>
            <a:r>
              <a:rPr lang="it-IT" altLang="it-IT" sz="2400" b="0" dirty="0"/>
              <a:t>   e rimodellamento strutturale delle  vie aeree</a:t>
            </a:r>
          </a:p>
          <a:p>
            <a:r>
              <a:rPr lang="it-IT" altLang="it-IT" sz="2400" b="0" dirty="0"/>
              <a:t> </a:t>
            </a:r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1938338" y="150813"/>
            <a:ext cx="18415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endParaRPr lang="it-IT" altLang="it-IT" sz="2800" b="0">
              <a:solidFill>
                <a:schemeClr val="bg1"/>
              </a:solidFill>
            </a:endParaRP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899592" y="442912"/>
            <a:ext cx="7115696" cy="75383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 algn="ctr">
            <a:noFill/>
            <a:miter lim="800000"/>
            <a:headEnd/>
            <a:tailEnd/>
          </a:ln>
        </p:spPr>
        <p:txBody>
          <a:bodyPr/>
          <a:lstStyle/>
          <a:p>
            <a:r>
              <a:rPr lang="it-IT" altLang="it-IT" sz="3200" b="1" dirty="0"/>
              <a:t>Asma bronchiale: </a:t>
            </a:r>
            <a:r>
              <a:rPr lang="it-IT" altLang="it-IT" sz="3200" b="1" dirty="0" smtClean="0"/>
              <a:t>definizione</a:t>
            </a:r>
            <a:endParaRPr lang="it-IT" altLang="it-IT" sz="3200" b="1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65696257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0" y="260648"/>
            <a:ext cx="9721080" cy="5813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4788024" y="386314"/>
            <a:ext cx="4445123" cy="56784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549102" tIns="45720" rIns="1587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sz="12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mic Sans MS" pitchFamily="66" charset="0"/>
                <a:ea typeface="Arial" pitchFamily="34" charset="0"/>
                <a:cs typeface="Arial" pitchFamily="34" charset="0"/>
              </a:rPr>
              <a:t>Prima sessione (9.00-13.00)</a:t>
            </a:r>
            <a:endParaRPr kumimoji="0" lang="it-IT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mic Sans MS" pitchFamily="66" charset="0"/>
                <a:ea typeface="Arial" pitchFamily="34" charset="0"/>
                <a:cs typeface="Arial" pitchFamily="34" charset="0"/>
              </a:rPr>
              <a:t>Presentazione corso </a:t>
            </a:r>
            <a:endParaRPr kumimoji="0" lang="it-IT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sz="12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omic Sans MS" pitchFamily="66" charset="0"/>
                <a:ea typeface="Arial" pitchFamily="34" charset="0"/>
                <a:cs typeface="Arial" pitchFamily="34" charset="0"/>
              </a:rPr>
              <a:t>Pretest</a:t>
            </a:r>
            <a:r>
              <a:rPr kumimoji="0" lang="it-IT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mic Sans MS" pitchFamily="66" charset="0"/>
                <a:ea typeface="Arial" pitchFamily="34" charset="0"/>
                <a:cs typeface="Arial" pitchFamily="34" charset="0"/>
              </a:rPr>
              <a:t> </a:t>
            </a:r>
            <a:endParaRPr kumimoji="0" lang="it-IT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sz="12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mic Sans MS" pitchFamily="66" charset="0"/>
                <a:ea typeface="Arial" pitchFamily="34" charset="0"/>
                <a:cs typeface="Arial" pitchFamily="34" charset="0"/>
              </a:rPr>
              <a:t>Patogenesi ed eziologia dell’asma</a:t>
            </a:r>
            <a:endParaRPr kumimoji="0" lang="it-IT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sz="12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mic Sans MS" pitchFamily="66" charset="0"/>
                <a:ea typeface="Arial" pitchFamily="34" charset="0"/>
                <a:cs typeface="Arial" pitchFamily="34" charset="0"/>
              </a:rPr>
              <a:t>La storia naturale</a:t>
            </a:r>
            <a:endParaRPr kumimoji="0" lang="it-IT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mic Sans MS" pitchFamily="66" charset="0"/>
                <a:ea typeface="Arial" pitchFamily="34" charset="0"/>
                <a:cs typeface="Arial" pitchFamily="34" charset="0"/>
              </a:rPr>
              <a:t>Lavoro a piccoli gruppi   </a:t>
            </a:r>
            <a:endParaRPr kumimoji="0" lang="it-IT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mic Sans MS" pitchFamily="66" charset="0"/>
                <a:ea typeface="Arial" pitchFamily="34" charset="0"/>
                <a:cs typeface="Arial" pitchFamily="34" charset="0"/>
              </a:rPr>
              <a:t>Pausa caffè</a:t>
            </a:r>
            <a:endParaRPr kumimoji="0" lang="it-IT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mic Sans MS" pitchFamily="66" charset="0"/>
                <a:ea typeface="Arial" pitchFamily="34" charset="0"/>
                <a:cs typeface="Arial" pitchFamily="34" charset="0"/>
              </a:rPr>
              <a:t>Lavoro a piccoli gruppi</a:t>
            </a:r>
            <a:endParaRPr kumimoji="0" lang="it-IT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sz="12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mic Sans MS" pitchFamily="66" charset="0"/>
                <a:ea typeface="Arial" pitchFamily="34" charset="0"/>
                <a:cs typeface="Arial" pitchFamily="34" charset="0"/>
              </a:rPr>
              <a:t>Dalle linee guida al corretto trattamento</a:t>
            </a:r>
            <a:endParaRPr kumimoji="0" lang="it-IT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sz="12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mic Sans MS" pitchFamily="66" charset="0"/>
                <a:ea typeface="Arial" pitchFamily="34" charset="0"/>
                <a:cs typeface="Arial" pitchFamily="34" charset="0"/>
              </a:rPr>
              <a:t>Seconda sessione (15.00-19.00)</a:t>
            </a:r>
            <a:endParaRPr kumimoji="0" lang="it-IT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sz="12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mic Sans MS" pitchFamily="66" charset="0"/>
                <a:ea typeface="Arial" pitchFamily="34" charset="0"/>
                <a:cs typeface="Arial" pitchFamily="34" charset="0"/>
              </a:rPr>
              <a:t>Peculiarità dell’asma in età prescolare</a:t>
            </a:r>
            <a:r>
              <a:rPr kumimoji="0" lang="it-IT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mic Sans MS" pitchFamily="66" charset="0"/>
                <a:ea typeface="Arial" pitchFamily="34" charset="0"/>
                <a:cs typeface="Arial" pitchFamily="34" charset="0"/>
              </a:rPr>
              <a:t> </a:t>
            </a:r>
            <a:endParaRPr kumimoji="0" lang="it-IT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mic Sans MS" pitchFamily="66" charset="0"/>
                <a:ea typeface="Arial" pitchFamily="34" charset="0"/>
                <a:cs typeface="Arial" pitchFamily="34" charset="0"/>
              </a:rPr>
              <a:t>Lavoro a piccoli gruppi </a:t>
            </a:r>
            <a:endParaRPr kumimoji="0" lang="it-IT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sz="1200" b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omic Sans MS" pitchFamily="66" charset="0"/>
                <a:ea typeface="Arial" pitchFamily="34" charset="0"/>
                <a:cs typeface="Arial" pitchFamily="34" charset="0"/>
              </a:rPr>
              <a:t>La gestione dell’attacco acuto </a:t>
            </a:r>
            <a:endParaRPr kumimoji="0" lang="it-IT" sz="900" b="1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mic Sans MS" pitchFamily="66" charset="0"/>
                <a:ea typeface="Arial" pitchFamily="34" charset="0"/>
                <a:cs typeface="Arial" pitchFamily="34" charset="0"/>
              </a:rPr>
              <a:t>Pausa caffè</a:t>
            </a:r>
            <a:endParaRPr kumimoji="0" lang="it-IT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mic Sans MS" pitchFamily="66" charset="0"/>
                <a:ea typeface="Arial" pitchFamily="34" charset="0"/>
                <a:cs typeface="Arial" pitchFamily="34" charset="0"/>
              </a:rPr>
              <a:t>Lavoro a piccoli gruppi </a:t>
            </a:r>
            <a:endParaRPr kumimoji="0" lang="it-IT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sz="1200" b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omic Sans MS" pitchFamily="66" charset="0"/>
                <a:ea typeface="Arial" pitchFamily="34" charset="0"/>
                <a:cs typeface="Arial" pitchFamily="34" charset="0"/>
              </a:rPr>
              <a:t>La terapia di fondo dell’asma</a:t>
            </a:r>
            <a:endParaRPr kumimoji="0" lang="it-IT" sz="2400" b="1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VAGRounded BT"/>
              <a:cs typeface="Arial" pitchFamily="34" charset="0"/>
            </a:endParaRPr>
          </a:p>
          <a:p>
            <a:pPr marL="1371600" marR="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it-IT" sz="1200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Times New Roman" pitchFamily="18" charset="0"/>
                <a:cs typeface="Calibri" pitchFamily="34" charset="0"/>
              </a:rPr>
              <a:t>Programma</a:t>
            </a:r>
            <a:endParaRPr kumimoji="0" lang="it-IT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sz="12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mic Sans MS" pitchFamily="66" charset="0"/>
                <a:ea typeface="Arial" pitchFamily="34" charset="0"/>
                <a:cs typeface="Arial" pitchFamily="34" charset="0"/>
              </a:rPr>
              <a:t>Terza sessione (9.00-13.00)</a:t>
            </a:r>
            <a:endParaRPr kumimoji="0" lang="it-IT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sz="12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mic Sans MS" pitchFamily="66" charset="0"/>
                <a:ea typeface="Arial" pitchFamily="34" charset="0"/>
                <a:cs typeface="Arial" pitchFamily="34" charset="0"/>
              </a:rPr>
              <a:t>Peculiarità dell’asma del bambino oltre i 6 anni </a:t>
            </a:r>
            <a:endParaRPr kumimoji="0" lang="it-IT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mic Sans MS" pitchFamily="66" charset="0"/>
                <a:ea typeface="Arial" pitchFamily="34" charset="0"/>
                <a:cs typeface="Arial" pitchFamily="34" charset="0"/>
              </a:rPr>
              <a:t>Lavoro a piccoli gruppi  </a:t>
            </a:r>
            <a:endParaRPr kumimoji="0" lang="it-IT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mic Sans MS" pitchFamily="66" charset="0"/>
                <a:ea typeface="Arial" pitchFamily="34" charset="0"/>
                <a:cs typeface="Arial" pitchFamily="34" charset="0"/>
              </a:rPr>
              <a:t>Pausa caffè</a:t>
            </a:r>
            <a:endParaRPr kumimoji="0" lang="it-IT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mic Sans MS" pitchFamily="66" charset="0"/>
                <a:ea typeface="Arial" pitchFamily="34" charset="0"/>
                <a:cs typeface="Arial" pitchFamily="34" charset="0"/>
              </a:rPr>
              <a:t>Lavoro a piccoli gruppi  </a:t>
            </a:r>
            <a:endParaRPr kumimoji="0" lang="it-IT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sz="12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mic Sans MS" pitchFamily="66" charset="0"/>
                <a:ea typeface="Arial" pitchFamily="34" charset="0"/>
                <a:cs typeface="Arial" pitchFamily="34" charset="0"/>
              </a:rPr>
              <a:t>Sintesi del docente</a:t>
            </a:r>
            <a:endParaRPr kumimoji="0" lang="it-IT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sz="12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mic Sans MS" pitchFamily="66" charset="0"/>
                <a:ea typeface="Arial" pitchFamily="34" charset="0"/>
                <a:cs typeface="Arial" pitchFamily="34" charset="0"/>
              </a:rPr>
              <a:t>Quarta sessione (15.00-19.00)</a:t>
            </a:r>
            <a:endParaRPr kumimoji="0" lang="it-IT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mic Sans MS" pitchFamily="66" charset="0"/>
                <a:ea typeface="Arial" pitchFamily="34" charset="0"/>
                <a:cs typeface="Arial" pitchFamily="34" charset="0"/>
              </a:rPr>
              <a:t>Lavoro a piccoli gruppi </a:t>
            </a:r>
            <a:endParaRPr kumimoji="0" lang="it-IT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mic Sans MS" pitchFamily="66" charset="0"/>
                <a:ea typeface="Arial" pitchFamily="34" charset="0"/>
                <a:cs typeface="Arial" pitchFamily="34" charset="0"/>
              </a:rPr>
              <a:t>Pausa caffè </a:t>
            </a:r>
            <a:endParaRPr kumimoji="0" lang="it-IT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sz="12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mic Sans MS" pitchFamily="66" charset="0"/>
                <a:ea typeface="Arial" pitchFamily="34" charset="0"/>
                <a:cs typeface="Arial" pitchFamily="34" charset="0"/>
              </a:rPr>
              <a:t>Internet e Asma</a:t>
            </a:r>
            <a:endParaRPr kumimoji="0" lang="it-IT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mic Sans MS" pitchFamily="66" charset="0"/>
                <a:ea typeface="Arial" pitchFamily="34" charset="0"/>
                <a:cs typeface="Arial" pitchFamily="34" charset="0"/>
              </a:rPr>
              <a:t>Post-test e questionario di valutazione del gradimento</a:t>
            </a:r>
            <a:endParaRPr kumimoji="0" lang="it-IT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mic Sans MS" pitchFamily="66" charset="0"/>
                <a:ea typeface="Arial" pitchFamily="34" charset="0"/>
                <a:cs typeface="Arial" pitchFamily="34" charset="0"/>
              </a:rPr>
              <a:t>Consegna degli attestati </a:t>
            </a:r>
            <a:endParaRPr kumimoji="0" lang="it-IT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5123" name="Picture 3" descr="images (1)-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3203848" y="2499506"/>
            <a:ext cx="1503543" cy="1452091"/>
          </a:xfrm>
          <a:prstGeom prst="rect">
            <a:avLst/>
          </a:prstGeom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sellaDiTesto 5"/>
          <p:cNvSpPr txBox="1"/>
          <p:nvPr/>
        </p:nvSpPr>
        <p:spPr>
          <a:xfrm>
            <a:off x="2843808" y="29815"/>
            <a:ext cx="37987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 smtClean="0"/>
              <a:t>CORSO FIMP TOSCANA 2011</a:t>
            </a:r>
            <a:endParaRPr lang="it-IT" sz="2400" b="1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715768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220877"/>
            <a:ext cx="3671329" cy="24439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838200" y="4800600"/>
            <a:ext cx="2800879" cy="1560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4280798" y="2314368"/>
            <a:ext cx="2592288" cy="1728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 descr="child ac+ in us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l="951" t="948" r="951" b="948"/>
          <a:stretch>
            <a:fillRect/>
          </a:stretch>
        </p:blipFill>
        <p:spPr bwMode="auto">
          <a:xfrm>
            <a:off x="6873086" y="2290266"/>
            <a:ext cx="1710843" cy="17166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radiografia-del-torac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838200" y="914400"/>
            <a:ext cx="2716393" cy="14972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838200" y="2743200"/>
            <a:ext cx="2737982" cy="1525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5364088" y="769370"/>
            <a:ext cx="2565367" cy="15208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1600200" y="0"/>
            <a:ext cx="53806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b="1" dirty="0" smtClean="0"/>
              <a:t>Gestione appropriata asma </a:t>
            </a:r>
            <a:endParaRPr lang="it-IT" sz="3600" b="1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716627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7" name="Picture 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152400" y="142875"/>
            <a:ext cx="8818563" cy="150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1618" name="Picture 4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7961313" y="182563"/>
            <a:ext cx="968375" cy="99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1619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160338" y="-336043"/>
            <a:ext cx="7596187" cy="1349375"/>
          </a:xfrm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4277" tIns="32139" rIns="40630" bIns="32139" numCol="1" anchorCtr="0" compatLnSpc="1">
            <a:prstTxWarp prst="textNoShape">
              <a:avLst/>
            </a:prstTxWarp>
          </a:bodyPr>
          <a:lstStyle/>
          <a:p>
            <a:pPr marL="223838"/>
            <a:r>
              <a:rPr lang="en-US" altLang="en-US" sz="2500" dirty="0" smtClean="0">
                <a:ea typeface="ヒラギノ角ゴ ProN W3" charset="-128"/>
              </a:rPr>
              <a:t>Managing exacerbations in primary care</a:t>
            </a:r>
          </a:p>
        </p:txBody>
      </p:sp>
      <p:sp>
        <p:nvSpPr>
          <p:cNvPr id="111620" name="Rectangle 6"/>
          <p:cNvSpPr>
            <a:spLocks/>
          </p:cNvSpPr>
          <p:nvPr/>
        </p:nvSpPr>
        <p:spPr bwMode="auto">
          <a:xfrm>
            <a:off x="160338" y="6657975"/>
            <a:ext cx="2062162" cy="223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0" bIns="0"/>
          <a:lstStyle>
            <a:lvl1pPr marL="381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altLang="en-US" sz="1100" i="1">
                <a:solidFill>
                  <a:srgbClr val="FFFFFF"/>
                </a:solidFill>
                <a:latin typeface="Arial Italic" charset="0"/>
                <a:sym typeface="Arial Italic" charset="0"/>
              </a:rPr>
              <a:t>GINA </a:t>
            </a:r>
            <a:r>
              <a:rPr lang="en-US" altLang="en-US" sz="1100" i="1" smtClean="0">
                <a:solidFill>
                  <a:srgbClr val="FFFFFF"/>
                </a:solidFill>
                <a:latin typeface="Arial Italic" charset="0"/>
                <a:sym typeface="Arial Italic" charset="0"/>
              </a:rPr>
              <a:t>2017, </a:t>
            </a:r>
            <a:r>
              <a:rPr lang="en-US" altLang="en-US" sz="1100" i="1" dirty="0">
                <a:solidFill>
                  <a:srgbClr val="FFFFFF"/>
                </a:solidFill>
                <a:latin typeface="Arial Italic" charset="0"/>
                <a:sym typeface="Arial Italic" charset="0"/>
              </a:rPr>
              <a:t>Box 4-3 (</a:t>
            </a:r>
            <a:r>
              <a:rPr lang="en-US" altLang="en-US" sz="1100" i="1" dirty="0" smtClean="0">
                <a:solidFill>
                  <a:srgbClr val="FFFFFF"/>
                </a:solidFill>
                <a:latin typeface="Arial Italic" charset="0"/>
                <a:sym typeface="Arial Italic" charset="0"/>
              </a:rPr>
              <a:t>1/7)</a:t>
            </a:r>
            <a:endParaRPr lang="en-US" altLang="en-US" sz="1100" i="1" dirty="0">
              <a:solidFill>
                <a:srgbClr val="FFFFFF"/>
              </a:solidFill>
              <a:latin typeface="Arial Italic" charset="0"/>
              <a:sym typeface="Arial Italic" charset="0"/>
            </a:endParaRPr>
          </a:p>
        </p:txBody>
      </p:sp>
      <p:pic>
        <p:nvPicPr>
          <p:cNvPr id="111622" name="Picture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l="1816" t="925" r="1826" b="336"/>
          <a:stretch>
            <a:fillRect/>
          </a:stretch>
        </p:blipFill>
        <p:spPr bwMode="auto">
          <a:xfrm>
            <a:off x="2480667" y="834727"/>
            <a:ext cx="3819525" cy="576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11623" name="Rectangle 13"/>
          <p:cNvSpPr>
            <a:spLocks/>
          </p:cNvSpPr>
          <p:nvPr/>
        </p:nvSpPr>
        <p:spPr bwMode="auto">
          <a:xfrm>
            <a:off x="2555875" y="908050"/>
            <a:ext cx="1079500" cy="125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>
              <a:lnSpc>
                <a:spcPct val="120000"/>
              </a:lnSpc>
              <a:spcBef>
                <a:spcPts val="275"/>
              </a:spcBef>
            </a:pPr>
            <a:r>
              <a:rPr lang="en-US" altLang="en-US" sz="700" b="1">
                <a:solidFill>
                  <a:srgbClr val="FFFFFF"/>
                </a:solidFill>
                <a:cs typeface="Arial" pitchFamily="34" charset="0"/>
                <a:sym typeface="Arial Bold" charset="0"/>
              </a:rPr>
              <a:t>PRIMARY CARE  </a:t>
            </a:r>
          </a:p>
        </p:txBody>
      </p:sp>
      <p:sp>
        <p:nvSpPr>
          <p:cNvPr id="111624" name="Rectangle 14"/>
          <p:cNvSpPr>
            <a:spLocks/>
          </p:cNvSpPr>
          <p:nvPr/>
        </p:nvSpPr>
        <p:spPr bwMode="auto">
          <a:xfrm>
            <a:off x="3732213" y="901700"/>
            <a:ext cx="2563812" cy="150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ts val="275"/>
              </a:spcBef>
            </a:pPr>
            <a:r>
              <a:rPr lang="en-US" altLang="en-US" sz="600" b="1">
                <a:solidFill>
                  <a:srgbClr val="FFFFFF"/>
                </a:solidFill>
                <a:cs typeface="Arial" pitchFamily="34" charset="0"/>
                <a:sym typeface="Arial Bold" charset="0"/>
              </a:rPr>
              <a:t>Patient presents with acute or sub-acute asthma exacerbation</a:t>
            </a:r>
          </a:p>
        </p:txBody>
      </p:sp>
      <p:sp>
        <p:nvSpPr>
          <p:cNvPr id="111625" name="Rectangle 15"/>
          <p:cNvSpPr>
            <a:spLocks/>
          </p:cNvSpPr>
          <p:nvPr/>
        </p:nvSpPr>
        <p:spPr bwMode="auto">
          <a:xfrm>
            <a:off x="2554288" y="1395413"/>
            <a:ext cx="1108075" cy="160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>
              <a:lnSpc>
                <a:spcPct val="120000"/>
              </a:lnSpc>
              <a:spcBef>
                <a:spcPts val="563"/>
              </a:spcBef>
            </a:pPr>
            <a:r>
              <a:rPr lang="en-US" altLang="en-US" sz="700" b="1">
                <a:solidFill>
                  <a:srgbClr val="FFFFFF"/>
                </a:solidFill>
                <a:cs typeface="Arial" pitchFamily="34" charset="0"/>
                <a:sym typeface="Arial Bold" charset="0"/>
              </a:rPr>
              <a:t>ASSESS the PATIENT</a:t>
            </a:r>
          </a:p>
        </p:txBody>
      </p:sp>
      <p:sp>
        <p:nvSpPr>
          <p:cNvPr id="111626" name="Rectangle 16"/>
          <p:cNvSpPr>
            <a:spLocks/>
          </p:cNvSpPr>
          <p:nvPr/>
        </p:nvSpPr>
        <p:spPr bwMode="auto">
          <a:xfrm>
            <a:off x="3732213" y="1268413"/>
            <a:ext cx="1304925" cy="38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ts val="425"/>
              </a:spcBef>
            </a:pPr>
            <a:r>
              <a:rPr lang="en-US" altLang="en-US" sz="600">
                <a:solidFill>
                  <a:srgbClr val="FFFFFF"/>
                </a:solidFill>
                <a:cs typeface="Arial" pitchFamily="34" charset="0"/>
                <a:sym typeface="Arial Bold" charset="0"/>
              </a:rPr>
              <a:t>Is it asthma?</a:t>
            </a:r>
          </a:p>
          <a:p>
            <a:pPr eaLnBrk="1" hangingPunct="1">
              <a:spcBef>
                <a:spcPts val="425"/>
              </a:spcBef>
            </a:pPr>
            <a:r>
              <a:rPr lang="en-US" altLang="en-US" sz="600">
                <a:solidFill>
                  <a:srgbClr val="FFFFFF"/>
                </a:solidFill>
                <a:cs typeface="Arial" pitchFamily="34" charset="0"/>
                <a:sym typeface="Arial Bold" charset="0"/>
              </a:rPr>
              <a:t>Risk factors for asthma-related death?</a:t>
            </a:r>
          </a:p>
          <a:p>
            <a:pPr eaLnBrk="1" hangingPunct="1">
              <a:spcBef>
                <a:spcPts val="425"/>
              </a:spcBef>
            </a:pPr>
            <a:r>
              <a:rPr lang="en-US" altLang="en-US" sz="600">
                <a:solidFill>
                  <a:srgbClr val="FFFFFF"/>
                </a:solidFill>
                <a:cs typeface="Arial" pitchFamily="34" charset="0"/>
                <a:sym typeface="Arial Bold" charset="0"/>
              </a:rPr>
              <a:t>Severity of exacerbation?</a:t>
            </a:r>
          </a:p>
        </p:txBody>
      </p:sp>
      <p:sp>
        <p:nvSpPr>
          <p:cNvPr id="111627" name="Rectangle 17"/>
          <p:cNvSpPr>
            <a:spLocks/>
          </p:cNvSpPr>
          <p:nvPr/>
        </p:nvSpPr>
        <p:spPr bwMode="auto">
          <a:xfrm>
            <a:off x="2620963" y="1966913"/>
            <a:ext cx="1081087" cy="90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lnSpc>
                <a:spcPct val="120000"/>
              </a:lnSpc>
            </a:pPr>
            <a:r>
              <a:rPr lang="en-GB" altLang="en-US" sz="700" b="1" dirty="0">
                <a:solidFill>
                  <a:schemeClr val="bg1"/>
                </a:solidFill>
                <a:cs typeface="Arial" pitchFamily="34" charset="0"/>
              </a:rPr>
              <a:t>MILD or MODERATE</a:t>
            </a:r>
          </a:p>
          <a:p>
            <a:pPr eaLnBrk="1" hangingPunct="1">
              <a:lnSpc>
                <a:spcPct val="120000"/>
              </a:lnSpc>
            </a:pPr>
            <a:r>
              <a:rPr lang="en-GB" altLang="en-US" sz="600" b="1" dirty="0">
                <a:solidFill>
                  <a:schemeClr val="bg1"/>
                </a:solidFill>
                <a:cs typeface="Arial" pitchFamily="34" charset="0"/>
              </a:rPr>
              <a:t>Talks in phrases, prefers </a:t>
            </a:r>
            <a:br>
              <a:rPr lang="en-GB" altLang="en-US" sz="600" b="1" dirty="0">
                <a:solidFill>
                  <a:schemeClr val="bg1"/>
                </a:solidFill>
                <a:cs typeface="Arial" pitchFamily="34" charset="0"/>
              </a:rPr>
            </a:br>
            <a:r>
              <a:rPr lang="en-GB" altLang="en-US" sz="600" b="1" dirty="0">
                <a:solidFill>
                  <a:schemeClr val="bg1"/>
                </a:solidFill>
                <a:cs typeface="Arial" pitchFamily="34" charset="0"/>
              </a:rPr>
              <a:t>sitting to lying, not agitated</a:t>
            </a:r>
          </a:p>
          <a:p>
            <a:pPr eaLnBrk="1" hangingPunct="1">
              <a:lnSpc>
                <a:spcPct val="120000"/>
              </a:lnSpc>
            </a:pPr>
            <a:r>
              <a:rPr lang="en-GB" altLang="en-US" sz="600" b="1" dirty="0">
                <a:solidFill>
                  <a:schemeClr val="bg1"/>
                </a:solidFill>
                <a:cs typeface="Arial" pitchFamily="34" charset="0"/>
              </a:rPr>
              <a:t>Respiratory rate increased</a:t>
            </a:r>
          </a:p>
          <a:p>
            <a:pPr eaLnBrk="1" hangingPunct="1">
              <a:lnSpc>
                <a:spcPct val="120000"/>
              </a:lnSpc>
            </a:pPr>
            <a:r>
              <a:rPr lang="en-GB" altLang="en-US" sz="600" b="1" dirty="0">
                <a:solidFill>
                  <a:schemeClr val="bg1"/>
                </a:solidFill>
                <a:cs typeface="Arial" pitchFamily="34" charset="0"/>
              </a:rPr>
              <a:t>Accessory muscles not used</a:t>
            </a:r>
          </a:p>
          <a:p>
            <a:pPr eaLnBrk="1" hangingPunct="1">
              <a:lnSpc>
                <a:spcPct val="120000"/>
              </a:lnSpc>
            </a:pPr>
            <a:r>
              <a:rPr lang="en-GB" altLang="en-US" sz="600" b="1" dirty="0">
                <a:solidFill>
                  <a:schemeClr val="bg1"/>
                </a:solidFill>
                <a:cs typeface="Arial" pitchFamily="34" charset="0"/>
              </a:rPr>
              <a:t>Pulse rate 100–120 bpm</a:t>
            </a:r>
          </a:p>
          <a:p>
            <a:pPr eaLnBrk="1" hangingPunct="1">
              <a:lnSpc>
                <a:spcPct val="120000"/>
              </a:lnSpc>
            </a:pPr>
            <a:r>
              <a:rPr lang="en-GB" altLang="en-US" sz="600" b="1" dirty="0">
                <a:solidFill>
                  <a:schemeClr val="bg1"/>
                </a:solidFill>
                <a:cs typeface="Arial" pitchFamily="34" charset="0"/>
              </a:rPr>
              <a:t>O2 saturation (on air) 90–95%</a:t>
            </a:r>
          </a:p>
          <a:p>
            <a:pPr eaLnBrk="1" hangingPunct="1">
              <a:lnSpc>
                <a:spcPct val="120000"/>
              </a:lnSpc>
            </a:pPr>
            <a:r>
              <a:rPr lang="en-GB" altLang="en-US" sz="600" b="1" dirty="0">
                <a:solidFill>
                  <a:schemeClr val="bg1"/>
                </a:solidFill>
                <a:cs typeface="Arial" pitchFamily="34" charset="0"/>
              </a:rPr>
              <a:t>PEF &gt;50% predicted or best</a:t>
            </a:r>
            <a:endParaRPr lang="en-US" altLang="en-US" sz="600" dirty="0">
              <a:solidFill>
                <a:schemeClr val="bg1"/>
              </a:solidFill>
              <a:cs typeface="Arial" pitchFamily="34" charset="0"/>
              <a:sym typeface="Arial Bold" charset="0"/>
            </a:endParaRPr>
          </a:p>
        </p:txBody>
      </p:sp>
      <p:sp>
        <p:nvSpPr>
          <p:cNvPr id="111628" name="Rectangle 18"/>
          <p:cNvSpPr>
            <a:spLocks/>
          </p:cNvSpPr>
          <p:nvPr/>
        </p:nvSpPr>
        <p:spPr bwMode="auto">
          <a:xfrm>
            <a:off x="3897313" y="1963738"/>
            <a:ext cx="1179512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lnSpc>
                <a:spcPct val="95000"/>
              </a:lnSpc>
              <a:spcBef>
                <a:spcPts val="275"/>
              </a:spcBef>
            </a:pPr>
            <a:endParaRPr lang="en-US" altLang="en-US" sz="600">
              <a:solidFill>
                <a:srgbClr val="FFFFFF"/>
              </a:solidFill>
              <a:latin typeface="Arial Bold" charset="0"/>
              <a:sym typeface="Arial Bold" charset="0"/>
            </a:endParaRPr>
          </a:p>
        </p:txBody>
      </p:sp>
      <p:sp>
        <p:nvSpPr>
          <p:cNvPr id="111629" name="Rectangle 19"/>
          <p:cNvSpPr>
            <a:spLocks/>
          </p:cNvSpPr>
          <p:nvPr/>
        </p:nvSpPr>
        <p:spPr bwMode="auto">
          <a:xfrm>
            <a:off x="5108575" y="2044700"/>
            <a:ext cx="1177925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>
              <a:lnSpc>
                <a:spcPct val="120000"/>
              </a:lnSpc>
              <a:spcBef>
                <a:spcPts val="275"/>
              </a:spcBef>
            </a:pPr>
            <a:r>
              <a:rPr lang="en-US" altLang="en-US" sz="700" b="1">
                <a:cs typeface="Arial" pitchFamily="34" charset="0"/>
                <a:sym typeface="Arial Bold" charset="0"/>
              </a:rPr>
              <a:t>LIFE-THREATENING</a:t>
            </a:r>
            <a:endParaRPr lang="en-US" altLang="en-US" sz="700" b="1">
              <a:cs typeface="Arial" pitchFamily="34" charset="0"/>
            </a:endParaRPr>
          </a:p>
          <a:p>
            <a:pPr algn="ctr" eaLnBrk="1" hangingPunct="1">
              <a:lnSpc>
                <a:spcPct val="120000"/>
              </a:lnSpc>
              <a:spcBef>
                <a:spcPts val="275"/>
              </a:spcBef>
            </a:pPr>
            <a:r>
              <a:rPr lang="en-US" altLang="en-US" sz="600">
                <a:cs typeface="Arial" pitchFamily="34" charset="0"/>
              </a:rPr>
              <a:t>Drowsy, confused </a:t>
            </a:r>
            <a:br>
              <a:rPr lang="en-US" altLang="en-US" sz="600">
                <a:cs typeface="Arial" pitchFamily="34" charset="0"/>
              </a:rPr>
            </a:br>
            <a:r>
              <a:rPr lang="en-US" altLang="en-US" sz="600">
                <a:cs typeface="Arial" pitchFamily="34" charset="0"/>
              </a:rPr>
              <a:t>or silent chest</a:t>
            </a:r>
          </a:p>
        </p:txBody>
      </p:sp>
      <p:sp>
        <p:nvSpPr>
          <p:cNvPr id="111630" name="Rectangle 20"/>
          <p:cNvSpPr>
            <a:spLocks/>
          </p:cNvSpPr>
          <p:nvPr/>
        </p:nvSpPr>
        <p:spPr bwMode="auto">
          <a:xfrm>
            <a:off x="2640013" y="3062288"/>
            <a:ext cx="1500187" cy="871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ts val="275"/>
              </a:spcBef>
            </a:pPr>
            <a:r>
              <a:rPr lang="en-US" altLang="en-US" sz="1000" b="1" dirty="0">
                <a:solidFill>
                  <a:srgbClr val="FF0000"/>
                </a:solidFill>
                <a:cs typeface="Arial" pitchFamily="34" charset="0"/>
                <a:sym typeface="Arial Bold" charset="0"/>
              </a:rPr>
              <a:t>START TREATMENT</a:t>
            </a:r>
            <a:endParaRPr lang="en-US" altLang="en-US" sz="1000" b="1" dirty="0">
              <a:solidFill>
                <a:srgbClr val="FF0000"/>
              </a:solidFill>
              <a:cs typeface="Arial" pitchFamily="34" charset="0"/>
            </a:endParaRPr>
          </a:p>
          <a:p>
            <a:pPr eaLnBrk="1" hangingPunct="1">
              <a:spcBef>
                <a:spcPts val="275"/>
              </a:spcBef>
            </a:pPr>
            <a:r>
              <a:rPr lang="en-US" altLang="en-US" sz="600" b="1" dirty="0">
                <a:cs typeface="Arial" pitchFamily="34" charset="0"/>
                <a:sym typeface="Arial Bold" charset="0"/>
              </a:rPr>
              <a:t>SABA</a:t>
            </a:r>
            <a:r>
              <a:rPr lang="en-US" altLang="en-US" sz="600" dirty="0">
                <a:cs typeface="Arial" pitchFamily="34" charset="0"/>
                <a:sym typeface="Arial Bold" charset="0"/>
              </a:rPr>
              <a:t> </a:t>
            </a:r>
            <a:r>
              <a:rPr lang="en-US" altLang="en-US" sz="600" dirty="0">
                <a:cs typeface="Arial" pitchFamily="34" charset="0"/>
              </a:rPr>
              <a:t>4–10 puffs by </a:t>
            </a:r>
            <a:r>
              <a:rPr lang="en-US" altLang="en-US" sz="600" dirty="0" err="1">
                <a:cs typeface="Arial" pitchFamily="34" charset="0"/>
              </a:rPr>
              <a:t>pMDI</a:t>
            </a:r>
            <a:r>
              <a:rPr lang="en-US" altLang="en-US" sz="600" dirty="0">
                <a:cs typeface="Arial" pitchFamily="34" charset="0"/>
              </a:rPr>
              <a:t> + spacer, </a:t>
            </a:r>
            <a:br>
              <a:rPr lang="en-US" altLang="en-US" sz="600" dirty="0">
                <a:cs typeface="Arial" pitchFamily="34" charset="0"/>
              </a:rPr>
            </a:br>
            <a:r>
              <a:rPr lang="en-US" altLang="en-US" sz="600" dirty="0">
                <a:cs typeface="Arial" pitchFamily="34" charset="0"/>
              </a:rPr>
              <a:t>repeat every 20 minutes for 1 hour</a:t>
            </a:r>
          </a:p>
          <a:p>
            <a:pPr eaLnBrk="1" hangingPunct="1">
              <a:spcBef>
                <a:spcPts val="275"/>
              </a:spcBef>
            </a:pPr>
            <a:r>
              <a:rPr lang="en-US" altLang="en-US" sz="600" b="1" dirty="0">
                <a:cs typeface="Arial" pitchFamily="34" charset="0"/>
                <a:sym typeface="Arial Bold" charset="0"/>
              </a:rPr>
              <a:t>Prednisolone:</a:t>
            </a:r>
            <a:r>
              <a:rPr lang="en-US" altLang="en-US" sz="600" b="1" dirty="0">
                <a:cs typeface="Arial" pitchFamily="34" charset="0"/>
              </a:rPr>
              <a:t> </a:t>
            </a:r>
            <a:r>
              <a:rPr lang="en-US" altLang="en-US" sz="600" dirty="0">
                <a:cs typeface="Arial" pitchFamily="34" charset="0"/>
              </a:rPr>
              <a:t>adults 1 mg/kg, max. </a:t>
            </a:r>
            <a:br>
              <a:rPr lang="en-US" altLang="en-US" sz="600" dirty="0">
                <a:cs typeface="Arial" pitchFamily="34" charset="0"/>
              </a:rPr>
            </a:br>
            <a:r>
              <a:rPr lang="en-US" altLang="en-US" sz="600" dirty="0">
                <a:cs typeface="Arial" pitchFamily="34" charset="0"/>
              </a:rPr>
              <a:t>50 mg, children 1–2 mg/kg, max. 40 mg</a:t>
            </a:r>
          </a:p>
          <a:p>
            <a:pPr eaLnBrk="1" hangingPunct="1">
              <a:spcBef>
                <a:spcPts val="275"/>
              </a:spcBef>
            </a:pPr>
            <a:r>
              <a:rPr lang="en-US" altLang="en-US" sz="600" b="1" dirty="0">
                <a:cs typeface="Arial" pitchFamily="34" charset="0"/>
                <a:sym typeface="Arial Bold" charset="0"/>
              </a:rPr>
              <a:t>Controlled oxygen</a:t>
            </a:r>
            <a:r>
              <a:rPr lang="en-US" altLang="en-US" sz="600" b="1" dirty="0">
                <a:cs typeface="Arial" pitchFamily="34" charset="0"/>
              </a:rPr>
              <a:t> </a:t>
            </a:r>
            <a:r>
              <a:rPr lang="en-US" altLang="en-US" sz="600" dirty="0">
                <a:cs typeface="Arial" pitchFamily="34" charset="0"/>
              </a:rPr>
              <a:t>(if available): target saturation 93–95% (children: 94-98%)</a:t>
            </a:r>
          </a:p>
        </p:txBody>
      </p:sp>
      <p:sp>
        <p:nvSpPr>
          <p:cNvPr id="111631" name="Rectangle 21"/>
          <p:cNvSpPr>
            <a:spLocks/>
          </p:cNvSpPr>
          <p:nvPr/>
        </p:nvSpPr>
        <p:spPr bwMode="auto">
          <a:xfrm>
            <a:off x="2546350" y="4062413"/>
            <a:ext cx="2473325" cy="344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ts val="275"/>
              </a:spcBef>
            </a:pPr>
            <a:r>
              <a:rPr lang="en-US" altLang="en-US" sz="700" b="1">
                <a:cs typeface="Arial" pitchFamily="34" charset="0"/>
                <a:sym typeface="Arial Bold" charset="0"/>
              </a:rPr>
              <a:t>CONTINUE TREATMENT </a:t>
            </a:r>
            <a:r>
              <a:rPr lang="en-US" altLang="en-US" sz="700">
                <a:cs typeface="Arial" pitchFamily="34" charset="0"/>
              </a:rPr>
              <a:t>with SABA as needed</a:t>
            </a:r>
          </a:p>
          <a:p>
            <a:pPr algn="ctr" eaLnBrk="1" hangingPunct="1">
              <a:lnSpc>
                <a:spcPct val="110000"/>
              </a:lnSpc>
              <a:spcBef>
                <a:spcPts val="275"/>
              </a:spcBef>
            </a:pPr>
            <a:r>
              <a:rPr lang="en-US" altLang="en-US" sz="700" b="1">
                <a:cs typeface="Arial" pitchFamily="34" charset="0"/>
                <a:sym typeface="Arial Bold" charset="0"/>
              </a:rPr>
              <a:t>ASSESS RESPONSE AT 1 HOUR </a:t>
            </a:r>
            <a:r>
              <a:rPr lang="en-US" altLang="en-US" sz="700">
                <a:cs typeface="Arial" pitchFamily="34" charset="0"/>
              </a:rPr>
              <a:t>(or earlier)</a:t>
            </a:r>
          </a:p>
        </p:txBody>
      </p:sp>
      <p:sp>
        <p:nvSpPr>
          <p:cNvPr id="111632" name="Rectangle 22"/>
          <p:cNvSpPr>
            <a:spLocks/>
          </p:cNvSpPr>
          <p:nvPr/>
        </p:nvSpPr>
        <p:spPr bwMode="auto">
          <a:xfrm>
            <a:off x="5076825" y="3241675"/>
            <a:ext cx="1166813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GB" altLang="en-US" sz="700" b="1" dirty="0">
                <a:cs typeface="Arial" pitchFamily="34" charset="0"/>
              </a:rPr>
              <a:t>TRANSFER TO ACUTE </a:t>
            </a:r>
            <a:br>
              <a:rPr lang="en-GB" altLang="en-US" sz="700" b="1" dirty="0">
                <a:cs typeface="Arial" pitchFamily="34" charset="0"/>
              </a:rPr>
            </a:br>
            <a:r>
              <a:rPr lang="en-GB" altLang="en-US" sz="700" b="1" dirty="0">
                <a:cs typeface="Arial" pitchFamily="34" charset="0"/>
              </a:rPr>
              <a:t>CARE FACILITY</a:t>
            </a:r>
            <a:endParaRPr lang="en-GB" altLang="en-US" sz="700" dirty="0">
              <a:cs typeface="Arial" pitchFamily="34" charset="0"/>
            </a:endParaRPr>
          </a:p>
          <a:p>
            <a:pPr algn="ctr" eaLnBrk="1" hangingPunct="1"/>
            <a:endParaRPr lang="en-GB" altLang="en-US" sz="600" b="1" dirty="0">
              <a:cs typeface="Arial" pitchFamily="34" charset="0"/>
            </a:endParaRPr>
          </a:p>
          <a:p>
            <a:pPr algn="ctr" eaLnBrk="1" hangingPunct="1"/>
            <a:r>
              <a:rPr lang="en-GB" altLang="en-US" sz="600" b="1" dirty="0">
                <a:cs typeface="Arial" pitchFamily="34" charset="0"/>
              </a:rPr>
              <a:t> </a:t>
            </a:r>
            <a:r>
              <a:rPr lang="en-US" altLang="en-US" sz="600" dirty="0">
                <a:latin typeface="Arial Bold" charset="0"/>
                <a:sym typeface="Arial Bold" charset="0"/>
              </a:rPr>
              <a:t>While waiting:</a:t>
            </a:r>
            <a:r>
              <a:rPr lang="en-US" altLang="en-US" sz="600" dirty="0"/>
              <a:t> give inhaled SABA and ipratropium bromide, O</a:t>
            </a:r>
            <a:r>
              <a:rPr lang="en-US" altLang="en-US" sz="600" baseline="-25000" dirty="0"/>
              <a:t>2</a:t>
            </a:r>
            <a:r>
              <a:rPr lang="en-US" altLang="en-US" sz="600" dirty="0"/>
              <a:t>, systemic </a:t>
            </a:r>
            <a:r>
              <a:rPr lang="en-US" altLang="en-US" sz="600" dirty="0" smtClean="0"/>
              <a:t>corticosteroid</a:t>
            </a:r>
            <a:endParaRPr lang="en-US" altLang="en-US" sz="800" dirty="0"/>
          </a:p>
        </p:txBody>
      </p:sp>
      <p:sp>
        <p:nvSpPr>
          <p:cNvPr id="111633" name="Rectangle 23"/>
          <p:cNvSpPr>
            <a:spLocks/>
          </p:cNvSpPr>
          <p:nvPr/>
        </p:nvSpPr>
        <p:spPr bwMode="auto">
          <a:xfrm>
            <a:off x="5454650" y="2781300"/>
            <a:ext cx="269875" cy="8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>
              <a:lnSpc>
                <a:spcPct val="120000"/>
              </a:lnSpc>
              <a:spcBef>
                <a:spcPts val="275"/>
              </a:spcBef>
            </a:pPr>
            <a:r>
              <a:rPr lang="en-US" altLang="en-US" sz="500" b="1">
                <a:solidFill>
                  <a:srgbClr val="FF8721"/>
                </a:solidFill>
                <a:latin typeface="Arial Bold" charset="0"/>
                <a:sym typeface="Arial Bold" charset="0"/>
              </a:rPr>
              <a:t>URGENT</a:t>
            </a:r>
          </a:p>
        </p:txBody>
      </p:sp>
      <p:sp>
        <p:nvSpPr>
          <p:cNvPr id="111634" name="Rectangle 24"/>
          <p:cNvSpPr>
            <a:spLocks/>
          </p:cNvSpPr>
          <p:nvPr/>
        </p:nvSpPr>
        <p:spPr bwMode="auto">
          <a:xfrm>
            <a:off x="4310063" y="3429000"/>
            <a:ext cx="409575" cy="90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>
              <a:lnSpc>
                <a:spcPct val="120000"/>
              </a:lnSpc>
              <a:spcBef>
                <a:spcPts val="275"/>
              </a:spcBef>
            </a:pPr>
            <a:r>
              <a:rPr lang="en-US" altLang="en-US" sz="500" b="1">
                <a:solidFill>
                  <a:srgbClr val="FF8721"/>
                </a:solidFill>
                <a:latin typeface="Arial Bold" charset="0"/>
                <a:sym typeface="Arial Bold" charset="0"/>
              </a:rPr>
              <a:t>WORSENING</a:t>
            </a:r>
          </a:p>
        </p:txBody>
      </p:sp>
      <p:sp>
        <p:nvSpPr>
          <p:cNvPr id="111635" name="Rectangle 25"/>
          <p:cNvSpPr>
            <a:spLocks/>
          </p:cNvSpPr>
          <p:nvPr/>
        </p:nvSpPr>
        <p:spPr bwMode="auto">
          <a:xfrm>
            <a:off x="4495800" y="4716463"/>
            <a:ext cx="1771650" cy="839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ts val="275"/>
              </a:spcBef>
            </a:pPr>
            <a:r>
              <a:rPr lang="en-US" altLang="en-US" sz="700" b="1">
                <a:cs typeface="Arial" pitchFamily="34" charset="0"/>
                <a:sym typeface="Arial Bold" charset="0"/>
              </a:rPr>
              <a:t>ARRANGE at DISCHARGE</a:t>
            </a:r>
            <a:endParaRPr lang="en-US" altLang="en-US" sz="700" b="1">
              <a:cs typeface="Arial" pitchFamily="34" charset="0"/>
            </a:endParaRPr>
          </a:p>
          <a:p>
            <a:pPr eaLnBrk="1" hangingPunct="1">
              <a:lnSpc>
                <a:spcPct val="90000"/>
              </a:lnSpc>
              <a:spcBef>
                <a:spcPts val="275"/>
              </a:spcBef>
            </a:pPr>
            <a:r>
              <a:rPr lang="en-US" altLang="en-US" sz="600" b="1">
                <a:cs typeface="Arial" pitchFamily="34" charset="0"/>
                <a:sym typeface="Arial Bold" charset="0"/>
              </a:rPr>
              <a:t>Reliever:</a:t>
            </a:r>
            <a:r>
              <a:rPr lang="en-US" altLang="en-US" sz="600" b="1">
                <a:cs typeface="Arial" pitchFamily="34" charset="0"/>
              </a:rPr>
              <a:t> </a:t>
            </a:r>
            <a:r>
              <a:rPr lang="en-US" altLang="en-US" sz="600">
                <a:cs typeface="Arial" pitchFamily="34" charset="0"/>
              </a:rPr>
              <a:t>continue as needed</a:t>
            </a:r>
          </a:p>
          <a:p>
            <a:pPr eaLnBrk="1" hangingPunct="1">
              <a:lnSpc>
                <a:spcPct val="90000"/>
              </a:lnSpc>
              <a:spcBef>
                <a:spcPts val="275"/>
              </a:spcBef>
            </a:pPr>
            <a:r>
              <a:rPr lang="en-US" altLang="en-US" sz="600" b="1">
                <a:cs typeface="Arial" pitchFamily="34" charset="0"/>
                <a:sym typeface="Arial Bold" charset="0"/>
              </a:rPr>
              <a:t>Controller:</a:t>
            </a:r>
            <a:r>
              <a:rPr lang="en-US" altLang="en-US" sz="600" b="1">
                <a:cs typeface="Arial" pitchFamily="34" charset="0"/>
              </a:rPr>
              <a:t> </a:t>
            </a:r>
            <a:r>
              <a:rPr lang="en-US" altLang="en-US" sz="600">
                <a:cs typeface="Arial" pitchFamily="34" charset="0"/>
              </a:rPr>
              <a:t>start, or step up. Check inhaler technique, adherence</a:t>
            </a:r>
          </a:p>
          <a:p>
            <a:pPr eaLnBrk="1" hangingPunct="1">
              <a:lnSpc>
                <a:spcPct val="90000"/>
              </a:lnSpc>
              <a:spcBef>
                <a:spcPts val="275"/>
              </a:spcBef>
            </a:pPr>
            <a:r>
              <a:rPr lang="en-US" altLang="en-US" sz="600" b="1">
                <a:cs typeface="Arial" pitchFamily="34" charset="0"/>
                <a:sym typeface="Arial Bold" charset="0"/>
              </a:rPr>
              <a:t>Prednisolone:</a:t>
            </a:r>
            <a:r>
              <a:rPr lang="en-US" altLang="en-US" sz="600" b="1">
                <a:cs typeface="Arial" pitchFamily="34" charset="0"/>
              </a:rPr>
              <a:t> </a:t>
            </a:r>
            <a:r>
              <a:rPr lang="en-US" altLang="en-US" sz="600">
                <a:cs typeface="Arial" pitchFamily="34" charset="0"/>
              </a:rPr>
              <a:t>continue, usually for 5–7 days </a:t>
            </a:r>
            <a:br>
              <a:rPr lang="en-US" altLang="en-US" sz="600">
                <a:cs typeface="Arial" pitchFamily="34" charset="0"/>
              </a:rPr>
            </a:br>
            <a:r>
              <a:rPr lang="en-US" altLang="en-US" sz="600">
                <a:cs typeface="Arial" pitchFamily="34" charset="0"/>
              </a:rPr>
              <a:t>(3-5 days for children) </a:t>
            </a:r>
          </a:p>
          <a:p>
            <a:pPr eaLnBrk="1" hangingPunct="1">
              <a:lnSpc>
                <a:spcPct val="90000"/>
              </a:lnSpc>
              <a:spcBef>
                <a:spcPts val="275"/>
              </a:spcBef>
            </a:pPr>
            <a:r>
              <a:rPr lang="en-US" altLang="en-US" sz="600" b="1">
                <a:cs typeface="Arial" pitchFamily="34" charset="0"/>
                <a:sym typeface="Arial Bold" charset="0"/>
              </a:rPr>
              <a:t>Follow up: </a:t>
            </a:r>
            <a:r>
              <a:rPr lang="en-US" altLang="en-US" sz="600">
                <a:cs typeface="Arial" pitchFamily="34" charset="0"/>
              </a:rPr>
              <a:t>within 2–7 days</a:t>
            </a:r>
          </a:p>
        </p:txBody>
      </p:sp>
      <p:sp>
        <p:nvSpPr>
          <p:cNvPr id="111636" name="Rectangle 26"/>
          <p:cNvSpPr>
            <a:spLocks/>
          </p:cNvSpPr>
          <p:nvPr/>
        </p:nvSpPr>
        <p:spPr bwMode="auto">
          <a:xfrm>
            <a:off x="2649538" y="4724400"/>
            <a:ext cx="1893887" cy="750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ts val="275"/>
              </a:spcBef>
            </a:pPr>
            <a:r>
              <a:rPr lang="en-US" altLang="en-US" sz="700" b="1">
                <a:solidFill>
                  <a:srgbClr val="FFFFFF"/>
                </a:solidFill>
                <a:cs typeface="Arial" pitchFamily="34" charset="0"/>
                <a:sym typeface="Arial Bold" charset="0"/>
              </a:rPr>
              <a:t>ASSESS FOR DISCHARGE</a:t>
            </a:r>
            <a:endParaRPr lang="en-US" altLang="en-US" sz="700" b="1">
              <a:solidFill>
                <a:srgbClr val="FFFFFF"/>
              </a:solidFill>
              <a:cs typeface="Arial" pitchFamily="34" charset="0"/>
            </a:endParaRPr>
          </a:p>
          <a:p>
            <a:pPr eaLnBrk="1" hangingPunct="1">
              <a:lnSpc>
                <a:spcPct val="90000"/>
              </a:lnSpc>
              <a:spcBef>
                <a:spcPts val="275"/>
              </a:spcBef>
            </a:pPr>
            <a:r>
              <a:rPr lang="en-US" altLang="en-US" sz="600" b="1">
                <a:solidFill>
                  <a:srgbClr val="FFFFFF"/>
                </a:solidFill>
                <a:cs typeface="Arial" pitchFamily="34" charset="0"/>
                <a:sym typeface="Arial Bold" charset="0"/>
              </a:rPr>
              <a:t>Symptoms</a:t>
            </a:r>
            <a:r>
              <a:rPr lang="en-US" altLang="en-US" sz="600">
                <a:solidFill>
                  <a:srgbClr val="FFFFFF"/>
                </a:solidFill>
                <a:cs typeface="Arial" pitchFamily="34" charset="0"/>
              </a:rPr>
              <a:t> improved, not needing SABA</a:t>
            </a:r>
          </a:p>
          <a:p>
            <a:pPr eaLnBrk="1" hangingPunct="1">
              <a:lnSpc>
                <a:spcPct val="90000"/>
              </a:lnSpc>
              <a:spcBef>
                <a:spcPts val="275"/>
              </a:spcBef>
            </a:pPr>
            <a:r>
              <a:rPr lang="en-US" altLang="en-US" sz="600" b="1">
                <a:solidFill>
                  <a:srgbClr val="FFFFFF"/>
                </a:solidFill>
                <a:cs typeface="Arial" pitchFamily="34" charset="0"/>
                <a:sym typeface="Arial Bold" charset="0"/>
              </a:rPr>
              <a:t>PEF</a:t>
            </a:r>
            <a:r>
              <a:rPr lang="en-US" altLang="en-US" sz="600">
                <a:solidFill>
                  <a:srgbClr val="FFFFFF"/>
                </a:solidFill>
                <a:cs typeface="Arial" pitchFamily="34" charset="0"/>
              </a:rPr>
              <a:t> improving, and &gt;60-80% of personal </a:t>
            </a:r>
            <a:br>
              <a:rPr lang="en-US" altLang="en-US" sz="600">
                <a:solidFill>
                  <a:srgbClr val="FFFFFF"/>
                </a:solidFill>
                <a:cs typeface="Arial" pitchFamily="34" charset="0"/>
              </a:rPr>
            </a:br>
            <a:r>
              <a:rPr lang="en-US" altLang="en-US" sz="600">
                <a:solidFill>
                  <a:srgbClr val="FFFFFF"/>
                </a:solidFill>
                <a:cs typeface="Arial" pitchFamily="34" charset="0"/>
              </a:rPr>
              <a:t>best or predicted</a:t>
            </a:r>
          </a:p>
          <a:p>
            <a:pPr eaLnBrk="1" hangingPunct="1">
              <a:lnSpc>
                <a:spcPct val="90000"/>
              </a:lnSpc>
              <a:spcBef>
                <a:spcPts val="275"/>
              </a:spcBef>
            </a:pPr>
            <a:r>
              <a:rPr lang="en-US" altLang="en-US" sz="600" b="1">
                <a:solidFill>
                  <a:srgbClr val="FFFFFF"/>
                </a:solidFill>
                <a:cs typeface="Arial" pitchFamily="34" charset="0"/>
                <a:sym typeface="Arial Bold" charset="0"/>
              </a:rPr>
              <a:t>Oxygen</a:t>
            </a:r>
            <a:r>
              <a:rPr lang="en-US" altLang="en-US" sz="600">
                <a:solidFill>
                  <a:srgbClr val="FFFFFF"/>
                </a:solidFill>
                <a:cs typeface="Arial" pitchFamily="34" charset="0"/>
              </a:rPr>
              <a:t> saturation &gt;94% room air</a:t>
            </a:r>
          </a:p>
          <a:p>
            <a:pPr eaLnBrk="1" hangingPunct="1">
              <a:lnSpc>
                <a:spcPct val="90000"/>
              </a:lnSpc>
              <a:spcBef>
                <a:spcPts val="275"/>
              </a:spcBef>
            </a:pPr>
            <a:r>
              <a:rPr lang="en-US" altLang="en-US" sz="600" b="1">
                <a:solidFill>
                  <a:srgbClr val="FFFFFF"/>
                </a:solidFill>
                <a:cs typeface="Arial" pitchFamily="34" charset="0"/>
                <a:sym typeface="Arial Bold" charset="0"/>
              </a:rPr>
              <a:t>Resources at home</a:t>
            </a:r>
            <a:r>
              <a:rPr lang="en-US" altLang="en-US" sz="600" b="1">
                <a:solidFill>
                  <a:srgbClr val="FFFFFF"/>
                </a:solidFill>
                <a:cs typeface="Arial" pitchFamily="34" charset="0"/>
              </a:rPr>
              <a:t> </a:t>
            </a:r>
            <a:r>
              <a:rPr lang="en-US" altLang="en-US" sz="600">
                <a:solidFill>
                  <a:srgbClr val="FFFFFF"/>
                </a:solidFill>
                <a:cs typeface="Arial" pitchFamily="34" charset="0"/>
              </a:rPr>
              <a:t>adequate</a:t>
            </a:r>
          </a:p>
        </p:txBody>
      </p:sp>
      <p:sp>
        <p:nvSpPr>
          <p:cNvPr id="111637" name="Rectangle 27"/>
          <p:cNvSpPr>
            <a:spLocks/>
          </p:cNvSpPr>
          <p:nvPr/>
        </p:nvSpPr>
        <p:spPr bwMode="auto">
          <a:xfrm>
            <a:off x="2641600" y="5686425"/>
            <a:ext cx="3533775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>
              <a:spcBef>
                <a:spcPts val="275"/>
              </a:spcBef>
            </a:pPr>
            <a:r>
              <a:rPr lang="en-US" altLang="en-US" sz="700" b="1" dirty="0">
                <a:cs typeface="Arial" pitchFamily="34" charset="0"/>
                <a:sym typeface="Arial Bold" charset="0"/>
              </a:rPr>
              <a:t>FOLLOW UP </a:t>
            </a:r>
          </a:p>
          <a:p>
            <a:pPr eaLnBrk="1" hangingPunct="1">
              <a:spcBef>
                <a:spcPts val="275"/>
              </a:spcBef>
            </a:pPr>
            <a:r>
              <a:rPr lang="en-US" altLang="en-US" sz="600" b="1" dirty="0">
                <a:cs typeface="Arial" pitchFamily="34" charset="0"/>
                <a:sym typeface="Arial Bold" charset="0"/>
              </a:rPr>
              <a:t>Reliever: </a:t>
            </a:r>
            <a:r>
              <a:rPr lang="en-US" altLang="en-US" sz="600" dirty="0">
                <a:cs typeface="Arial" pitchFamily="34" charset="0"/>
              </a:rPr>
              <a:t>reduce to as-needed</a:t>
            </a:r>
          </a:p>
          <a:p>
            <a:pPr eaLnBrk="1" hangingPunct="1">
              <a:lnSpc>
                <a:spcPct val="90000"/>
              </a:lnSpc>
              <a:spcBef>
                <a:spcPts val="275"/>
              </a:spcBef>
            </a:pPr>
            <a:r>
              <a:rPr lang="en-US" altLang="en-US" sz="600" b="1" dirty="0">
                <a:cs typeface="Arial" pitchFamily="34" charset="0"/>
                <a:sym typeface="Arial Bold" charset="0"/>
              </a:rPr>
              <a:t>Controller:</a:t>
            </a:r>
            <a:r>
              <a:rPr lang="en-US" altLang="en-US" sz="600" b="1" dirty="0">
                <a:cs typeface="Arial" pitchFamily="34" charset="0"/>
              </a:rPr>
              <a:t> </a:t>
            </a:r>
            <a:r>
              <a:rPr lang="en-US" altLang="en-US" sz="600" dirty="0">
                <a:cs typeface="Arial" pitchFamily="34" charset="0"/>
              </a:rPr>
              <a:t>continue higher dose for short term (1–2 weeks) or long term (3 months), depending </a:t>
            </a:r>
            <a:br>
              <a:rPr lang="en-US" altLang="en-US" sz="600" dirty="0">
                <a:cs typeface="Arial" pitchFamily="34" charset="0"/>
              </a:rPr>
            </a:br>
            <a:r>
              <a:rPr lang="en-US" altLang="en-US" sz="600" dirty="0">
                <a:cs typeface="Arial" pitchFamily="34" charset="0"/>
              </a:rPr>
              <a:t>on background to exacerbation</a:t>
            </a:r>
          </a:p>
          <a:p>
            <a:pPr eaLnBrk="1" hangingPunct="1">
              <a:spcBef>
                <a:spcPts val="275"/>
              </a:spcBef>
            </a:pPr>
            <a:r>
              <a:rPr lang="en-US" altLang="en-US" sz="600" b="1" dirty="0">
                <a:cs typeface="Arial" pitchFamily="34" charset="0"/>
                <a:sym typeface="Arial Bold" charset="0"/>
              </a:rPr>
              <a:t>Risk factors: </a:t>
            </a:r>
            <a:r>
              <a:rPr lang="en-US" altLang="en-US" sz="600" dirty="0">
                <a:cs typeface="Arial" pitchFamily="34" charset="0"/>
              </a:rPr>
              <a:t>check and correct modifiable risk factors that may have contributed to exacerbation, </a:t>
            </a:r>
            <a:br>
              <a:rPr lang="en-US" altLang="en-US" sz="600" dirty="0">
                <a:cs typeface="Arial" pitchFamily="34" charset="0"/>
              </a:rPr>
            </a:br>
            <a:r>
              <a:rPr lang="en-US" altLang="en-US" sz="600" dirty="0">
                <a:cs typeface="Arial" pitchFamily="34" charset="0"/>
              </a:rPr>
              <a:t>including inhaler technique and adherence </a:t>
            </a:r>
          </a:p>
          <a:p>
            <a:pPr eaLnBrk="1" hangingPunct="1">
              <a:spcBef>
                <a:spcPts val="275"/>
              </a:spcBef>
            </a:pPr>
            <a:r>
              <a:rPr lang="en-US" altLang="en-US" sz="1200" b="1" dirty="0">
                <a:solidFill>
                  <a:srgbClr val="FF0000"/>
                </a:solidFill>
                <a:cs typeface="Arial" pitchFamily="34" charset="0"/>
                <a:sym typeface="Arial Bold" charset="0"/>
              </a:rPr>
              <a:t>Action plan</a:t>
            </a:r>
            <a:r>
              <a:rPr lang="en-US" altLang="en-US" sz="600" b="1" dirty="0">
                <a:cs typeface="Arial" pitchFamily="34" charset="0"/>
                <a:sym typeface="Arial Bold" charset="0"/>
              </a:rPr>
              <a:t>:</a:t>
            </a:r>
            <a:r>
              <a:rPr lang="en-US" altLang="en-US" sz="600" b="1" dirty="0">
                <a:cs typeface="Arial" pitchFamily="34" charset="0"/>
              </a:rPr>
              <a:t> </a:t>
            </a:r>
            <a:r>
              <a:rPr lang="en-US" altLang="en-US" sz="600" dirty="0">
                <a:cs typeface="Arial" pitchFamily="34" charset="0"/>
              </a:rPr>
              <a:t>Is it understood? Was it used appropriately? Does it need modification?</a:t>
            </a:r>
          </a:p>
        </p:txBody>
      </p:sp>
      <p:sp>
        <p:nvSpPr>
          <p:cNvPr id="111638" name="Rectangle 28"/>
          <p:cNvSpPr>
            <a:spLocks/>
          </p:cNvSpPr>
          <p:nvPr/>
        </p:nvSpPr>
        <p:spPr bwMode="auto">
          <a:xfrm>
            <a:off x="2987675" y="4479925"/>
            <a:ext cx="647700" cy="14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>
              <a:lnSpc>
                <a:spcPct val="70000"/>
              </a:lnSpc>
              <a:spcBef>
                <a:spcPts val="275"/>
              </a:spcBef>
            </a:pPr>
            <a:r>
              <a:rPr lang="en-US" altLang="en-US" sz="500" b="1">
                <a:solidFill>
                  <a:srgbClr val="134679"/>
                </a:solidFill>
                <a:latin typeface="Arial Bold" charset="0"/>
                <a:sym typeface="Arial Bold" charset="0"/>
              </a:rPr>
              <a:t>IMPROVING</a:t>
            </a:r>
          </a:p>
          <a:p>
            <a:pPr algn="ctr" eaLnBrk="1" hangingPunct="1">
              <a:lnSpc>
                <a:spcPct val="70000"/>
              </a:lnSpc>
              <a:spcBef>
                <a:spcPts val="275"/>
              </a:spcBef>
            </a:pPr>
            <a:endParaRPr lang="en-US" altLang="en-US" sz="500">
              <a:solidFill>
                <a:srgbClr val="134679"/>
              </a:solidFill>
              <a:latin typeface="Arial Bold" charset="0"/>
              <a:sym typeface="Arial Bold" charset="0"/>
            </a:endParaRPr>
          </a:p>
        </p:txBody>
      </p:sp>
      <p:sp>
        <p:nvSpPr>
          <p:cNvPr id="111639" name="Rectangle 29"/>
          <p:cNvSpPr>
            <a:spLocks/>
          </p:cNvSpPr>
          <p:nvPr/>
        </p:nvSpPr>
        <p:spPr bwMode="auto">
          <a:xfrm>
            <a:off x="5027613" y="4149725"/>
            <a:ext cx="581025" cy="13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>
              <a:lnSpc>
                <a:spcPct val="120000"/>
              </a:lnSpc>
              <a:spcBef>
                <a:spcPts val="275"/>
              </a:spcBef>
            </a:pPr>
            <a:r>
              <a:rPr lang="en-US" altLang="en-US" sz="500" b="1">
                <a:solidFill>
                  <a:srgbClr val="FF8721"/>
                </a:solidFill>
                <a:latin typeface="Arial Bold" charset="0"/>
                <a:sym typeface="Arial Bold" charset="0"/>
              </a:rPr>
              <a:t>WORSENING</a:t>
            </a:r>
          </a:p>
        </p:txBody>
      </p:sp>
      <p:sp>
        <p:nvSpPr>
          <p:cNvPr id="111640" name="Rectangle 3"/>
          <p:cNvSpPr>
            <a:spLocks noChangeArrowheads="1"/>
          </p:cNvSpPr>
          <p:nvPr/>
        </p:nvSpPr>
        <p:spPr bwMode="auto">
          <a:xfrm>
            <a:off x="3816350" y="1928813"/>
            <a:ext cx="1260475" cy="99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13" rIns="91425" bIns="45713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lnSpc>
                <a:spcPct val="120000"/>
              </a:lnSpc>
            </a:pPr>
            <a:r>
              <a:rPr lang="en-GB" altLang="en-US" sz="700" b="1" dirty="0">
                <a:solidFill>
                  <a:schemeClr val="bg1"/>
                </a:solidFill>
                <a:cs typeface="Arial" pitchFamily="34" charset="0"/>
              </a:rPr>
              <a:t>SEVERE</a:t>
            </a:r>
          </a:p>
          <a:p>
            <a:pPr eaLnBrk="1" hangingPunct="1">
              <a:lnSpc>
                <a:spcPct val="120000"/>
              </a:lnSpc>
            </a:pPr>
            <a:r>
              <a:rPr lang="en-GB" altLang="en-US" sz="600" b="1" dirty="0">
                <a:solidFill>
                  <a:schemeClr val="bg1"/>
                </a:solidFill>
                <a:cs typeface="Arial" pitchFamily="34" charset="0"/>
              </a:rPr>
              <a:t>Talks in words, sits hunched </a:t>
            </a:r>
            <a:br>
              <a:rPr lang="en-GB" altLang="en-US" sz="600" b="1" dirty="0">
                <a:solidFill>
                  <a:schemeClr val="bg1"/>
                </a:solidFill>
                <a:cs typeface="Arial" pitchFamily="34" charset="0"/>
              </a:rPr>
            </a:br>
            <a:r>
              <a:rPr lang="en-GB" altLang="en-US" sz="600" b="1" dirty="0">
                <a:solidFill>
                  <a:schemeClr val="bg1"/>
                </a:solidFill>
                <a:cs typeface="Arial" pitchFamily="34" charset="0"/>
              </a:rPr>
              <a:t>forwards, agitated</a:t>
            </a:r>
          </a:p>
          <a:p>
            <a:pPr eaLnBrk="1" hangingPunct="1">
              <a:lnSpc>
                <a:spcPct val="120000"/>
              </a:lnSpc>
            </a:pPr>
            <a:r>
              <a:rPr lang="en-GB" altLang="en-US" sz="600" b="1" dirty="0">
                <a:solidFill>
                  <a:schemeClr val="bg1"/>
                </a:solidFill>
                <a:cs typeface="Arial" pitchFamily="34" charset="0"/>
              </a:rPr>
              <a:t>Respiratory rate &gt;30/min</a:t>
            </a:r>
          </a:p>
          <a:p>
            <a:pPr eaLnBrk="1" hangingPunct="1">
              <a:lnSpc>
                <a:spcPct val="120000"/>
              </a:lnSpc>
            </a:pPr>
            <a:r>
              <a:rPr lang="en-GB" altLang="en-US" sz="600" b="1" dirty="0">
                <a:solidFill>
                  <a:schemeClr val="bg1"/>
                </a:solidFill>
                <a:cs typeface="Arial" pitchFamily="34" charset="0"/>
              </a:rPr>
              <a:t>Accessory muscles in use</a:t>
            </a:r>
          </a:p>
          <a:p>
            <a:pPr eaLnBrk="1" hangingPunct="1">
              <a:lnSpc>
                <a:spcPct val="120000"/>
              </a:lnSpc>
            </a:pPr>
            <a:r>
              <a:rPr lang="en-GB" altLang="en-US" sz="600" b="1" dirty="0">
                <a:solidFill>
                  <a:schemeClr val="bg1"/>
                </a:solidFill>
                <a:cs typeface="Arial" pitchFamily="34" charset="0"/>
              </a:rPr>
              <a:t>Pulse rate &gt;120 bpm</a:t>
            </a:r>
          </a:p>
          <a:p>
            <a:pPr eaLnBrk="1" hangingPunct="1">
              <a:lnSpc>
                <a:spcPct val="120000"/>
              </a:lnSpc>
            </a:pPr>
            <a:r>
              <a:rPr lang="en-GB" altLang="en-US" sz="600" b="1" dirty="0">
                <a:solidFill>
                  <a:schemeClr val="bg1"/>
                </a:solidFill>
                <a:cs typeface="Arial" pitchFamily="34" charset="0"/>
              </a:rPr>
              <a:t>O2 saturation (on air) &lt;90%</a:t>
            </a:r>
          </a:p>
          <a:p>
            <a:pPr eaLnBrk="1" hangingPunct="1">
              <a:lnSpc>
                <a:spcPct val="120000"/>
              </a:lnSpc>
            </a:pPr>
            <a:r>
              <a:rPr lang="en-GB" altLang="en-US" sz="600" b="1" dirty="0">
                <a:solidFill>
                  <a:schemeClr val="bg1"/>
                </a:solidFill>
                <a:cs typeface="Arial" pitchFamily="34" charset="0"/>
              </a:rPr>
              <a:t>PEF ≤50% predicted or best</a:t>
            </a:r>
            <a:endParaRPr lang="en-US" altLang="en-US" sz="600" dirty="0">
              <a:solidFill>
                <a:schemeClr val="bg1"/>
              </a:solidFill>
              <a:cs typeface="Arial" pitchFamily="34" charset="0"/>
              <a:sym typeface="Arial Bold" charset="0"/>
            </a:endParaRPr>
          </a:p>
        </p:txBody>
      </p:sp>
      <p:sp>
        <p:nvSpPr>
          <p:cNvPr id="2" name="Freccia a destra 1"/>
          <p:cNvSpPr/>
          <p:nvPr/>
        </p:nvSpPr>
        <p:spPr>
          <a:xfrm>
            <a:off x="1403648" y="2932914"/>
            <a:ext cx="890860" cy="619125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6" name="Freccia a destra 25"/>
          <p:cNvSpPr/>
          <p:nvPr/>
        </p:nvSpPr>
        <p:spPr>
          <a:xfrm>
            <a:off x="1191419" y="6105525"/>
            <a:ext cx="890860" cy="619125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39059488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afico 3"/>
          <p:cNvGraphicFramePr>
            <a:graphicFrameLocks/>
          </p:cNvGraphicFramePr>
          <p:nvPr/>
        </p:nvGraphicFramePr>
        <p:xfrm>
          <a:off x="1628775" y="1495425"/>
          <a:ext cx="5886450" cy="38671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Rettangolo 4"/>
          <p:cNvSpPr/>
          <p:nvPr/>
        </p:nvSpPr>
        <p:spPr>
          <a:xfrm>
            <a:off x="1403648" y="332656"/>
            <a:ext cx="612068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400" b="1" dirty="0"/>
              <a:t>Tassi di ricovero ordinario per asma x 1000 residenti di 5-14 anni, </a:t>
            </a:r>
            <a:r>
              <a:rPr lang="it-IT" sz="2400" b="1" dirty="0" err="1"/>
              <a:t>stadardizzati</a:t>
            </a:r>
            <a:r>
              <a:rPr lang="it-IT" sz="2400" b="1" dirty="0"/>
              <a:t> per età. </a:t>
            </a: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526237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3600" b="1" dirty="0" smtClean="0"/>
              <a:t>ISTRUZIONI AI GENITORI</a:t>
            </a:r>
            <a:endParaRPr lang="it-IT" sz="3600" b="1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it-IT" dirty="0" smtClean="0"/>
              <a:t>Prevenzione fattori scatenanti (Allergie!)</a:t>
            </a:r>
          </a:p>
          <a:p>
            <a:r>
              <a:rPr lang="it-IT" dirty="0" smtClean="0"/>
              <a:t>Strumentazione domiciliare adeguata</a:t>
            </a:r>
          </a:p>
          <a:p>
            <a:r>
              <a:rPr lang="it-IT" dirty="0" smtClean="0"/>
              <a:t>Piano di azione gestione asma acuto</a:t>
            </a:r>
          </a:p>
          <a:p>
            <a:r>
              <a:rPr lang="it-IT" dirty="0" smtClean="0"/>
              <a:t>Piano terapeutico gestione terapia di fondo</a:t>
            </a:r>
          </a:p>
          <a:p>
            <a:r>
              <a:rPr lang="it-IT" dirty="0" smtClean="0"/>
              <a:t>Scelta opportuna del sistema di inalazione con dimostrazione pratica</a:t>
            </a:r>
            <a:r>
              <a:rPr lang="it-IT" dirty="0" smtClean="0"/>
              <a:t> </a:t>
            </a:r>
          </a:p>
          <a:p>
            <a:r>
              <a:rPr lang="it-IT" dirty="0" err="1" smtClean="0"/>
              <a:t>Asthma</a:t>
            </a:r>
            <a:r>
              <a:rPr lang="it-IT" dirty="0" smtClean="0"/>
              <a:t> </a:t>
            </a:r>
            <a:r>
              <a:rPr lang="it-IT" dirty="0" err="1" smtClean="0"/>
              <a:t>control</a:t>
            </a:r>
            <a:r>
              <a:rPr lang="it-IT" dirty="0" smtClean="0"/>
              <a:t> test</a:t>
            </a:r>
            <a:endParaRPr lang="it-IT" dirty="0" smtClean="0"/>
          </a:p>
          <a:p>
            <a:r>
              <a:rPr lang="it-IT" dirty="0" smtClean="0"/>
              <a:t>Follow-up periodico e rinforzo</a:t>
            </a:r>
          </a:p>
          <a:p>
            <a:endParaRPr lang="it-IT" dirty="0" smtClean="0"/>
          </a:p>
          <a:p>
            <a:endParaRPr lang="it-IT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4205030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1"/>
          <p:cNvSpPr>
            <a:spLocks noGrp="1" noChangeArrowheads="1"/>
          </p:cNvSpPr>
          <p:nvPr>
            <p:ph type="title"/>
          </p:nvPr>
        </p:nvSpPr>
        <p:spPr>
          <a:xfrm>
            <a:off x="428542" y="0"/>
            <a:ext cx="8228160" cy="724396"/>
          </a:xfrm>
        </p:spPr>
        <p:txBody>
          <a:bodyPr tIns="12801">
            <a:normAutofit/>
          </a:bodyPr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GB" sz="3200" b="1" dirty="0"/>
              <a:t>Allergy in </a:t>
            </a:r>
            <a:r>
              <a:rPr lang="en-GB" sz="3200" b="1" dirty="0" smtClean="0"/>
              <a:t>asthma</a:t>
            </a:r>
            <a:endParaRPr lang="en-GB" sz="3200" b="1" dirty="0"/>
          </a:p>
        </p:txBody>
      </p:sp>
      <p:pic>
        <p:nvPicPr>
          <p:cNvPr id="2051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11760" y="1052736"/>
            <a:ext cx="4261725" cy="4927136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2052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0" cy="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2053" name="Text Box 4"/>
          <p:cNvSpPr txBox="1">
            <a:spLocks noChangeArrowheads="1"/>
          </p:cNvSpPr>
          <p:nvPr/>
        </p:nvSpPr>
        <p:spPr bwMode="auto">
          <a:xfrm>
            <a:off x="5937515" y="6249009"/>
            <a:ext cx="2644092" cy="50549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81639" tIns="49620" rIns="81639" bIns="40820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</a:tabLst>
            </a:pPr>
            <a:r>
              <a:rPr lang="en-GB" sz="1400" b="1" dirty="0" smtClean="0">
                <a:solidFill>
                  <a:srgbClr val="000000"/>
                </a:solidFill>
              </a:rPr>
              <a:t>Del </a:t>
            </a:r>
            <a:r>
              <a:rPr lang="en-GB" sz="1400" b="1" dirty="0" err="1" smtClean="0">
                <a:solidFill>
                  <a:srgbClr val="000000"/>
                </a:solidFill>
              </a:rPr>
              <a:t>Giacco</a:t>
            </a:r>
            <a:r>
              <a:rPr lang="en-GB" sz="1400" b="1" dirty="0" smtClean="0">
                <a:solidFill>
                  <a:srgbClr val="000000"/>
                </a:solidFill>
              </a:rPr>
              <a:t> et al, Allergy</a:t>
            </a:r>
            <a:r>
              <a:rPr lang="en-GB" sz="1400" dirty="0">
                <a:solidFill>
                  <a:srgbClr val="000000"/>
                </a:solidFill>
              </a:rPr>
              <a:t> </a:t>
            </a:r>
            <a:r>
              <a:rPr lang="en-GB" sz="1400" dirty="0" smtClean="0">
                <a:solidFill>
                  <a:srgbClr val="000000"/>
                </a:solidFill>
              </a:rPr>
              <a:t> 2016</a:t>
            </a:r>
            <a:endParaRPr lang="en-GB" sz="1400" dirty="0">
              <a:solidFill>
                <a:srgbClr val="000000"/>
              </a:solidFill>
              <a:hlinkClick r:id="rId5"/>
            </a:endParaRPr>
          </a:p>
        </p:txBody>
      </p:sp>
      <p:sp>
        <p:nvSpPr>
          <p:cNvPr id="2" name="CasellaDiTesto 1"/>
          <p:cNvSpPr txBox="1"/>
          <p:nvPr/>
        </p:nvSpPr>
        <p:spPr>
          <a:xfrm>
            <a:off x="179512" y="4800381"/>
            <a:ext cx="3451779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Bonifica ambientale acari</a:t>
            </a:r>
          </a:p>
          <a:p>
            <a:r>
              <a:rPr lang="it-IT" dirty="0" smtClean="0"/>
              <a:t>Fodere </a:t>
            </a:r>
          </a:p>
          <a:p>
            <a:r>
              <a:rPr lang="it-IT" dirty="0" smtClean="0"/>
              <a:t>Deumidificatori</a:t>
            </a:r>
          </a:p>
          <a:p>
            <a:r>
              <a:rPr lang="it-IT" dirty="0" smtClean="0"/>
              <a:t>Purificatori aria</a:t>
            </a:r>
          </a:p>
          <a:p>
            <a:r>
              <a:rPr lang="it-IT" dirty="0" smtClean="0"/>
              <a:t>Eventuale allontanamento animale</a:t>
            </a: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54851322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www.morganitalia.com/sites/default/files/styles/scheda-prodotto/public/piko-1.jpg?itok=6QYLTN6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155221" y="505053"/>
            <a:ext cx="2278021" cy="2320207"/>
          </a:xfrm>
          <a:prstGeom prst="rect">
            <a:avLst/>
          </a:prstGeom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5506905" y="542475"/>
            <a:ext cx="2381250" cy="2381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CasellaDiTesto 4"/>
          <p:cNvSpPr txBox="1"/>
          <p:nvPr/>
        </p:nvSpPr>
        <p:spPr>
          <a:xfrm>
            <a:off x="3923928" y="116632"/>
            <a:ext cx="50556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cap="all" dirty="0"/>
              <a:t>SPIROMETRO ELETTRONICO VITALOGRAPH COPD-6</a:t>
            </a:r>
          </a:p>
          <a:p>
            <a:endParaRPr lang="it-IT" dirty="0"/>
          </a:p>
        </p:txBody>
      </p:sp>
      <p:sp>
        <p:nvSpPr>
          <p:cNvPr id="9" name="CasellaDiTesto 8"/>
          <p:cNvSpPr txBox="1"/>
          <p:nvPr/>
        </p:nvSpPr>
        <p:spPr>
          <a:xfrm>
            <a:off x="107504" y="116632"/>
            <a:ext cx="35464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cap="all" dirty="0"/>
              <a:t>SPIROMETRO ELETTRONICO </a:t>
            </a:r>
            <a:r>
              <a:rPr lang="it-IT" b="1" cap="all" dirty="0" smtClean="0"/>
              <a:t>PIKO-1</a:t>
            </a:r>
            <a:endParaRPr lang="it-IT" b="1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539552" y="4113076"/>
            <a:ext cx="2093218" cy="2093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5389962" y="4149080"/>
            <a:ext cx="2021210" cy="20212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ttangolo 1"/>
          <p:cNvSpPr/>
          <p:nvPr/>
        </p:nvSpPr>
        <p:spPr>
          <a:xfrm>
            <a:off x="4860032" y="3743744"/>
            <a:ext cx="33810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b="1" dirty="0" err="1"/>
              <a:t>Medisana</a:t>
            </a:r>
            <a:r>
              <a:rPr lang="it-IT" b="1" dirty="0"/>
              <a:t> 79457 PM 150 Connect</a:t>
            </a:r>
            <a:endParaRPr lang="it-IT" dirty="0"/>
          </a:p>
        </p:txBody>
      </p:sp>
      <p:sp>
        <p:nvSpPr>
          <p:cNvPr id="3" name="Rettangolo 2"/>
          <p:cNvSpPr/>
          <p:nvPr/>
        </p:nvSpPr>
        <p:spPr>
          <a:xfrm>
            <a:off x="835474" y="3738721"/>
            <a:ext cx="15013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/>
              <a:t> </a:t>
            </a:r>
            <a:r>
              <a:rPr lang="it-IT" b="1" dirty="0" err="1"/>
              <a:t>Beurer</a:t>
            </a:r>
            <a:r>
              <a:rPr lang="it-IT" b="1" dirty="0"/>
              <a:t> PO 30</a:t>
            </a:r>
            <a:endParaRPr lang="it-IT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09533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518661" y="952276"/>
            <a:ext cx="6625286" cy="4809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349378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Connettore 2 3"/>
          <p:cNvCxnSpPr/>
          <p:nvPr/>
        </p:nvCxnSpPr>
        <p:spPr>
          <a:xfrm>
            <a:off x="0" y="3064643"/>
            <a:ext cx="9144000" cy="0"/>
          </a:xfrm>
          <a:prstGeom prst="straightConnector1">
            <a:avLst/>
          </a:prstGeom>
          <a:ln w="76200" cmpd="sng"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Connettore 1 4"/>
          <p:cNvCxnSpPr/>
          <p:nvPr/>
        </p:nvCxnSpPr>
        <p:spPr>
          <a:xfrm>
            <a:off x="819150" y="2831281"/>
            <a:ext cx="0" cy="468312"/>
          </a:xfrm>
          <a:prstGeom prst="line">
            <a:avLst/>
          </a:prstGeom>
          <a:ln w="38100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Connettore 1 5"/>
          <p:cNvCxnSpPr/>
          <p:nvPr/>
        </p:nvCxnSpPr>
        <p:spPr>
          <a:xfrm>
            <a:off x="1489075" y="2832868"/>
            <a:ext cx="0" cy="468313"/>
          </a:xfrm>
          <a:prstGeom prst="line">
            <a:avLst/>
          </a:prstGeom>
          <a:ln w="38100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Connettore 1 6"/>
          <p:cNvCxnSpPr/>
          <p:nvPr/>
        </p:nvCxnSpPr>
        <p:spPr>
          <a:xfrm>
            <a:off x="2560638" y="2834456"/>
            <a:ext cx="0" cy="468312"/>
          </a:xfrm>
          <a:prstGeom prst="line">
            <a:avLst/>
          </a:prstGeom>
          <a:ln w="38100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Connettore 1 7"/>
          <p:cNvCxnSpPr/>
          <p:nvPr/>
        </p:nvCxnSpPr>
        <p:spPr>
          <a:xfrm>
            <a:off x="3263900" y="2834456"/>
            <a:ext cx="0" cy="468312"/>
          </a:xfrm>
          <a:prstGeom prst="line">
            <a:avLst/>
          </a:prstGeom>
          <a:ln w="38100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9095" name="CasellaDiTesto 8"/>
          <p:cNvSpPr txBox="1">
            <a:spLocks noChangeArrowheads="1"/>
          </p:cNvSpPr>
          <p:nvPr/>
        </p:nvSpPr>
        <p:spPr bwMode="auto">
          <a:xfrm>
            <a:off x="665163" y="2461393"/>
            <a:ext cx="306387" cy="369888"/>
          </a:xfrm>
          <a:prstGeom prst="rect">
            <a:avLst/>
          </a:prstGeom>
          <a:solidFill>
            <a:srgbClr val="FFFF00"/>
          </a:solidFill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it-IT" dirty="0"/>
              <a:t>0</a:t>
            </a:r>
          </a:p>
        </p:txBody>
      </p:sp>
      <p:sp>
        <p:nvSpPr>
          <p:cNvPr id="89096" name="CasellaDiTesto 9"/>
          <p:cNvSpPr txBox="1">
            <a:spLocks noChangeArrowheads="1"/>
          </p:cNvSpPr>
          <p:nvPr/>
        </p:nvSpPr>
        <p:spPr bwMode="auto">
          <a:xfrm>
            <a:off x="7406456" y="2412180"/>
            <a:ext cx="1320031" cy="369332"/>
          </a:xfrm>
          <a:prstGeom prst="rect">
            <a:avLst/>
          </a:prstGeom>
          <a:solidFill>
            <a:srgbClr val="FFFF00"/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it-IT" dirty="0"/>
              <a:t>Età (anni)</a:t>
            </a:r>
          </a:p>
        </p:txBody>
      </p:sp>
      <p:sp>
        <p:nvSpPr>
          <p:cNvPr id="89097" name="CasellaDiTesto 10"/>
          <p:cNvSpPr txBox="1">
            <a:spLocks noChangeArrowheads="1"/>
          </p:cNvSpPr>
          <p:nvPr/>
        </p:nvSpPr>
        <p:spPr bwMode="auto">
          <a:xfrm>
            <a:off x="1338263" y="2448693"/>
            <a:ext cx="30638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it-IT"/>
              <a:t>1</a:t>
            </a:r>
          </a:p>
        </p:txBody>
      </p:sp>
      <p:sp>
        <p:nvSpPr>
          <p:cNvPr id="89098" name="CasellaDiTesto 11"/>
          <p:cNvSpPr txBox="1">
            <a:spLocks noChangeArrowheads="1"/>
          </p:cNvSpPr>
          <p:nvPr/>
        </p:nvSpPr>
        <p:spPr bwMode="auto">
          <a:xfrm>
            <a:off x="2539008" y="2447106"/>
            <a:ext cx="304800" cy="369887"/>
          </a:xfrm>
          <a:prstGeom prst="rect">
            <a:avLst/>
          </a:prstGeom>
          <a:solidFill>
            <a:srgbClr val="FFFF00"/>
          </a:solidFill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it-IT" dirty="0"/>
              <a:t>4</a:t>
            </a:r>
          </a:p>
        </p:txBody>
      </p:sp>
      <p:sp>
        <p:nvSpPr>
          <p:cNvPr id="89099" name="CasellaDiTesto 12"/>
          <p:cNvSpPr txBox="1">
            <a:spLocks noChangeArrowheads="1"/>
          </p:cNvSpPr>
          <p:nvPr/>
        </p:nvSpPr>
        <p:spPr bwMode="auto">
          <a:xfrm>
            <a:off x="3257500" y="2447106"/>
            <a:ext cx="306388" cy="369887"/>
          </a:xfrm>
          <a:prstGeom prst="rect">
            <a:avLst/>
          </a:prstGeom>
          <a:solidFill>
            <a:srgbClr val="FFFF00"/>
          </a:solidFill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it-IT" dirty="0"/>
              <a:t>6</a:t>
            </a:r>
          </a:p>
        </p:txBody>
      </p:sp>
      <p:cxnSp>
        <p:nvCxnSpPr>
          <p:cNvPr id="14" name="Connettore 1 13"/>
          <p:cNvCxnSpPr/>
          <p:nvPr/>
        </p:nvCxnSpPr>
        <p:spPr>
          <a:xfrm>
            <a:off x="5054600" y="2816993"/>
            <a:ext cx="0" cy="466725"/>
          </a:xfrm>
          <a:prstGeom prst="line">
            <a:avLst/>
          </a:prstGeom>
          <a:ln w="38100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9101" name="CasellaDiTesto 14"/>
          <p:cNvSpPr txBox="1">
            <a:spLocks noChangeArrowheads="1"/>
          </p:cNvSpPr>
          <p:nvPr/>
        </p:nvSpPr>
        <p:spPr bwMode="auto">
          <a:xfrm>
            <a:off x="5004048" y="2413768"/>
            <a:ext cx="441146" cy="369332"/>
          </a:xfrm>
          <a:prstGeom prst="rect">
            <a:avLst/>
          </a:prstGeom>
          <a:solidFill>
            <a:srgbClr val="FFFF00"/>
          </a:solidFill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it-IT" dirty="0">
                <a:solidFill>
                  <a:schemeClr val="tx2">
                    <a:lumMod val="60000"/>
                    <a:lumOff val="40000"/>
                  </a:schemeClr>
                </a:solidFill>
              </a:rPr>
              <a:t>12</a:t>
            </a:r>
          </a:p>
        </p:txBody>
      </p:sp>
      <p:cxnSp>
        <p:nvCxnSpPr>
          <p:cNvPr id="16" name="Connettore 1 15"/>
          <p:cNvCxnSpPr/>
          <p:nvPr/>
        </p:nvCxnSpPr>
        <p:spPr>
          <a:xfrm>
            <a:off x="6943725" y="2816993"/>
            <a:ext cx="0" cy="466725"/>
          </a:xfrm>
          <a:prstGeom prst="line">
            <a:avLst/>
          </a:prstGeom>
          <a:ln w="38100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9103" name="CasellaDiTesto 16"/>
          <p:cNvSpPr txBox="1">
            <a:spLocks noChangeArrowheads="1"/>
          </p:cNvSpPr>
          <p:nvPr/>
        </p:nvSpPr>
        <p:spPr bwMode="auto">
          <a:xfrm>
            <a:off x="6881266" y="2413768"/>
            <a:ext cx="427038" cy="368300"/>
          </a:xfrm>
          <a:prstGeom prst="rect">
            <a:avLst/>
          </a:prstGeom>
          <a:solidFill>
            <a:srgbClr val="FFFF00"/>
          </a:solidFill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it-IT" dirty="0"/>
              <a:t>18</a:t>
            </a:r>
          </a:p>
        </p:txBody>
      </p:sp>
      <p:pic>
        <p:nvPicPr>
          <p:cNvPr id="89104" name="Immagine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9525" y="3640906"/>
            <a:ext cx="1489075" cy="106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9105" name="Immagine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 rot="-551839">
            <a:off x="1801367" y="1712802"/>
            <a:ext cx="507859" cy="651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9106" name="Immagine 1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2590800" y="1524000"/>
            <a:ext cx="563562" cy="7044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9107" name="Immagine 2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3417888" y="1637481"/>
            <a:ext cx="698500" cy="884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9108" name="Immagine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3852863" y="1064393"/>
            <a:ext cx="503237" cy="887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9109" name="Immagine 2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4105275" y="2078806"/>
            <a:ext cx="398463" cy="935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9110" name="Immagine 2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3592513" y="3209106"/>
            <a:ext cx="631825" cy="88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5" name="Connettore 1 24"/>
          <p:cNvCxnSpPr/>
          <p:nvPr/>
        </p:nvCxnSpPr>
        <p:spPr>
          <a:xfrm>
            <a:off x="1489075" y="759593"/>
            <a:ext cx="0" cy="4465638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Connettore 1 25"/>
          <p:cNvCxnSpPr/>
          <p:nvPr/>
        </p:nvCxnSpPr>
        <p:spPr>
          <a:xfrm>
            <a:off x="2560638" y="761181"/>
            <a:ext cx="0" cy="4464050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Connettore 1 26"/>
          <p:cNvCxnSpPr/>
          <p:nvPr/>
        </p:nvCxnSpPr>
        <p:spPr>
          <a:xfrm flipH="1">
            <a:off x="3252788" y="761181"/>
            <a:ext cx="11112" cy="4464050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Connettore 1 27"/>
          <p:cNvCxnSpPr/>
          <p:nvPr/>
        </p:nvCxnSpPr>
        <p:spPr>
          <a:xfrm>
            <a:off x="5054600" y="759593"/>
            <a:ext cx="0" cy="4465638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Connettore 1 28"/>
          <p:cNvCxnSpPr/>
          <p:nvPr/>
        </p:nvCxnSpPr>
        <p:spPr>
          <a:xfrm flipH="1">
            <a:off x="6943725" y="761181"/>
            <a:ext cx="11113" cy="4464050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9116" name="Immagine 2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4378325" y="3653606"/>
            <a:ext cx="454025" cy="1192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9117" name="Immagine 3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5267325" y="1775593"/>
            <a:ext cx="728663" cy="842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9118" name="Immagine 3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5581650" y="3064643"/>
            <a:ext cx="1149350" cy="919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9119" name="Immagine 3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 rot="-1217680">
            <a:off x="5218113" y="3153543"/>
            <a:ext cx="563562" cy="1046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9120" name="Immagine 3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5945188" y="759593"/>
            <a:ext cx="835025" cy="118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9121" name="Immagine 3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 rot="-893573">
            <a:off x="4967288" y="959618"/>
            <a:ext cx="1108075" cy="88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9122" name="Immagine 3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5995988" y="3983806"/>
            <a:ext cx="735012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9123" name="Immagine 36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6294438" y="1626368"/>
            <a:ext cx="520700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9124" name="Immagine 37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7084467" y="650055"/>
            <a:ext cx="614362" cy="89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9125" name="Immagine 38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7565083" y="1064393"/>
            <a:ext cx="808038" cy="104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1" name="Tabella 40"/>
          <p:cNvGraphicFramePr>
            <a:graphicFrameLocks noGrp="1"/>
          </p:cNvGraphicFramePr>
          <p:nvPr>
            <p:extLst>
              <p:ext uri="{D42A27DB-BD31-4B8C-83A1-F6EECF244321}">
                <p14:mod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10433672"/>
              </p:ext>
            </p:extLst>
          </p:nvPr>
        </p:nvGraphicFramePr>
        <p:xfrm>
          <a:off x="317473" y="4845988"/>
          <a:ext cx="8463272" cy="2021456"/>
        </p:xfrm>
        <a:graphic>
          <a:graphicData uri="http://schemas.openxmlformats.org/drawingml/2006/table">
            <a:tbl>
              <a:tblPr bandRow="1">
                <a:tableStyleId>{08FB837D-C827-4EFA-A057-4D05807E0F7C}</a:tableStyleId>
              </a:tblPr>
              <a:tblGrid>
                <a:gridCol w="885575"/>
                <a:gridCol w="868868"/>
                <a:gridCol w="1069376"/>
                <a:gridCol w="1687609"/>
                <a:gridCol w="2355969"/>
                <a:gridCol w="1595875"/>
              </a:tblGrid>
              <a:tr h="284096">
                <a:tc>
                  <a:txBody>
                    <a:bodyPr/>
                    <a:lstStyle/>
                    <a:p>
                      <a:r>
                        <a:rPr lang="it-IT" sz="1200" b="1" baseline="0" dirty="0" smtClean="0"/>
                        <a:t>0 </a:t>
                      </a:r>
                      <a:r>
                        <a:rPr lang="it-IT" sz="1200" b="1" dirty="0" smtClean="0"/>
                        <a:t>-1aa</a:t>
                      </a:r>
                      <a:endParaRPr lang="it-IT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200" b="1" dirty="0" smtClean="0"/>
                        <a:t>&gt; 1aa</a:t>
                      </a:r>
                      <a:endParaRPr lang="it-IT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200" b="1" dirty="0" smtClean="0"/>
                        <a:t>&gt;4 aa</a:t>
                      </a:r>
                      <a:endParaRPr lang="it-IT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200" b="1" dirty="0" smtClean="0"/>
                        <a:t>&gt;6aa</a:t>
                      </a:r>
                      <a:endParaRPr lang="it-IT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200" b="1" dirty="0" smtClean="0"/>
                        <a:t>&gt;12 aa</a:t>
                      </a:r>
                      <a:endParaRPr lang="it-IT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200" b="1" dirty="0" smtClean="0"/>
                        <a:t>&gt;18 aa</a:t>
                      </a:r>
                      <a:endParaRPr lang="it-IT" sz="1200" b="1" dirty="0"/>
                    </a:p>
                  </a:txBody>
                  <a:tcPr/>
                </a:tc>
              </a:tr>
              <a:tr h="1052259">
                <a:tc>
                  <a:txBody>
                    <a:bodyPr/>
                    <a:lstStyle/>
                    <a:p>
                      <a:r>
                        <a:rPr lang="it-IT" sz="1200" dirty="0" smtClean="0"/>
                        <a:t>CS</a:t>
                      </a:r>
                      <a:r>
                        <a:rPr lang="it-IT" sz="1200" baseline="0" dirty="0" smtClean="0"/>
                        <a:t> nebulizzati</a:t>
                      </a:r>
                      <a:endParaRPr lang="it-IT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200" dirty="0" err="1" smtClean="0"/>
                        <a:t>Flixotide</a:t>
                      </a:r>
                      <a:r>
                        <a:rPr lang="it-IT" sz="1200" baseline="0" dirty="0" smtClean="0"/>
                        <a:t> </a:t>
                      </a:r>
                      <a:r>
                        <a:rPr lang="it-IT" sz="1200" dirty="0" err="1" smtClean="0"/>
                        <a:t>pMDI</a:t>
                      </a:r>
                      <a:endParaRPr lang="it-IT" sz="1200" dirty="0" smtClean="0"/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200" dirty="0" err="1" smtClean="0"/>
                        <a:t>Fluspiral</a:t>
                      </a:r>
                      <a:r>
                        <a:rPr lang="it-IT" sz="1200" dirty="0" smtClean="0"/>
                        <a:t> </a:t>
                      </a:r>
                      <a:r>
                        <a:rPr lang="it-IT" sz="1200" dirty="0" err="1" smtClean="0"/>
                        <a:t>pMDI</a:t>
                      </a:r>
                      <a:endParaRPr lang="it-IT" sz="1200" dirty="0" smtClean="0"/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200" dirty="0" err="1" smtClean="0"/>
                        <a:t>Clenyl</a:t>
                      </a:r>
                      <a:r>
                        <a:rPr lang="it-IT" sz="1200" dirty="0" smtClean="0"/>
                        <a:t>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200" dirty="0" err="1" smtClean="0"/>
                        <a:t>pMDI</a:t>
                      </a:r>
                      <a:endParaRPr lang="it-IT" sz="1200" dirty="0" smtClean="0"/>
                    </a:p>
                    <a:p>
                      <a:endParaRPr lang="it-IT" sz="1200" dirty="0" smtClean="0"/>
                    </a:p>
                    <a:p>
                      <a:endParaRPr lang="it-IT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200" dirty="0" err="1" smtClean="0"/>
                        <a:t>Aliflus</a:t>
                      </a:r>
                      <a:r>
                        <a:rPr lang="it-IT" sz="1200" dirty="0" smtClean="0"/>
                        <a:t> </a:t>
                      </a:r>
                      <a:r>
                        <a:rPr lang="it-IT" sz="1200" dirty="0" err="1" smtClean="0"/>
                        <a:t>pMDI</a:t>
                      </a:r>
                      <a:endParaRPr lang="it-IT" sz="1200" dirty="0" smtClean="0"/>
                    </a:p>
                    <a:p>
                      <a:r>
                        <a:rPr lang="it-IT" sz="1200" dirty="0" err="1" smtClean="0"/>
                        <a:t>Seretide</a:t>
                      </a:r>
                      <a:r>
                        <a:rPr lang="it-IT" sz="1200" dirty="0" smtClean="0"/>
                        <a:t> </a:t>
                      </a:r>
                      <a:r>
                        <a:rPr lang="it-IT" sz="1200" dirty="0" err="1" smtClean="0"/>
                        <a:t>pMDI</a:t>
                      </a:r>
                      <a:endParaRPr lang="it-IT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200" dirty="0" err="1" smtClean="0"/>
                        <a:t>Becotide</a:t>
                      </a:r>
                      <a:r>
                        <a:rPr lang="it-IT" sz="1200" dirty="0" smtClean="0"/>
                        <a:t> </a:t>
                      </a:r>
                      <a:r>
                        <a:rPr lang="it-IT" sz="1200" dirty="0" err="1" smtClean="0"/>
                        <a:t>pMDI</a:t>
                      </a:r>
                      <a:endParaRPr lang="it-IT" sz="1200" dirty="0" smtClean="0"/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200" dirty="0" err="1" smtClean="0"/>
                        <a:t>Symbicort</a:t>
                      </a:r>
                      <a:r>
                        <a:rPr lang="it-IT" sz="1200" dirty="0" smtClean="0"/>
                        <a:t> </a:t>
                      </a:r>
                      <a:r>
                        <a:rPr lang="it-IT" sz="1200" dirty="0" err="1" smtClean="0"/>
                        <a:t>Turbohaler</a:t>
                      </a:r>
                      <a:endParaRPr lang="it-IT" sz="1200" dirty="0" smtClean="0"/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200" dirty="0" err="1" smtClean="0"/>
                        <a:t>Aircort</a:t>
                      </a:r>
                      <a:r>
                        <a:rPr lang="it-IT" sz="1200" dirty="0" smtClean="0"/>
                        <a:t> </a:t>
                      </a:r>
                      <a:r>
                        <a:rPr lang="it-IT" sz="1200" dirty="0" err="1" smtClean="0"/>
                        <a:t>sosp.inal</a:t>
                      </a:r>
                      <a:r>
                        <a:rPr lang="it-IT" sz="1200" dirty="0" smtClean="0"/>
                        <a:t> </a:t>
                      </a:r>
                      <a:r>
                        <a:rPr lang="it-IT" sz="1200" dirty="0" err="1" smtClean="0"/>
                        <a:t>pMDI</a:t>
                      </a:r>
                      <a:endParaRPr lang="it-IT" sz="1200" dirty="0" smtClean="0"/>
                    </a:p>
                    <a:p>
                      <a:r>
                        <a:rPr lang="it-IT" sz="1200" dirty="0" err="1" smtClean="0"/>
                        <a:t>Miflo</a:t>
                      </a:r>
                      <a:r>
                        <a:rPr lang="it-IT" sz="1200" dirty="0" smtClean="0"/>
                        <a:t> </a:t>
                      </a:r>
                      <a:r>
                        <a:rPr lang="it-IT" sz="1200" dirty="0" err="1" smtClean="0"/>
                        <a:t>pMDI</a:t>
                      </a:r>
                      <a:endParaRPr lang="it-IT" sz="1200" dirty="0" smtClean="0"/>
                    </a:p>
                    <a:p>
                      <a:r>
                        <a:rPr lang="it-IT" sz="1200" dirty="0" err="1" smtClean="0"/>
                        <a:t>Pumaxan</a:t>
                      </a:r>
                      <a:r>
                        <a:rPr lang="it-IT" sz="1200" dirty="0" smtClean="0"/>
                        <a:t> </a:t>
                      </a:r>
                      <a:r>
                        <a:rPr lang="it-IT" sz="1200" dirty="0" err="1" smtClean="0"/>
                        <a:t>Turbohaler</a:t>
                      </a:r>
                      <a:endParaRPr lang="it-IT" sz="1200" dirty="0" smtClean="0"/>
                    </a:p>
                    <a:p>
                      <a:r>
                        <a:rPr lang="it-IT" sz="1200" dirty="0" err="1" smtClean="0"/>
                        <a:t>Spirocort</a:t>
                      </a:r>
                      <a:r>
                        <a:rPr lang="it-IT" sz="1200" dirty="0" smtClean="0"/>
                        <a:t> </a:t>
                      </a:r>
                      <a:r>
                        <a:rPr lang="it-IT" sz="1200" dirty="0" err="1" smtClean="0"/>
                        <a:t>Turbohaler</a:t>
                      </a:r>
                      <a:endParaRPr lang="it-IT" sz="1200" dirty="0" smtClean="0"/>
                    </a:p>
                    <a:p>
                      <a:endParaRPr lang="it-IT" sz="1200" dirty="0" smtClean="0"/>
                    </a:p>
                    <a:p>
                      <a:endParaRPr lang="it-IT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200" dirty="0" err="1" smtClean="0"/>
                        <a:t>Alvesco</a:t>
                      </a:r>
                      <a:r>
                        <a:rPr lang="it-IT" sz="1200" dirty="0" smtClean="0"/>
                        <a:t> </a:t>
                      </a:r>
                      <a:r>
                        <a:rPr lang="it-IT" sz="1200" dirty="0" err="1" smtClean="0"/>
                        <a:t>pMDI</a:t>
                      </a:r>
                      <a:endParaRPr lang="it-IT" sz="1200" dirty="0" smtClean="0"/>
                    </a:p>
                    <a:p>
                      <a:r>
                        <a:rPr lang="it-IT" sz="1200" dirty="0" err="1" smtClean="0"/>
                        <a:t>Clenil</a:t>
                      </a:r>
                      <a:r>
                        <a:rPr lang="it-IT" sz="1200" dirty="0" smtClean="0"/>
                        <a:t> 50 </a:t>
                      </a:r>
                      <a:r>
                        <a:rPr lang="it-IT" sz="1200" dirty="0" err="1" smtClean="0"/>
                        <a:t>pMDI</a:t>
                      </a:r>
                      <a:r>
                        <a:rPr lang="it-IT" sz="1200" dirty="0" smtClean="0"/>
                        <a:t> </a:t>
                      </a:r>
                      <a:r>
                        <a:rPr lang="it-IT" sz="1200" dirty="0" err="1" smtClean="0"/>
                        <a:t>modulite</a:t>
                      </a:r>
                      <a:r>
                        <a:rPr lang="it-IT" sz="1200" dirty="0" smtClean="0"/>
                        <a:t> </a:t>
                      </a:r>
                    </a:p>
                    <a:p>
                      <a:r>
                        <a:rPr lang="it-IT" sz="1200" dirty="0" err="1" smtClean="0"/>
                        <a:t>Clenilexx</a:t>
                      </a:r>
                      <a:r>
                        <a:rPr lang="it-IT" sz="1200" dirty="0" smtClean="0"/>
                        <a:t> </a:t>
                      </a:r>
                      <a:r>
                        <a:rPr lang="it-IT" sz="1200" dirty="0" err="1" smtClean="0"/>
                        <a:t>autohaler</a:t>
                      </a:r>
                      <a:endParaRPr lang="it-IT" sz="1200" dirty="0" smtClean="0"/>
                    </a:p>
                    <a:p>
                      <a:r>
                        <a:rPr lang="it-IT" sz="1200" dirty="0" err="1" smtClean="0"/>
                        <a:t>Formodual</a:t>
                      </a:r>
                      <a:r>
                        <a:rPr lang="it-IT" sz="1200" dirty="0" smtClean="0"/>
                        <a:t> (</a:t>
                      </a:r>
                      <a:r>
                        <a:rPr lang="it-IT" sz="1200" dirty="0" err="1" smtClean="0"/>
                        <a:t>pMDI</a:t>
                      </a:r>
                      <a:r>
                        <a:rPr lang="it-IT" sz="1200" baseline="0" dirty="0" smtClean="0"/>
                        <a:t> o </a:t>
                      </a:r>
                      <a:r>
                        <a:rPr lang="it-IT" sz="1200" baseline="0" dirty="0" err="1" smtClean="0"/>
                        <a:t>nexthaler</a:t>
                      </a:r>
                      <a:r>
                        <a:rPr lang="it-IT" sz="1200" baseline="0" dirty="0" smtClean="0"/>
                        <a:t>)</a:t>
                      </a:r>
                    </a:p>
                    <a:p>
                      <a:r>
                        <a:rPr lang="it-IT" sz="1200" baseline="0" dirty="0" err="1" smtClean="0"/>
                        <a:t>Relvar</a:t>
                      </a:r>
                      <a:r>
                        <a:rPr lang="it-IT" sz="1200" baseline="0" dirty="0" smtClean="0"/>
                        <a:t> </a:t>
                      </a:r>
                      <a:r>
                        <a:rPr lang="it-IT" sz="1200" baseline="0" dirty="0" err="1" smtClean="0"/>
                        <a:t>ellipta</a:t>
                      </a:r>
                      <a:endParaRPr lang="it-IT" sz="1200" baseline="0" dirty="0" smtClean="0"/>
                    </a:p>
                    <a:p>
                      <a:r>
                        <a:rPr lang="it-IT" sz="1200" baseline="0" dirty="0" err="1" smtClean="0"/>
                        <a:t>Revinty</a:t>
                      </a:r>
                      <a:r>
                        <a:rPr lang="it-IT" sz="1200" baseline="0" dirty="0" smtClean="0"/>
                        <a:t> </a:t>
                      </a:r>
                      <a:r>
                        <a:rPr lang="it-IT" sz="1200" baseline="0" dirty="0" err="1" smtClean="0"/>
                        <a:t>ellipta</a:t>
                      </a:r>
                      <a:endParaRPr lang="it-IT" sz="1200" baseline="0" dirty="0" smtClean="0"/>
                    </a:p>
                    <a:p>
                      <a:r>
                        <a:rPr lang="it-IT" sz="1200" baseline="0" dirty="0" err="1" smtClean="0"/>
                        <a:t>Miflo</a:t>
                      </a:r>
                      <a:r>
                        <a:rPr lang="it-IT" sz="1200" baseline="0" dirty="0" smtClean="0"/>
                        <a:t> </a:t>
                      </a:r>
                      <a:r>
                        <a:rPr lang="it-IT" sz="1200" baseline="0" dirty="0" err="1" smtClean="0"/>
                        <a:t>pMDI</a:t>
                      </a:r>
                      <a:endParaRPr lang="it-IT" sz="1200" baseline="0" dirty="0" smtClean="0"/>
                    </a:p>
                    <a:p>
                      <a:r>
                        <a:rPr lang="it-IT" sz="1200" baseline="0" dirty="0" err="1" smtClean="0"/>
                        <a:t>Flutiform</a:t>
                      </a:r>
                      <a:r>
                        <a:rPr lang="it-IT" sz="1200" baseline="0" dirty="0" smtClean="0"/>
                        <a:t> </a:t>
                      </a:r>
                      <a:r>
                        <a:rPr lang="it-IT" sz="1200" baseline="0" dirty="0" err="1" smtClean="0"/>
                        <a:t>pMDI</a:t>
                      </a:r>
                      <a:endParaRPr lang="it-IT" sz="1200" baseline="0" dirty="0" smtClean="0"/>
                    </a:p>
                    <a:p>
                      <a:r>
                        <a:rPr lang="it-IT" sz="1200" baseline="0" dirty="0" err="1" smtClean="0"/>
                        <a:t>Asmanex</a:t>
                      </a:r>
                      <a:r>
                        <a:rPr lang="it-IT" sz="1200" baseline="0" dirty="0" smtClean="0"/>
                        <a:t> </a:t>
                      </a:r>
                      <a:r>
                        <a:rPr lang="it-IT" sz="1200" baseline="0" dirty="0" err="1" smtClean="0"/>
                        <a:t>Twisthaler</a:t>
                      </a:r>
                      <a:r>
                        <a:rPr lang="it-IT" sz="1200" baseline="0" dirty="0" smtClean="0"/>
                        <a:t> </a:t>
                      </a:r>
                      <a:endParaRPr lang="it-IT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200" dirty="0" smtClean="0"/>
                        <a:t>Foster (</a:t>
                      </a:r>
                      <a:r>
                        <a:rPr lang="it-IT" sz="1200" dirty="0" err="1" smtClean="0"/>
                        <a:t>pMDI</a:t>
                      </a:r>
                      <a:r>
                        <a:rPr lang="it-IT" sz="1200" dirty="0" smtClean="0"/>
                        <a:t> </a:t>
                      </a:r>
                      <a:r>
                        <a:rPr lang="it-IT" sz="1200" dirty="0" err="1" smtClean="0"/>
                        <a:t>modulite</a:t>
                      </a:r>
                      <a:r>
                        <a:rPr lang="it-IT" sz="1200" dirty="0" smtClean="0"/>
                        <a:t> o </a:t>
                      </a:r>
                      <a:r>
                        <a:rPr lang="it-IT" sz="1200" dirty="0" err="1" smtClean="0"/>
                        <a:t>nexthaler</a:t>
                      </a:r>
                      <a:r>
                        <a:rPr lang="it-IT" sz="1200" dirty="0" smtClean="0"/>
                        <a:t>)</a:t>
                      </a:r>
                    </a:p>
                    <a:p>
                      <a:r>
                        <a:rPr lang="it-IT" sz="1200" dirty="0" err="1" smtClean="0"/>
                        <a:t>Inuver</a:t>
                      </a:r>
                      <a:r>
                        <a:rPr lang="it-IT" sz="1200" dirty="0" smtClean="0"/>
                        <a:t> (</a:t>
                      </a:r>
                      <a:r>
                        <a:rPr lang="it-IT" sz="1200" dirty="0" err="1" smtClean="0"/>
                        <a:t>pMDI</a:t>
                      </a:r>
                      <a:r>
                        <a:rPr lang="it-IT" sz="1200" dirty="0" smtClean="0"/>
                        <a:t> </a:t>
                      </a:r>
                      <a:r>
                        <a:rPr lang="it-IT" sz="1200" dirty="0" err="1" smtClean="0"/>
                        <a:t>modulite</a:t>
                      </a:r>
                      <a:r>
                        <a:rPr lang="it-IT" sz="1200" dirty="0" smtClean="0"/>
                        <a:t> o </a:t>
                      </a:r>
                      <a:r>
                        <a:rPr lang="it-IT" sz="1200" dirty="0" err="1" smtClean="0"/>
                        <a:t>nexthaler</a:t>
                      </a:r>
                      <a:r>
                        <a:rPr lang="it-IT" sz="1200" dirty="0" smtClean="0"/>
                        <a:t>)</a:t>
                      </a: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89127" name="Immagine 41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 rot="-1537099">
            <a:off x="5078413" y="3899668"/>
            <a:ext cx="1035050" cy="1068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9128" name="CasellaDiTesto 42"/>
          <p:cNvSpPr txBox="1">
            <a:spLocks noChangeArrowheads="1"/>
          </p:cNvSpPr>
          <p:nvPr/>
        </p:nvSpPr>
        <p:spPr bwMode="auto">
          <a:xfrm>
            <a:off x="8726488" y="7271518"/>
            <a:ext cx="501650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it-IT" sz="1100"/>
              <a:t>AIFA</a:t>
            </a:r>
          </a:p>
        </p:txBody>
      </p:sp>
      <p:pic>
        <p:nvPicPr>
          <p:cNvPr id="89129" name="Immagine 43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0" y="832618"/>
            <a:ext cx="1343025" cy="143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1354021" y="-31741"/>
            <a:ext cx="661508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b="1" dirty="0" smtClean="0"/>
              <a:t>Gestione appropriata terapia di fondo</a:t>
            </a:r>
            <a:endParaRPr lang="it-IT" sz="3200" b="1" dirty="0"/>
          </a:p>
        </p:txBody>
      </p:sp>
      <p:pic>
        <p:nvPicPr>
          <p:cNvPr id="44" name="Picture 4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t="12035" b="14746"/>
          <a:stretch>
            <a:fillRect/>
          </a:stretch>
        </p:blipFill>
        <p:spPr bwMode="auto">
          <a:xfrm>
            <a:off x="1524000" y="2884114"/>
            <a:ext cx="1676400" cy="863974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130206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CasellaDiTesto 3"/>
          <p:cNvSpPr txBox="1">
            <a:spLocks noChangeArrowheads="1"/>
          </p:cNvSpPr>
          <p:nvPr/>
        </p:nvSpPr>
        <p:spPr bwMode="auto">
          <a:xfrm>
            <a:off x="1547813" y="2492808"/>
            <a:ext cx="657359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it-IT" sz="2400" b="1" dirty="0" smtClean="0"/>
              <a:t>INALATORI:ADERENZA </a:t>
            </a:r>
            <a:r>
              <a:rPr lang="it-IT" sz="2400" b="1" dirty="0"/>
              <a:t>AL TRATTAMENTO </a:t>
            </a:r>
          </a:p>
        </p:txBody>
      </p:sp>
      <p:sp>
        <p:nvSpPr>
          <p:cNvPr id="33795" name="CasellaDiTesto 4"/>
          <p:cNvSpPr txBox="1">
            <a:spLocks noChangeArrowheads="1"/>
          </p:cNvSpPr>
          <p:nvPr/>
        </p:nvSpPr>
        <p:spPr bwMode="auto">
          <a:xfrm>
            <a:off x="1547813" y="3573463"/>
            <a:ext cx="6288966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it-IT" dirty="0"/>
              <a:t>Tende invariabilmente a diminuire nei trattamenti prolungati.</a:t>
            </a:r>
          </a:p>
          <a:p>
            <a:pPr eaLnBrk="1" hangingPunct="1"/>
            <a:endParaRPr lang="it-IT" dirty="0"/>
          </a:p>
          <a:p>
            <a:pPr eaLnBrk="1" hangingPunct="1"/>
            <a:r>
              <a:rPr lang="it-IT" dirty="0"/>
              <a:t>Necessità di rinforzo periodico  e di dimostrazioni pratiche</a:t>
            </a:r>
            <a:r>
              <a:rPr lang="it-IT" dirty="0" smtClean="0"/>
              <a:t>!</a:t>
            </a:r>
          </a:p>
          <a:p>
            <a:pPr eaLnBrk="1" hangingPunct="1"/>
            <a:endParaRPr lang="it-IT" dirty="0"/>
          </a:p>
          <a:p>
            <a:pPr eaLnBrk="1" hangingPunct="1"/>
            <a:r>
              <a:rPr lang="it-IT" dirty="0" smtClean="0"/>
              <a:t>Attenzione in particolare agli adolescenti!</a:t>
            </a:r>
            <a:endParaRPr lang="it-IT" dirty="0"/>
          </a:p>
        </p:txBody>
      </p:sp>
      <p:pic>
        <p:nvPicPr>
          <p:cNvPr id="29901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91250" y="85725"/>
            <a:ext cx="2857500" cy="1676400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901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9388" y="85725"/>
            <a:ext cx="2736850" cy="1811338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185196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olo 1"/>
          <p:cNvSpPr>
            <a:spLocks noGrp="1"/>
          </p:cNvSpPr>
          <p:nvPr>
            <p:ph type="title" idx="4294967295"/>
          </p:nvPr>
        </p:nvSpPr>
        <p:spPr>
          <a:xfrm>
            <a:off x="539750" y="0"/>
            <a:ext cx="8131175" cy="1143000"/>
          </a:xfrm>
        </p:spPr>
        <p:txBody>
          <a:bodyPr anchor="t"/>
          <a:lstStyle/>
          <a:p>
            <a:pPr eaLnBrk="1" hangingPunct="1"/>
            <a:r>
              <a:rPr lang="it-IT" sz="2400" b="1" dirty="0" smtClean="0"/>
              <a:t>MAPPA MONDIALE DELLA PREVALENZA DELL’ASMA DIAGNOSTICATA CLINICAMENTE </a:t>
            </a:r>
          </a:p>
        </p:txBody>
      </p:sp>
      <p:pic>
        <p:nvPicPr>
          <p:cNvPr id="3075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>
          <a:xfrm>
            <a:off x="857250" y="1428750"/>
            <a:ext cx="7156450" cy="4821238"/>
          </a:xfrm>
        </p:spPr>
      </p:pic>
      <p:sp>
        <p:nvSpPr>
          <p:cNvPr id="3076" name="Segnaposto piè di pagina 5"/>
          <p:cNvSpPr txBox="1">
            <a:spLocks noGrp="1"/>
          </p:cNvSpPr>
          <p:nvPr/>
        </p:nvSpPr>
        <p:spPr bwMode="auto">
          <a:xfrm>
            <a:off x="5819775" y="6500813"/>
            <a:ext cx="2895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it-IT" sz="900" b="1">
                <a:solidFill>
                  <a:schemeClr val="bg1"/>
                </a:solidFill>
                <a:latin typeface="AmerType Md BT" pitchFamily="18" charset="0"/>
              </a:rPr>
              <a:t>© 2010 PROGETTO LIBRA • www.ginasma.it</a:t>
            </a:r>
          </a:p>
        </p:txBody>
      </p:sp>
      <p:sp>
        <p:nvSpPr>
          <p:cNvPr id="3077" name="Segnaposto numero diapositiva 4"/>
          <p:cNvSpPr txBox="1">
            <a:spLocks noGrp="1"/>
          </p:cNvSpPr>
          <p:nvPr/>
        </p:nvSpPr>
        <p:spPr bwMode="auto">
          <a:xfrm>
            <a:off x="6929438" y="6500813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 eaLnBrk="1" hangingPunct="1"/>
            <a:fld id="{B109785F-05EC-4D66-A453-B60ABAFA539C}" type="slidenum">
              <a:rPr lang="it-IT" sz="1200" b="1">
                <a:solidFill>
                  <a:schemeClr val="bg1"/>
                </a:solidFill>
                <a:latin typeface="AmerType Md BT" pitchFamily="18" charset="0"/>
              </a:rPr>
              <a:pPr algn="r" eaLnBrk="1" hangingPunct="1"/>
              <a:t>3</a:t>
            </a:fld>
            <a:endParaRPr lang="it-IT" sz="1200" b="1">
              <a:solidFill>
                <a:schemeClr val="bg1"/>
              </a:solidFill>
              <a:latin typeface="AmerType Md BT" pitchFamily="18" charset="0"/>
            </a:endParaRPr>
          </a:p>
        </p:txBody>
      </p:sp>
      <p:sp>
        <p:nvSpPr>
          <p:cNvPr id="3078" name="Text Box 4"/>
          <p:cNvSpPr txBox="1">
            <a:spLocks noChangeArrowheads="1"/>
          </p:cNvSpPr>
          <p:nvPr/>
        </p:nvSpPr>
        <p:spPr bwMode="auto">
          <a:xfrm>
            <a:off x="428625" y="6429375"/>
            <a:ext cx="36576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it-IT" sz="1200" i="1">
                <a:solidFill>
                  <a:srgbClr val="000099"/>
                </a:solidFill>
                <a:latin typeface="Georgia" pitchFamily="18" charset="0"/>
              </a:rPr>
              <a:t>Anandan  Allergy  2010</a:t>
            </a:r>
            <a:r>
              <a:rPr lang="it-IT" sz="1200" b="1">
                <a:solidFill>
                  <a:srgbClr val="000099"/>
                </a:solidFill>
                <a:latin typeface="Georgia" pitchFamily="18" charset="0"/>
              </a:rPr>
              <a:t> </a:t>
            </a:r>
          </a:p>
        </p:txBody>
      </p:sp>
      <p:sp>
        <p:nvSpPr>
          <p:cNvPr id="3079" name="CasellaDiTesto 6"/>
          <p:cNvSpPr txBox="1">
            <a:spLocks noChangeArrowheads="1"/>
          </p:cNvSpPr>
          <p:nvPr/>
        </p:nvSpPr>
        <p:spPr bwMode="auto">
          <a:xfrm>
            <a:off x="785813" y="1071563"/>
            <a:ext cx="721518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it-IT" sz="1400" b="1">
                <a:solidFill>
                  <a:srgbClr val="000099"/>
                </a:solidFill>
                <a:latin typeface="Georgia" pitchFamily="18" charset="0"/>
              </a:rPr>
              <a:t>ANDAMENTO DELLA MALATTIA NEL PERIODO 1990-2008</a:t>
            </a:r>
            <a:endParaRPr lang="it-IT" sz="1400" i="1">
              <a:latin typeface="Georgia" pitchFamily="18" charset="0"/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72311956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9144000" cy="608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0" y="1905000"/>
            <a:ext cx="3849688" cy="4926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3014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539750" y="1600200"/>
            <a:ext cx="8143875" cy="3311525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Clr>
                <a:srgbClr val="000099"/>
              </a:buClr>
              <a:buFont typeface="Wingdings" charset="2"/>
              <a:buChar char="§"/>
            </a:pPr>
            <a:r>
              <a:rPr lang="it-IT" sz="2000" dirty="0">
                <a:solidFill>
                  <a:srgbClr val="FF3300"/>
                </a:solidFill>
                <a:latin typeface="Georgia" charset="0"/>
              </a:rPr>
              <a:t>Gestione dell’asma durante l’adolescenza</a:t>
            </a:r>
            <a:endParaRPr lang="it-IT" sz="2000" dirty="0" smtClean="0">
              <a:solidFill>
                <a:srgbClr val="FF3300"/>
              </a:solidFill>
              <a:latin typeface="Georgia" charset="0"/>
            </a:endParaRPr>
          </a:p>
          <a:p>
            <a:pPr lvl="1" eaLnBrk="1" hangingPunct="1">
              <a:lnSpc>
                <a:spcPct val="90000"/>
              </a:lnSpc>
              <a:buClr>
                <a:srgbClr val="000099"/>
              </a:buClr>
              <a:buFont typeface="Wingdings" charset="2"/>
              <a:buChar char="§"/>
            </a:pPr>
            <a:r>
              <a:rPr lang="it-IT" sz="2000" dirty="0" smtClean="0">
                <a:latin typeface="Georgia" charset="0"/>
              </a:rPr>
              <a:t>Rifiuto della malattia</a:t>
            </a:r>
          </a:p>
          <a:p>
            <a:pPr lvl="1" eaLnBrk="1" hangingPunct="1">
              <a:lnSpc>
                <a:spcPct val="90000"/>
              </a:lnSpc>
              <a:buClr>
                <a:srgbClr val="000099"/>
              </a:buClr>
              <a:buFont typeface="Wingdings" charset="2"/>
              <a:buChar char="§"/>
            </a:pPr>
            <a:r>
              <a:rPr lang="it-IT" sz="2000" dirty="0" smtClean="0">
                <a:latin typeface="Georgia" charset="0"/>
              </a:rPr>
              <a:t>Maggior </a:t>
            </a:r>
            <a:r>
              <a:rPr lang="it-IT" sz="2000" dirty="0">
                <a:latin typeface="Georgia" charset="0"/>
              </a:rPr>
              <a:t>rischio</a:t>
            </a:r>
            <a:r>
              <a:rPr lang="it-IT" sz="2000" dirty="0" smtClean="0">
                <a:latin typeface="Georgia" charset="0"/>
              </a:rPr>
              <a:t> di </a:t>
            </a:r>
            <a:r>
              <a:rPr lang="it-IT" sz="2000" dirty="0">
                <a:latin typeface="Georgia" charset="0"/>
              </a:rPr>
              <a:t>interruzione della </a:t>
            </a:r>
            <a:r>
              <a:rPr lang="it-IT" sz="2000" dirty="0" smtClean="0">
                <a:latin typeface="Georgia" charset="0"/>
              </a:rPr>
              <a:t>terapia</a:t>
            </a:r>
          </a:p>
          <a:p>
            <a:pPr lvl="1" eaLnBrk="1" hangingPunct="1">
              <a:lnSpc>
                <a:spcPct val="90000"/>
              </a:lnSpc>
              <a:buClr>
                <a:srgbClr val="000099"/>
              </a:buClr>
              <a:buFont typeface="Wingdings" charset="2"/>
              <a:buChar char="§"/>
            </a:pPr>
            <a:r>
              <a:rPr lang="it-IT" sz="2000" dirty="0" smtClean="0">
                <a:latin typeface="Georgia" charset="0"/>
              </a:rPr>
              <a:t>Uso inappropriato </a:t>
            </a:r>
            <a:r>
              <a:rPr lang="it-IT" sz="2000" dirty="0">
                <a:latin typeface="Georgia" charset="0"/>
              </a:rPr>
              <a:t>dei farmaci inalatori</a:t>
            </a:r>
          </a:p>
          <a:p>
            <a:pPr lvl="1" eaLnBrk="1" hangingPunct="1">
              <a:lnSpc>
                <a:spcPct val="90000"/>
              </a:lnSpc>
              <a:buClr>
                <a:srgbClr val="000099"/>
              </a:buClr>
              <a:buFont typeface="Wingdings" charset="2"/>
              <a:buChar char="§"/>
            </a:pPr>
            <a:r>
              <a:rPr lang="it-IT" sz="1800" dirty="0">
                <a:latin typeface="Georgia" charset="0"/>
              </a:rPr>
              <a:t>Effetti del fumo di </a:t>
            </a:r>
            <a:r>
              <a:rPr lang="it-IT" sz="1800" dirty="0" smtClean="0">
                <a:latin typeface="Georgia" charset="0"/>
              </a:rPr>
              <a:t>tabacco</a:t>
            </a:r>
            <a:endParaRPr lang="it-IT" sz="1800" dirty="0">
              <a:latin typeface="Georgia" charset="0"/>
            </a:endParaRPr>
          </a:p>
        </p:txBody>
      </p:sp>
      <p:sp>
        <p:nvSpPr>
          <p:cNvPr id="93188" name="Segnaposto numero diapositiva 5"/>
          <p:cNvSpPr txBox="1">
            <a:spLocks noGrp="1"/>
          </p:cNvSpPr>
          <p:nvPr/>
        </p:nvSpPr>
        <p:spPr bwMode="auto">
          <a:xfrm>
            <a:off x="6929438" y="611187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r"/>
            <a:fld id="{F7304691-FA9D-F849-9A86-37AA6E1D691B}" type="slidenum">
              <a:rPr lang="it-IT" sz="1200" b="1">
                <a:solidFill>
                  <a:schemeClr val="bg1"/>
                </a:solidFill>
                <a:latin typeface="AmerType Md BT" pitchFamily="18" charset="0"/>
              </a:rPr>
              <a:pPr algn="r"/>
              <a:t>31</a:t>
            </a:fld>
            <a:endParaRPr lang="it-IT" sz="1200" b="1">
              <a:solidFill>
                <a:schemeClr val="bg1"/>
              </a:solidFill>
              <a:latin typeface="AmerType Md BT" pitchFamily="18" charset="0"/>
            </a:endParaRPr>
          </a:p>
        </p:txBody>
      </p:sp>
      <p:sp>
        <p:nvSpPr>
          <p:cNvPr id="93189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 wrap="none"/>
          <a:lstStyle/>
          <a:p>
            <a:pPr eaLnBrk="1" hangingPunct="1"/>
            <a:r>
              <a:rPr lang="en-US" sz="3200" b="1" dirty="0" err="1">
                <a:solidFill>
                  <a:schemeClr val="accent2"/>
                </a:solidFill>
              </a:rPr>
              <a:t>Educazione</a:t>
            </a:r>
            <a:r>
              <a:rPr lang="en-US" sz="3200" b="1" dirty="0">
                <a:solidFill>
                  <a:schemeClr val="accent2"/>
                </a:solidFill>
              </a:rPr>
              <a:t> del </a:t>
            </a:r>
            <a:r>
              <a:rPr lang="en-US" sz="3200" b="1" dirty="0" err="1">
                <a:solidFill>
                  <a:schemeClr val="accent2"/>
                </a:solidFill>
              </a:rPr>
              <a:t>paziente</a:t>
            </a:r>
            <a:r>
              <a:rPr lang="en-US" sz="3200" b="1" dirty="0">
                <a:solidFill>
                  <a:schemeClr val="accent2"/>
                </a:solidFill>
              </a:rPr>
              <a:t> : </a:t>
            </a:r>
            <a:r>
              <a:rPr lang="en-US" sz="3200" b="1" dirty="0" smtClean="0">
                <a:solidFill>
                  <a:schemeClr val="accent2"/>
                </a:solidFill>
              </a:rPr>
              <a:t/>
            </a:r>
            <a:br>
              <a:rPr lang="en-US" sz="3200" b="1" dirty="0" smtClean="0">
                <a:solidFill>
                  <a:schemeClr val="accent2"/>
                </a:solidFill>
              </a:rPr>
            </a:br>
            <a:r>
              <a:rPr lang="en-US" sz="3200" b="1" dirty="0" err="1" smtClean="0">
                <a:solidFill>
                  <a:schemeClr val="accent2"/>
                </a:solidFill>
              </a:rPr>
              <a:t>particolarità</a:t>
            </a:r>
            <a:endParaRPr lang="it-IT" sz="3200" b="1" dirty="0">
              <a:solidFill>
                <a:schemeClr val="accent2"/>
              </a:solidFill>
            </a:endParaRPr>
          </a:p>
        </p:txBody>
      </p:sp>
      <p:sp>
        <p:nvSpPr>
          <p:cNvPr id="6" name="Rettangolo 5"/>
          <p:cNvSpPr/>
          <p:nvPr/>
        </p:nvSpPr>
        <p:spPr>
          <a:xfrm>
            <a:off x="762000" y="3649662"/>
            <a:ext cx="6858000" cy="2340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lnSpc>
                <a:spcPct val="90000"/>
              </a:lnSpc>
              <a:buClr>
                <a:srgbClr val="000099"/>
              </a:buClr>
              <a:buFont typeface="Wingdings" charset="2"/>
              <a:buChar char="§"/>
            </a:pPr>
            <a:r>
              <a:rPr lang="it-IT" dirty="0">
                <a:solidFill>
                  <a:srgbClr val="FF3300"/>
                </a:solidFill>
                <a:latin typeface="Georgia" charset="0"/>
              </a:rPr>
              <a:t>Bambino immigrato</a:t>
            </a:r>
          </a:p>
          <a:p>
            <a:pPr lvl="1" eaLnBrk="1" hangingPunct="1">
              <a:lnSpc>
                <a:spcPct val="90000"/>
              </a:lnSpc>
              <a:buClr>
                <a:srgbClr val="000099"/>
              </a:buClr>
              <a:buFont typeface="Wingdings" charset="2"/>
              <a:buChar char="§"/>
            </a:pPr>
            <a:r>
              <a:rPr lang="it-IT" dirty="0">
                <a:latin typeface="Georgia" charset="0"/>
              </a:rPr>
              <a:t>Maggior rischio nella interruzione della terapia che nel mantenimento delle dosi minime efficaci di farmaci per fattori </a:t>
            </a:r>
            <a:r>
              <a:rPr lang="it-IT" dirty="0" smtClean="0">
                <a:latin typeface="Georgia" charset="0"/>
              </a:rPr>
              <a:t>socioeconomici</a:t>
            </a:r>
          </a:p>
          <a:p>
            <a:pPr lvl="1" eaLnBrk="1" hangingPunct="1">
              <a:lnSpc>
                <a:spcPct val="90000"/>
              </a:lnSpc>
              <a:buClr>
                <a:srgbClr val="000099"/>
              </a:buClr>
              <a:buFont typeface="Wingdings" charset="2"/>
              <a:buChar char="§"/>
            </a:pPr>
            <a:endParaRPr lang="it-IT" dirty="0" smtClean="0">
              <a:latin typeface="Georgia" charset="0"/>
            </a:endParaRPr>
          </a:p>
          <a:p>
            <a:pPr eaLnBrk="1" hangingPunct="1">
              <a:lnSpc>
                <a:spcPct val="90000"/>
              </a:lnSpc>
              <a:buClr>
                <a:srgbClr val="000099"/>
              </a:buClr>
              <a:buFont typeface="Wingdings" charset="2"/>
              <a:buChar char="§"/>
            </a:pPr>
            <a:r>
              <a:rPr lang="it-IT" dirty="0">
                <a:solidFill>
                  <a:srgbClr val="FF3300"/>
                </a:solidFill>
                <a:latin typeface="Georgia" charset="0"/>
              </a:rPr>
              <a:t>Bambino con genitori separati</a:t>
            </a:r>
          </a:p>
          <a:p>
            <a:pPr eaLnBrk="1" hangingPunct="1">
              <a:lnSpc>
                <a:spcPct val="90000"/>
              </a:lnSpc>
              <a:buClr>
                <a:srgbClr val="000099"/>
              </a:buClr>
              <a:buFont typeface="Wingdings" charset="2"/>
              <a:buNone/>
            </a:pPr>
            <a:r>
              <a:rPr lang="it-IT" dirty="0">
                <a:solidFill>
                  <a:srgbClr val="FF3300"/>
                </a:solidFill>
                <a:latin typeface="Georgia" charset="0"/>
              </a:rPr>
              <a:t>	- </a:t>
            </a:r>
            <a:r>
              <a:rPr lang="it-IT" dirty="0">
                <a:latin typeface="Georgia" charset="0"/>
              </a:rPr>
              <a:t>Difficoltà nella regolarità della somministrazione dei farmaci</a:t>
            </a:r>
          </a:p>
          <a:p>
            <a:pPr eaLnBrk="1" hangingPunct="1">
              <a:lnSpc>
                <a:spcPct val="90000"/>
              </a:lnSpc>
              <a:buClr>
                <a:srgbClr val="000099"/>
              </a:buClr>
              <a:buFont typeface="Wingdings" charset="2"/>
              <a:buNone/>
            </a:pPr>
            <a:r>
              <a:rPr lang="it-IT" dirty="0">
                <a:latin typeface="Georgia" charset="0"/>
              </a:rPr>
              <a:t>      - Conflitti sulla gestione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2"/>
          <p:cNvSpPr>
            <a:spLocks noChangeArrowheads="1"/>
          </p:cNvSpPr>
          <p:nvPr/>
        </p:nvSpPr>
        <p:spPr bwMode="auto">
          <a:xfrm>
            <a:off x="400050" y="2133600"/>
            <a:ext cx="8134350" cy="3657600"/>
          </a:xfrm>
          <a:prstGeom prst="rect">
            <a:avLst/>
          </a:prstGeom>
          <a:solidFill>
            <a:srgbClr val="FFFF66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800">
              <a:latin typeface="Arial Black" pitchFamily="34" charset="0"/>
            </a:endParaRPr>
          </a:p>
        </p:txBody>
      </p:sp>
      <p:sp>
        <p:nvSpPr>
          <p:cNvPr id="120835" name="Rectangle 3"/>
          <p:cNvSpPr>
            <a:spLocks noChangeArrowheads="1"/>
          </p:cNvSpPr>
          <p:nvPr/>
        </p:nvSpPr>
        <p:spPr bwMode="auto">
          <a:xfrm>
            <a:off x="391096" y="692696"/>
            <a:ext cx="8892480" cy="5950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00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25400">
                <a:solidFill>
                  <a:srgbClr val="3333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1600" tIns="50800" rIns="101600" bIns="50800">
            <a:spAutoFit/>
          </a:bodyPr>
          <a:lstStyle/>
          <a:p>
            <a:pPr defTabSz="846138" eaLnBrk="0" hangingPunct="0"/>
            <a:r>
              <a:rPr lang="it-IT" sz="3200" b="1" dirty="0" smtClean="0">
                <a:latin typeface="Arial Black" pitchFamily="34" charset="0"/>
              </a:rPr>
              <a:t>CONDIVISIONE DEL TRATTAMENTO</a:t>
            </a:r>
            <a:endParaRPr lang="it-IT" sz="3200" b="1" dirty="0">
              <a:latin typeface="Arial Black" pitchFamily="34" charset="0"/>
            </a:endParaRPr>
          </a:p>
        </p:txBody>
      </p:sp>
      <p:sp>
        <p:nvSpPr>
          <p:cNvPr id="120836" name="Rectangle 4"/>
          <p:cNvSpPr>
            <a:spLocks noChangeArrowheads="1"/>
          </p:cNvSpPr>
          <p:nvPr/>
        </p:nvSpPr>
        <p:spPr bwMode="auto">
          <a:xfrm>
            <a:off x="838200" y="2270125"/>
            <a:ext cx="2347913" cy="955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1600" tIns="50800" rIns="101600" bIns="50800">
            <a:spAutoFit/>
          </a:bodyPr>
          <a:lstStyle/>
          <a:p>
            <a:pPr defTabSz="846138" eaLnBrk="0" hangingPunct="0"/>
            <a:r>
              <a:rPr lang="it-IT" sz="2800">
                <a:latin typeface="Arial Black" pitchFamily="34" charset="0"/>
              </a:rPr>
              <a:t>PAZIENTE (genitori)</a:t>
            </a:r>
          </a:p>
        </p:txBody>
      </p:sp>
      <p:sp>
        <p:nvSpPr>
          <p:cNvPr id="120837" name="Rectangle 5"/>
          <p:cNvSpPr>
            <a:spLocks noChangeArrowheads="1"/>
          </p:cNvSpPr>
          <p:nvPr/>
        </p:nvSpPr>
        <p:spPr bwMode="auto">
          <a:xfrm>
            <a:off x="6553200" y="2290763"/>
            <a:ext cx="1782763" cy="528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1600" tIns="50800" rIns="101600" bIns="50800">
            <a:spAutoFit/>
          </a:bodyPr>
          <a:lstStyle/>
          <a:p>
            <a:pPr algn="l" defTabSz="846138" eaLnBrk="0" hangingPunct="0"/>
            <a:r>
              <a:rPr lang="it-IT" sz="2800">
                <a:latin typeface="Arial Black" pitchFamily="34" charset="0"/>
              </a:rPr>
              <a:t>MEDICO</a:t>
            </a:r>
          </a:p>
        </p:txBody>
      </p:sp>
      <p:sp>
        <p:nvSpPr>
          <p:cNvPr id="120838" name="Rectangle 6"/>
          <p:cNvSpPr>
            <a:spLocks noChangeArrowheads="1"/>
          </p:cNvSpPr>
          <p:nvPr/>
        </p:nvSpPr>
        <p:spPr bwMode="auto">
          <a:xfrm>
            <a:off x="801688" y="4124325"/>
            <a:ext cx="7159625" cy="528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1600" tIns="50800" rIns="101600" bIns="50800">
            <a:spAutoFit/>
          </a:bodyPr>
          <a:lstStyle/>
          <a:p>
            <a:pPr algn="l" defTabSz="846138" eaLnBrk="0" hangingPunct="0"/>
            <a:r>
              <a:rPr lang="it-IT" sz="2800">
                <a:latin typeface="Arial Black" pitchFamily="34" charset="0"/>
              </a:rPr>
              <a:t>Preferenza                                         </a:t>
            </a:r>
          </a:p>
        </p:txBody>
      </p:sp>
      <p:sp>
        <p:nvSpPr>
          <p:cNvPr id="120839" name="Rectangle 7"/>
          <p:cNvSpPr>
            <a:spLocks noChangeArrowheads="1"/>
          </p:cNvSpPr>
          <p:nvPr/>
        </p:nvSpPr>
        <p:spPr bwMode="auto">
          <a:xfrm>
            <a:off x="6400800" y="4040188"/>
            <a:ext cx="1922463" cy="528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1600" tIns="50800" rIns="101600" bIns="50800">
            <a:spAutoFit/>
          </a:bodyPr>
          <a:lstStyle/>
          <a:p>
            <a:pPr algn="l" defTabSz="846138" eaLnBrk="0" hangingPunct="0"/>
            <a:r>
              <a:rPr lang="it-IT" sz="2800">
                <a:latin typeface="Arial Black" pitchFamily="34" charset="0"/>
              </a:rPr>
              <a:t>Efficacia</a:t>
            </a:r>
          </a:p>
        </p:txBody>
      </p:sp>
      <p:sp>
        <p:nvSpPr>
          <p:cNvPr id="120840" name="Rectangle 8"/>
          <p:cNvSpPr>
            <a:spLocks noChangeArrowheads="1"/>
          </p:cNvSpPr>
          <p:nvPr/>
        </p:nvSpPr>
        <p:spPr bwMode="auto">
          <a:xfrm>
            <a:off x="3079750" y="5114925"/>
            <a:ext cx="2830513" cy="528638"/>
          </a:xfrm>
          <a:prstGeom prst="rect">
            <a:avLst/>
          </a:prstGeom>
          <a:solidFill>
            <a:srgbClr val="FFFF66"/>
          </a:solidFill>
          <a:ln>
            <a:noFill/>
          </a:ln>
          <a:effectLst/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1600" tIns="50800" rIns="101600" bIns="50800">
            <a:spAutoFit/>
          </a:bodyPr>
          <a:lstStyle/>
          <a:p>
            <a:pPr algn="l" defTabSz="846138" eaLnBrk="0" hangingPunct="0"/>
            <a:r>
              <a:rPr lang="it-IT" sz="2800">
                <a:latin typeface="Arial Black" pitchFamily="34" charset="0"/>
              </a:rPr>
              <a:t>“Negotiation”</a:t>
            </a:r>
          </a:p>
        </p:txBody>
      </p:sp>
      <p:sp>
        <p:nvSpPr>
          <p:cNvPr id="120841" name="AutoShape 9"/>
          <p:cNvSpPr>
            <a:spLocks noChangeArrowheads="1"/>
          </p:cNvSpPr>
          <p:nvPr/>
        </p:nvSpPr>
        <p:spPr bwMode="auto">
          <a:xfrm rot="16200000" flipH="1">
            <a:off x="7134225" y="3306763"/>
            <a:ext cx="492125" cy="174625"/>
          </a:xfrm>
          <a:prstGeom prst="rightArrow">
            <a:avLst>
              <a:gd name="adj1" fmla="val 50000"/>
              <a:gd name="adj2" fmla="val 140974"/>
            </a:avLst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120842" name="AutoShape 10"/>
          <p:cNvSpPr>
            <a:spLocks noChangeArrowheads="1"/>
          </p:cNvSpPr>
          <p:nvPr/>
        </p:nvSpPr>
        <p:spPr bwMode="auto">
          <a:xfrm rot="16200000" flipH="1">
            <a:off x="1708150" y="3389313"/>
            <a:ext cx="492125" cy="177800"/>
          </a:xfrm>
          <a:prstGeom prst="rightArrow">
            <a:avLst>
              <a:gd name="adj1" fmla="val 50000"/>
              <a:gd name="adj2" fmla="val 138457"/>
            </a:avLst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120843" name="AutoShape 11"/>
          <p:cNvSpPr>
            <a:spLocks noChangeArrowheads="1"/>
          </p:cNvSpPr>
          <p:nvPr/>
        </p:nvSpPr>
        <p:spPr bwMode="auto">
          <a:xfrm rot="20220000" flipH="1">
            <a:off x="6643688" y="4822825"/>
            <a:ext cx="492125" cy="174625"/>
          </a:xfrm>
          <a:prstGeom prst="rightArrow">
            <a:avLst>
              <a:gd name="adj1" fmla="val 50000"/>
              <a:gd name="adj2" fmla="val 140974"/>
            </a:avLst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120844" name="AutoShape 12"/>
          <p:cNvSpPr>
            <a:spLocks noChangeArrowheads="1"/>
          </p:cNvSpPr>
          <p:nvPr/>
        </p:nvSpPr>
        <p:spPr bwMode="auto">
          <a:xfrm rot="12900000" flipH="1">
            <a:off x="1898650" y="4906963"/>
            <a:ext cx="492125" cy="174625"/>
          </a:xfrm>
          <a:prstGeom prst="rightArrow">
            <a:avLst>
              <a:gd name="adj1" fmla="val 50000"/>
              <a:gd name="adj2" fmla="val 140974"/>
            </a:avLst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4292584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395536" y="889844"/>
            <a:ext cx="8748464" cy="19082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/>
              <a:t>RESEARCH Open Access</a:t>
            </a:r>
          </a:p>
          <a:p>
            <a:r>
              <a:rPr lang="it-IT" sz="2000" b="1" dirty="0" err="1"/>
              <a:t>Consensus</a:t>
            </a:r>
            <a:r>
              <a:rPr lang="it-IT" sz="2000" b="1" dirty="0"/>
              <a:t> </a:t>
            </a:r>
            <a:r>
              <a:rPr lang="it-IT" sz="2000" b="1" dirty="0" err="1"/>
              <a:t>communication</a:t>
            </a:r>
            <a:r>
              <a:rPr lang="it-IT" sz="2000" b="1" dirty="0"/>
              <a:t> </a:t>
            </a:r>
            <a:r>
              <a:rPr lang="it-IT" sz="2000" b="1" dirty="0" err="1"/>
              <a:t>strategies</a:t>
            </a:r>
            <a:r>
              <a:rPr lang="it-IT" sz="2000" b="1" dirty="0"/>
              <a:t> </a:t>
            </a:r>
            <a:r>
              <a:rPr lang="it-IT" sz="2000" b="1" dirty="0" smtClean="0"/>
              <a:t>to </a:t>
            </a:r>
            <a:r>
              <a:rPr lang="it-IT" sz="2000" b="1" dirty="0" err="1" smtClean="0"/>
              <a:t>improve</a:t>
            </a:r>
            <a:r>
              <a:rPr lang="it-IT" sz="2000" b="1" dirty="0" smtClean="0"/>
              <a:t> </a:t>
            </a:r>
            <a:r>
              <a:rPr lang="it-IT" sz="2000" b="1" dirty="0" err="1"/>
              <a:t>doctor-patient</a:t>
            </a:r>
            <a:r>
              <a:rPr lang="it-IT" sz="2000" b="1" dirty="0"/>
              <a:t> </a:t>
            </a:r>
            <a:r>
              <a:rPr lang="it-IT" sz="2000" b="1" dirty="0" err="1"/>
              <a:t>relationship</a:t>
            </a:r>
            <a:r>
              <a:rPr lang="it-IT" sz="2000" b="1" dirty="0"/>
              <a:t> </a:t>
            </a:r>
            <a:r>
              <a:rPr lang="it-IT" sz="2000" b="1" dirty="0" smtClean="0"/>
              <a:t>in </a:t>
            </a:r>
            <a:r>
              <a:rPr lang="it-IT" sz="2000" b="1" dirty="0" err="1" smtClean="0"/>
              <a:t>paediatric</a:t>
            </a:r>
            <a:r>
              <a:rPr lang="it-IT" sz="2000" b="1" dirty="0" smtClean="0"/>
              <a:t> </a:t>
            </a:r>
            <a:r>
              <a:rPr lang="it-IT" sz="2000" b="1" dirty="0"/>
              <a:t>severe </a:t>
            </a:r>
            <a:r>
              <a:rPr lang="it-IT" sz="2000" b="1" dirty="0" err="1"/>
              <a:t>asthma</a:t>
            </a:r>
            <a:endParaRPr lang="it-IT" sz="2000" b="1" dirty="0"/>
          </a:p>
          <a:p>
            <a:r>
              <a:rPr lang="it-IT" sz="1200" dirty="0"/>
              <a:t>Antonietta Cappuccio1* , on </a:t>
            </a:r>
            <a:r>
              <a:rPr lang="it-IT" sz="1200" dirty="0" err="1"/>
              <a:t>behalf</a:t>
            </a:r>
            <a:r>
              <a:rPr lang="it-IT" sz="1200" dirty="0"/>
              <a:t> of </a:t>
            </a:r>
            <a:r>
              <a:rPr lang="it-IT" sz="1200" dirty="0" err="1"/>
              <a:t>Paediatric</a:t>
            </a:r>
            <a:r>
              <a:rPr lang="it-IT" sz="1200" dirty="0"/>
              <a:t> Sound Group, Filomena Bugliaro2, Silvia Maria Elena Caimmi3,</a:t>
            </a:r>
          </a:p>
          <a:p>
            <a:r>
              <a:rPr lang="it-IT" sz="1200" dirty="0"/>
              <a:t>Valeria Caldarelli4, Lucia Caminiti5, Enza D’Auria6, Emanuela di Palmo7, Marzia Duse8, Alessandro Giovanni Fiocchi9,</a:t>
            </a:r>
          </a:p>
          <a:p>
            <a:r>
              <a:rPr lang="it-IT" sz="1200" dirty="0"/>
              <a:t>Francesco Gesualdo9, </a:t>
            </a:r>
            <a:r>
              <a:rPr lang="it-IT" sz="1200" dirty="0" err="1"/>
              <a:t>Ahmad</a:t>
            </a:r>
            <a:r>
              <a:rPr lang="it-IT" sz="1200" dirty="0"/>
              <a:t> Kantar10, Enrico Lombardi11, Anna Lucania12, Margherita Marchiani13,</a:t>
            </a:r>
          </a:p>
          <a:p>
            <a:r>
              <a:rPr lang="it-IT" sz="1200" dirty="0"/>
              <a:t>Maria Giulia Marini1, Gianluigi Marseglia3, Maria Carmela Montera14, Elio Massimo Novembre15, Guido Pellegrini16,</a:t>
            </a:r>
          </a:p>
          <a:p>
            <a:r>
              <a:rPr lang="it-IT" sz="1200" dirty="0"/>
              <a:t>Giorgio Piacentini17, Alessandro Policreti18 and Francesca Santamaria19</a:t>
            </a:r>
          </a:p>
        </p:txBody>
      </p:sp>
      <p:sp>
        <p:nvSpPr>
          <p:cNvPr id="3" name="Rettangolo 2"/>
          <p:cNvSpPr/>
          <p:nvPr/>
        </p:nvSpPr>
        <p:spPr>
          <a:xfrm>
            <a:off x="2051720" y="5373216"/>
            <a:ext cx="646246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/>
              <a:t>Cappuccio et al. </a:t>
            </a:r>
            <a:r>
              <a:rPr lang="it-IT" dirty="0" err="1"/>
              <a:t>Italian</a:t>
            </a:r>
            <a:r>
              <a:rPr lang="it-IT" dirty="0"/>
              <a:t> Journal of </a:t>
            </a:r>
            <a:r>
              <a:rPr lang="it-IT" dirty="0" err="1"/>
              <a:t>Pediatrics</a:t>
            </a:r>
            <a:r>
              <a:rPr lang="it-IT" dirty="0"/>
              <a:t> (2019) 45:31</a:t>
            </a:r>
          </a:p>
        </p:txBody>
      </p:sp>
      <p:sp>
        <p:nvSpPr>
          <p:cNvPr id="4" name="Rettangolo 3"/>
          <p:cNvSpPr/>
          <p:nvPr/>
        </p:nvSpPr>
        <p:spPr>
          <a:xfrm>
            <a:off x="2411760" y="3231556"/>
            <a:ext cx="4152483" cy="20313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/>
              <a:t>1) Welcome phase</a:t>
            </a:r>
          </a:p>
          <a:p>
            <a:r>
              <a:rPr lang="it-IT" b="1" dirty="0" smtClean="0"/>
              <a:t>2) “</a:t>
            </a:r>
            <a:r>
              <a:rPr lang="it-IT" b="1" dirty="0" err="1" smtClean="0"/>
              <a:t>Comprehension</a:t>
            </a:r>
            <a:r>
              <a:rPr lang="it-IT" b="1" dirty="0" smtClean="0"/>
              <a:t> </a:t>
            </a:r>
            <a:r>
              <a:rPr lang="it-IT" b="1" dirty="0"/>
              <a:t>of the </a:t>
            </a:r>
            <a:r>
              <a:rPr lang="it-IT" b="1" dirty="0" err="1"/>
              <a:t>context</a:t>
            </a:r>
            <a:r>
              <a:rPr lang="it-IT" b="1" dirty="0"/>
              <a:t>” </a:t>
            </a:r>
            <a:r>
              <a:rPr lang="it-IT" b="1" dirty="0" err="1" smtClean="0"/>
              <a:t>phase</a:t>
            </a:r>
            <a:endParaRPr lang="it-IT" b="1" dirty="0" smtClean="0"/>
          </a:p>
          <a:p>
            <a:r>
              <a:rPr lang="it-IT" b="1" dirty="0" smtClean="0"/>
              <a:t>3) “</a:t>
            </a:r>
            <a:r>
              <a:rPr lang="it-IT" b="1" dirty="0" err="1" smtClean="0"/>
              <a:t>Emotions</a:t>
            </a:r>
            <a:r>
              <a:rPr lang="it-IT" b="1" dirty="0" smtClean="0"/>
              <a:t> </a:t>
            </a:r>
            <a:r>
              <a:rPr lang="it-IT" b="1" dirty="0"/>
              <a:t>management” </a:t>
            </a:r>
            <a:r>
              <a:rPr lang="it-IT" b="1" dirty="0" err="1" smtClean="0"/>
              <a:t>phase</a:t>
            </a:r>
            <a:endParaRPr lang="it-IT" b="1" dirty="0" smtClean="0"/>
          </a:p>
          <a:p>
            <a:r>
              <a:rPr lang="it-IT" b="1" dirty="0" smtClean="0"/>
              <a:t>4) </a:t>
            </a:r>
            <a:r>
              <a:rPr lang="it-IT" b="1" dirty="0"/>
              <a:t>“</a:t>
            </a:r>
            <a:r>
              <a:rPr lang="it-IT" b="1" dirty="0" err="1"/>
              <a:t>Visit</a:t>
            </a:r>
            <a:r>
              <a:rPr lang="it-IT" b="1" dirty="0"/>
              <a:t> end” </a:t>
            </a:r>
            <a:r>
              <a:rPr lang="it-IT" b="1" dirty="0" err="1"/>
              <a:t>phase</a:t>
            </a:r>
            <a:endParaRPr lang="en-US" b="1" dirty="0"/>
          </a:p>
          <a:p>
            <a:endParaRPr lang="it-IT" dirty="0"/>
          </a:p>
          <a:p>
            <a:endParaRPr lang="it-IT" dirty="0"/>
          </a:p>
          <a:p>
            <a:endParaRPr lang="en-US" b="1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67323695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533400" y="0"/>
            <a:ext cx="8131177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13"/>
          <p:cNvGrpSpPr>
            <a:grpSpLocks/>
          </p:cNvGrpSpPr>
          <p:nvPr/>
        </p:nvGrpSpPr>
        <p:grpSpPr bwMode="auto">
          <a:xfrm>
            <a:off x="5791200" y="0"/>
            <a:ext cx="2438400" cy="1066800"/>
            <a:chOff x="4848" y="3984"/>
            <a:chExt cx="672" cy="192"/>
          </a:xfrm>
        </p:grpSpPr>
        <p:pic>
          <p:nvPicPr>
            <p:cNvPr id="51205" name="Picture 14"/>
            <p:cNvPicPr>
              <a:picLocks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4848" y="3984"/>
              <a:ext cx="288" cy="192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38099" dir="2700000" algn="ctr" rotWithShape="0">
                <a:srgbClr val="D0D0D0">
                  <a:alpha val="74997"/>
                </a:srgbClr>
              </a:outerShdw>
            </a:effectLst>
          </p:spPr>
        </p:pic>
        <p:pic>
          <p:nvPicPr>
            <p:cNvPr id="2" name="Picture 15" descr="logoMeyer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32" y="3984"/>
              <a:ext cx="288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131473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4899" y="1196752"/>
            <a:ext cx="7344354" cy="418757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88266" y="5690716"/>
            <a:ext cx="7620000" cy="317500"/>
          </a:xfrm>
          <a:prstGeom prst="rect">
            <a:avLst/>
          </a:prstGeom>
        </p:spPr>
        <p:txBody>
          <a:bodyPr/>
          <a:lstStyle/>
          <a:p>
            <a:r>
              <a:rPr lang="en-US" sz="1000" i="0" baseline="0" dirty="0">
                <a:latin typeface="Arial"/>
              </a:rPr>
              <a:t> Fig 1. A, </a:t>
            </a:r>
            <a:r>
              <a:rPr lang="en-US" sz="1000" i="0" baseline="0" dirty="0" err="1">
                <a:latin typeface="Arial"/>
              </a:rPr>
              <a:t>SmartTrack</a:t>
            </a:r>
            <a:r>
              <a:rPr lang="en-US" sz="1000" i="0" baseline="0" dirty="0">
                <a:latin typeface="Arial"/>
              </a:rPr>
              <a:t> device installed on a fluticasone propionate/</a:t>
            </a:r>
            <a:r>
              <a:rPr lang="en-US" sz="1000" i="0" baseline="0" dirty="0" err="1">
                <a:latin typeface="Arial"/>
              </a:rPr>
              <a:t>salmeterol</a:t>
            </a:r>
            <a:r>
              <a:rPr lang="en-US" sz="1000" i="0" baseline="0" dirty="0">
                <a:latin typeface="Arial"/>
              </a:rPr>
              <a:t> inhaler. B, Example adherence feedback for IRF groups. The device electronically recorded the date/time of every actuation. The screen display (time since last dose taken) was seen on...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40138" y="260648"/>
            <a:ext cx="7620000" cy="254000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b="1" i="0" baseline="0" dirty="0">
                <a:latin typeface="Arial"/>
              </a:rPr>
              <a:t> Inhaler reminders improve adherence with controller treatment in primary care patients with asthma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763688" y="6436320"/>
            <a:ext cx="7620000" cy="254000"/>
          </a:xfrm>
          <a:prstGeom prst="rect">
            <a:avLst/>
          </a:prstGeom>
        </p:spPr>
        <p:txBody>
          <a:bodyPr/>
          <a:lstStyle/>
          <a:p>
            <a:r>
              <a:rPr lang="en-US" sz="1000" dirty="0" smtClean="0">
                <a:latin typeface="Arial"/>
              </a:rPr>
              <a:t>Foster JM et al, Journal </a:t>
            </a:r>
            <a:r>
              <a:rPr lang="en-US" sz="1000" dirty="0">
                <a:latin typeface="Arial"/>
              </a:rPr>
              <a:t>of Allergy and Clinical Immunology, Volume 134, Issue 6, 2014, 1260–1268.e3</a:t>
            </a: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88933818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228600" y="1447800"/>
            <a:ext cx="4426973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1203" name="Group 13"/>
          <p:cNvGrpSpPr>
            <a:grpSpLocks/>
          </p:cNvGrpSpPr>
          <p:nvPr/>
        </p:nvGrpSpPr>
        <p:grpSpPr bwMode="auto">
          <a:xfrm>
            <a:off x="1752600" y="4648200"/>
            <a:ext cx="1066800" cy="304800"/>
            <a:chOff x="4848" y="3984"/>
            <a:chExt cx="672" cy="192"/>
          </a:xfrm>
        </p:grpSpPr>
        <p:pic>
          <p:nvPicPr>
            <p:cNvPr id="51205" name="Picture 14"/>
            <p:cNvPicPr>
              <a:picLocks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4848" y="3984"/>
              <a:ext cx="288" cy="192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38099" dir="2700000" algn="ctr" rotWithShape="0">
                <a:srgbClr val="D0D0D0">
                  <a:alpha val="74997"/>
                </a:srgbClr>
              </a:outerShdw>
            </a:effectLst>
          </p:spPr>
        </p:pic>
        <p:pic>
          <p:nvPicPr>
            <p:cNvPr id="2" name="Picture 15" descr="logoMeyer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32" y="3984"/>
              <a:ext cx="288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752600"/>
            <a:ext cx="4191000" cy="3143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CasellaDiTesto 6"/>
          <p:cNvSpPr txBox="1"/>
          <p:nvPr/>
        </p:nvSpPr>
        <p:spPr>
          <a:xfrm>
            <a:off x="990600" y="914400"/>
            <a:ext cx="2449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Ospedale </a:t>
            </a:r>
            <a:r>
              <a:rPr lang="it-IT" dirty="0" err="1" smtClean="0"/>
              <a:t>Meyer</a:t>
            </a:r>
            <a:r>
              <a:rPr lang="it-IT" dirty="0" smtClean="0"/>
              <a:t> Firenze</a:t>
            </a:r>
            <a:endParaRPr lang="it-IT" dirty="0"/>
          </a:p>
        </p:txBody>
      </p:sp>
      <p:sp>
        <p:nvSpPr>
          <p:cNvPr id="8" name="CasellaDiTesto 7"/>
          <p:cNvSpPr txBox="1"/>
          <p:nvPr/>
        </p:nvSpPr>
        <p:spPr>
          <a:xfrm>
            <a:off x="5791200" y="1066800"/>
            <a:ext cx="20462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S. Caterina di Nardò</a:t>
            </a:r>
            <a:endParaRPr lang="it-IT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131473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8229600" cy="1143000"/>
          </a:xfrm>
        </p:spPr>
        <p:txBody>
          <a:bodyPr/>
          <a:lstStyle/>
          <a:p>
            <a:pPr eaLnBrk="1" hangingPunct="1"/>
            <a:r>
              <a:rPr lang="it-IT" sz="3200" b="1" smtClean="0"/>
              <a:t>Diagnosis of asthma in children</a:t>
            </a:r>
          </a:p>
        </p:txBody>
      </p:sp>
      <p:pic>
        <p:nvPicPr>
          <p:cNvPr id="26627" name="Picture 3" descr="An external file that holds a picture, illustration, etc.&#10;Object name is towj472977.f2.jpg Object name is towj472977.f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2051050" y="981075"/>
            <a:ext cx="4622800" cy="347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8" name="Rectangle 4"/>
          <p:cNvSpPr>
            <a:spLocks noChangeArrowheads="1"/>
          </p:cNvSpPr>
          <p:nvPr/>
        </p:nvSpPr>
        <p:spPr bwMode="auto">
          <a:xfrm>
            <a:off x="1692275" y="4581525"/>
            <a:ext cx="5759450" cy="158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it-IT" sz="1400"/>
              <a:t>Hyperinflation and a Harrison’s sulcus. Note the slight</a:t>
            </a:r>
          </a:p>
          <a:p>
            <a:r>
              <a:rPr lang="it-IT" sz="1400"/>
              <a:t>increase in anterior-posterior diameter resulting from mild</a:t>
            </a:r>
          </a:p>
          <a:p>
            <a:r>
              <a:rPr lang="it-IT" sz="1400"/>
              <a:t>bowing of the sternum. Also note the indenting just above the</a:t>
            </a:r>
          </a:p>
          <a:p>
            <a:r>
              <a:rPr lang="it-IT" sz="1400"/>
              <a:t>costal margin (Harrison’s sulcus). These are often subtle signs</a:t>
            </a:r>
          </a:p>
          <a:p>
            <a:r>
              <a:rPr lang="it-IT" sz="1400"/>
              <a:t>that are easily overlooked except in the most severe cases,</a:t>
            </a:r>
          </a:p>
          <a:p>
            <a:r>
              <a:rPr lang="it-IT" sz="1400"/>
              <a:t>but they do support recurrent and chronic increased effort of</a:t>
            </a:r>
          </a:p>
          <a:p>
            <a:r>
              <a:rPr lang="it-IT" sz="1400"/>
              <a:t>breathing</a:t>
            </a:r>
          </a:p>
        </p:txBody>
      </p:sp>
      <p:sp>
        <p:nvSpPr>
          <p:cNvPr id="26629" name="Rectangle 5"/>
          <p:cNvSpPr>
            <a:spLocks noChangeArrowheads="1"/>
          </p:cNvSpPr>
          <p:nvPr/>
        </p:nvSpPr>
        <p:spPr bwMode="auto">
          <a:xfrm>
            <a:off x="3384550" y="6165850"/>
            <a:ext cx="57594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it-IT" sz="1800"/>
              <a:t> Townshend J, et al, </a:t>
            </a:r>
            <a:r>
              <a:rPr lang="it-IT" sz="1800" i="1"/>
              <a:t>BMJ </a:t>
            </a:r>
            <a:r>
              <a:rPr lang="it-IT" sz="1800"/>
              <a:t>2007;335;198-202</a:t>
            </a: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10106116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273" name="Picture 1" descr="SLIDE 45_46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2262" y="1219200"/>
            <a:ext cx="8135938" cy="4443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2274" name="Picture 2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" y="139700"/>
            <a:ext cx="8820150" cy="1500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2275" name="Picture 4"/>
          <p:cNvPicPr>
            <a:picLocks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961313" y="184150"/>
            <a:ext cx="968375" cy="995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2276" name="Rectangle 5"/>
          <p:cNvSpPr>
            <a:spLocks noGrp="1" noChangeArrowheads="1"/>
          </p:cNvSpPr>
          <p:nvPr>
            <p:ph type="title" idx="4294967295"/>
          </p:nvPr>
        </p:nvSpPr>
        <p:spPr>
          <a:xfrm>
            <a:off x="436563" y="331788"/>
            <a:ext cx="7524750" cy="627062"/>
          </a:xfrm>
        </p:spPr>
        <p:txBody>
          <a:bodyPr rIns="40631">
            <a:normAutofit fontScale="90000"/>
          </a:bodyPr>
          <a:lstStyle/>
          <a:p>
            <a:pPr eaLnBrk="1" hangingPunct="1"/>
            <a:r>
              <a:rPr lang="en-AU" altLang="it-IT" sz="2800" b="1" dirty="0" err="1" smtClean="0">
                <a:latin typeface="Arial" charset="0"/>
                <a:cs typeface="Arial" charset="0"/>
              </a:rPr>
              <a:t>Ciclo</a:t>
            </a:r>
            <a:r>
              <a:rPr lang="en-AU" altLang="it-IT" sz="2800" b="1" dirty="0" smtClean="0">
                <a:latin typeface="Arial" charset="0"/>
                <a:cs typeface="Arial" charset="0"/>
              </a:rPr>
              <a:t> di </a:t>
            </a:r>
            <a:r>
              <a:rPr lang="en-AU" altLang="it-IT" sz="2800" b="1" dirty="0" err="1" smtClean="0">
                <a:latin typeface="Arial" charset="0"/>
                <a:cs typeface="Arial" charset="0"/>
              </a:rPr>
              <a:t>gestione</a:t>
            </a:r>
            <a:r>
              <a:rPr lang="en-AU" altLang="it-IT" sz="2800" b="1" dirty="0" smtClean="0">
                <a:latin typeface="Arial" charset="0"/>
                <a:cs typeface="Arial" charset="0"/>
              </a:rPr>
              <a:t> </a:t>
            </a:r>
            <a:r>
              <a:rPr lang="en-AU" altLang="it-IT" sz="2800" b="1" dirty="0" err="1" smtClean="0">
                <a:latin typeface="Arial" charset="0"/>
                <a:cs typeface="Arial" charset="0"/>
              </a:rPr>
              <a:t>dell’asma</a:t>
            </a:r>
            <a:r>
              <a:rPr lang="en-AU" altLang="it-IT" sz="2800" b="1" dirty="0" smtClean="0">
                <a:latin typeface="Arial" charset="0"/>
                <a:cs typeface="Arial" charset="0"/>
              </a:rPr>
              <a:t> </a:t>
            </a:r>
            <a:r>
              <a:rPr lang="en-AU" altLang="it-IT" sz="2800" b="1" dirty="0" err="1" smtClean="0">
                <a:latin typeface="Arial" charset="0"/>
                <a:cs typeface="Arial" charset="0"/>
              </a:rPr>
              <a:t>basato</a:t>
            </a:r>
            <a:r>
              <a:rPr lang="en-AU" altLang="it-IT" sz="2800" b="1" dirty="0" smtClean="0">
                <a:latin typeface="Arial" charset="0"/>
                <a:cs typeface="Arial" charset="0"/>
              </a:rPr>
              <a:t> </a:t>
            </a:r>
            <a:r>
              <a:rPr lang="en-AU" altLang="it-IT" sz="2800" b="1" dirty="0" err="1" smtClean="0">
                <a:latin typeface="Arial" charset="0"/>
                <a:cs typeface="Arial" charset="0"/>
              </a:rPr>
              <a:t>sul</a:t>
            </a:r>
            <a:r>
              <a:rPr lang="en-AU" altLang="it-IT" sz="2800" b="1" dirty="0" smtClean="0">
                <a:latin typeface="Arial" charset="0"/>
                <a:cs typeface="Arial" charset="0"/>
              </a:rPr>
              <a:t> </a:t>
            </a:r>
            <a:r>
              <a:rPr lang="en-AU" altLang="it-IT" sz="2800" b="1" dirty="0" err="1" smtClean="0">
                <a:latin typeface="Arial" charset="0"/>
                <a:cs typeface="Arial" charset="0"/>
              </a:rPr>
              <a:t>controllo</a:t>
            </a:r>
            <a:r>
              <a:rPr lang="en-AU" altLang="it-IT" sz="2800" b="1" dirty="0" smtClean="0">
                <a:latin typeface="Arial" charset="0"/>
                <a:cs typeface="Arial" charset="0"/>
              </a:rPr>
              <a:t>  </a:t>
            </a:r>
          </a:p>
        </p:txBody>
      </p:sp>
      <p:sp>
        <p:nvSpPr>
          <p:cNvPr id="16" name="Rectangle 15"/>
          <p:cNvSpPr/>
          <p:nvPr/>
        </p:nvSpPr>
        <p:spPr>
          <a:xfrm rot="18616622">
            <a:off x="2688622" y="2803376"/>
            <a:ext cx="2402625" cy="21806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1" wrap="none">
            <a:prstTxWarp prst="textArchUp">
              <a:avLst>
                <a:gd name="adj" fmla="val 5457498"/>
              </a:avLst>
            </a:prstTxWarp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AU" sz="1000" dirty="0">
                <a:ln w="12700">
                  <a:noFill/>
                  <a:prstDash val="solid"/>
                </a:ln>
                <a:solidFill>
                  <a:schemeClr val="bg1"/>
                </a:solidFill>
                <a:cs typeface="Arial"/>
              </a:rPr>
              <a:t>RIVALUTAZIONE DELLA RISPOSTA</a:t>
            </a:r>
          </a:p>
        </p:txBody>
      </p:sp>
      <p:sp>
        <p:nvSpPr>
          <p:cNvPr id="17" name="Rectangle 16"/>
          <p:cNvSpPr/>
          <p:nvPr/>
        </p:nvSpPr>
        <p:spPr>
          <a:xfrm rot="3706156">
            <a:off x="3018940" y="2784161"/>
            <a:ext cx="2256314" cy="21806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1" wrap="none">
            <a:prstTxWarp prst="textArchUp">
              <a:avLst>
                <a:gd name="adj" fmla="val 5457498"/>
              </a:avLst>
            </a:prstTxWarp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AU" sz="1650" dirty="0">
                <a:ln w="12700">
                  <a:noFill/>
                  <a:prstDash val="solid"/>
                </a:ln>
                <a:solidFill>
                  <a:schemeClr val="bg1"/>
                </a:solidFill>
                <a:cs typeface="Arial"/>
              </a:rPr>
              <a:t>VALUTAZIONE</a:t>
            </a:r>
          </a:p>
        </p:txBody>
      </p:sp>
      <p:sp>
        <p:nvSpPr>
          <p:cNvPr id="18" name="Rectangle 17"/>
          <p:cNvSpPr/>
          <p:nvPr/>
        </p:nvSpPr>
        <p:spPr>
          <a:xfrm rot="21356104">
            <a:off x="2967871" y="3542599"/>
            <a:ext cx="2154960" cy="1753419"/>
          </a:xfrm>
          <a:prstGeom prst="rect">
            <a:avLst/>
          </a:prstGeom>
          <a:noFill/>
        </p:spPr>
        <p:txBody>
          <a:bodyPr spcFirstLastPara="1" wrap="none">
            <a:prstTxWarp prst="textArchDown">
              <a:avLst>
                <a:gd name="adj" fmla="val 16604063"/>
              </a:avLst>
            </a:prstTxWarp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AU" sz="1200" dirty="0">
                <a:ln w="12700">
                  <a:noFill/>
                  <a:prstDash val="solid"/>
                </a:ln>
                <a:solidFill>
                  <a:schemeClr val="bg1"/>
                </a:solidFill>
                <a:latin typeface="Arial"/>
                <a:ea typeface="ＭＳ Ｐゴシック" charset="0"/>
                <a:cs typeface="Arial"/>
              </a:rPr>
              <a:t>AGGIUSTAMENTO TRATTAMENTO</a:t>
            </a:r>
            <a:endParaRPr lang="en-US" sz="1200" dirty="0">
              <a:ln w="12700">
                <a:noFill/>
                <a:prstDash val="solid"/>
              </a:ln>
              <a:solidFill>
                <a:schemeClr val="bg1"/>
              </a:solidFill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422932338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Line 1027"/>
          <p:cNvSpPr>
            <a:spLocks noChangeShapeType="1"/>
          </p:cNvSpPr>
          <p:nvPr/>
        </p:nvSpPr>
        <p:spPr bwMode="auto">
          <a:xfrm flipH="1">
            <a:off x="3429000" y="3100388"/>
            <a:ext cx="466725" cy="0"/>
          </a:xfrm>
          <a:prstGeom prst="line">
            <a:avLst/>
          </a:prstGeom>
          <a:noFill/>
          <a:ln w="28575">
            <a:solidFill>
              <a:srgbClr val="CC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noFill/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102403" name="Rectangle 1029"/>
          <p:cNvSpPr>
            <a:spLocks noChangeArrowheads="1"/>
          </p:cNvSpPr>
          <p:nvPr/>
        </p:nvSpPr>
        <p:spPr bwMode="auto">
          <a:xfrm>
            <a:off x="2608263" y="4108450"/>
            <a:ext cx="3287712" cy="766763"/>
          </a:xfrm>
          <a:prstGeom prst="rect">
            <a:avLst/>
          </a:prstGeom>
          <a:solidFill>
            <a:srgbClr val="006600"/>
          </a:solidFill>
          <a:ln w="28575"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1122311" name="Rectangle 1031"/>
          <p:cNvSpPr>
            <a:spLocks noGrp="1" noChangeArrowheads="1"/>
          </p:cNvSpPr>
          <p:nvPr>
            <p:ph type="title"/>
          </p:nvPr>
        </p:nvSpPr>
        <p:spPr>
          <a:xfrm>
            <a:off x="565150" y="188913"/>
            <a:ext cx="8053388" cy="1001712"/>
          </a:xfrm>
          <a:solidFill>
            <a:schemeClr val="bg1"/>
          </a:solidFill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3200" b="1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Terapia</a:t>
            </a:r>
            <a:r>
              <a:rPr lang="en-US" sz="32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dell’asma</a:t>
            </a:r>
            <a:r>
              <a:rPr lang="en-US" sz="32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: step- up/ down </a:t>
            </a:r>
            <a:endParaRPr lang="en-US" sz="3200" b="1" dirty="0" smtClean="0">
              <a:latin typeface="Tahoma" pitchFamily="34" charset="0"/>
            </a:endParaRPr>
          </a:p>
        </p:txBody>
      </p:sp>
      <p:sp>
        <p:nvSpPr>
          <p:cNvPr id="102405" name="Rectangle 1032"/>
          <p:cNvSpPr>
            <a:spLocks noChangeArrowheads="1"/>
          </p:cNvSpPr>
          <p:nvPr/>
        </p:nvSpPr>
        <p:spPr bwMode="auto">
          <a:xfrm>
            <a:off x="3932238" y="2578100"/>
            <a:ext cx="1963737" cy="766763"/>
          </a:xfrm>
          <a:prstGeom prst="rect">
            <a:avLst/>
          </a:prstGeom>
          <a:solidFill>
            <a:srgbClr val="006600"/>
          </a:solidFill>
          <a:ln w="28575"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1122313" name="Rectangle 1033"/>
          <p:cNvSpPr>
            <a:spLocks noChangeArrowheads="1"/>
          </p:cNvSpPr>
          <p:nvPr/>
        </p:nvSpPr>
        <p:spPr bwMode="auto">
          <a:xfrm>
            <a:off x="4010025" y="2667000"/>
            <a:ext cx="874713" cy="304800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US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STEP 4</a:t>
            </a:r>
            <a:endParaRPr lang="en-US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02407" name="Rectangle 1035"/>
          <p:cNvSpPr>
            <a:spLocks noChangeArrowheads="1"/>
          </p:cNvSpPr>
          <p:nvPr/>
        </p:nvSpPr>
        <p:spPr bwMode="auto">
          <a:xfrm>
            <a:off x="3287713" y="3343275"/>
            <a:ext cx="2608262" cy="766763"/>
          </a:xfrm>
          <a:prstGeom prst="rect">
            <a:avLst/>
          </a:prstGeom>
          <a:solidFill>
            <a:srgbClr val="006600"/>
          </a:solidFill>
          <a:ln w="28575"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1122316" name="Rectangle 1036"/>
          <p:cNvSpPr>
            <a:spLocks noChangeArrowheads="1"/>
          </p:cNvSpPr>
          <p:nvPr/>
        </p:nvSpPr>
        <p:spPr bwMode="auto">
          <a:xfrm>
            <a:off x="3386138" y="3432175"/>
            <a:ext cx="982662" cy="369888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US" b="1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STEP 3</a:t>
            </a:r>
            <a:endParaRPr lang="en-US"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122318" name="Rectangle 1038"/>
          <p:cNvSpPr>
            <a:spLocks noChangeArrowheads="1"/>
          </p:cNvSpPr>
          <p:nvPr/>
        </p:nvSpPr>
        <p:spPr bwMode="auto">
          <a:xfrm>
            <a:off x="2730500" y="4197350"/>
            <a:ext cx="982663" cy="369888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US" b="1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STEP 2</a:t>
            </a:r>
            <a:endParaRPr lang="en-US"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02410" name="Rectangle 1040"/>
          <p:cNvSpPr>
            <a:spLocks noChangeArrowheads="1"/>
          </p:cNvSpPr>
          <p:nvPr/>
        </p:nvSpPr>
        <p:spPr bwMode="auto">
          <a:xfrm>
            <a:off x="1979613" y="4873625"/>
            <a:ext cx="3916362" cy="766763"/>
          </a:xfrm>
          <a:prstGeom prst="rect">
            <a:avLst/>
          </a:prstGeom>
          <a:solidFill>
            <a:srgbClr val="006600"/>
          </a:solidFill>
          <a:ln w="28575"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1122321" name="Rectangle 1041"/>
          <p:cNvSpPr>
            <a:spLocks noChangeArrowheads="1"/>
          </p:cNvSpPr>
          <p:nvPr/>
        </p:nvSpPr>
        <p:spPr bwMode="auto">
          <a:xfrm>
            <a:off x="2068513" y="4962525"/>
            <a:ext cx="874712" cy="304800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US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STEP 1</a:t>
            </a:r>
            <a:endParaRPr lang="en-US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02412" name="Line 1043"/>
          <p:cNvSpPr>
            <a:spLocks noChangeShapeType="1"/>
          </p:cNvSpPr>
          <p:nvPr/>
        </p:nvSpPr>
        <p:spPr bwMode="auto">
          <a:xfrm>
            <a:off x="7119938" y="1939925"/>
            <a:ext cx="1587" cy="1588"/>
          </a:xfrm>
          <a:prstGeom prst="line">
            <a:avLst/>
          </a:prstGeom>
          <a:noFill/>
          <a:ln w="793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02413" name="Text Box 1048"/>
          <p:cNvSpPr txBox="1">
            <a:spLocks noChangeArrowheads="1"/>
          </p:cNvSpPr>
          <p:nvPr/>
        </p:nvSpPr>
        <p:spPr bwMode="auto">
          <a:xfrm>
            <a:off x="6958013" y="2632075"/>
            <a:ext cx="1635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endParaRPr lang="it-IT" sz="2400">
              <a:solidFill>
                <a:srgbClr val="FFFF00"/>
              </a:solidFill>
              <a:latin typeface="Times New Roman" pitchFamily="18" charset="0"/>
              <a:cs typeface="Arial" pitchFamily="34" charset="0"/>
            </a:endParaRPr>
          </a:p>
        </p:txBody>
      </p:sp>
      <p:sp>
        <p:nvSpPr>
          <p:cNvPr id="102414" name="Line 1052"/>
          <p:cNvSpPr>
            <a:spLocks noChangeShapeType="1"/>
          </p:cNvSpPr>
          <p:nvPr/>
        </p:nvSpPr>
        <p:spPr bwMode="auto">
          <a:xfrm flipH="1">
            <a:off x="2574925" y="2962275"/>
            <a:ext cx="1285875" cy="0"/>
          </a:xfrm>
          <a:prstGeom prst="line">
            <a:avLst/>
          </a:prstGeom>
          <a:noFill/>
          <a:ln w="28575">
            <a:solidFill>
              <a:srgbClr val="CC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noFill/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102415" name="Line 1053"/>
          <p:cNvSpPr>
            <a:spLocks noChangeShapeType="1"/>
          </p:cNvSpPr>
          <p:nvPr/>
        </p:nvSpPr>
        <p:spPr bwMode="auto">
          <a:xfrm flipH="1">
            <a:off x="2778125" y="3643313"/>
            <a:ext cx="509588" cy="0"/>
          </a:xfrm>
          <a:prstGeom prst="line">
            <a:avLst/>
          </a:prstGeom>
          <a:noFill/>
          <a:ln w="28575">
            <a:solidFill>
              <a:srgbClr val="CC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noFill/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102416" name="Line 1054"/>
          <p:cNvSpPr>
            <a:spLocks noChangeShapeType="1"/>
          </p:cNvSpPr>
          <p:nvPr/>
        </p:nvSpPr>
        <p:spPr bwMode="auto">
          <a:xfrm>
            <a:off x="2778125" y="3638550"/>
            <a:ext cx="0" cy="457200"/>
          </a:xfrm>
          <a:prstGeom prst="line">
            <a:avLst/>
          </a:prstGeom>
          <a:noFill/>
          <a:ln w="28575">
            <a:solidFill>
              <a:srgbClr val="CC0000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noFill/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102417" name="Line 1055"/>
          <p:cNvSpPr>
            <a:spLocks noChangeShapeType="1"/>
          </p:cNvSpPr>
          <p:nvPr/>
        </p:nvSpPr>
        <p:spPr bwMode="auto">
          <a:xfrm>
            <a:off x="2582863" y="2962275"/>
            <a:ext cx="4762" cy="1133475"/>
          </a:xfrm>
          <a:prstGeom prst="line">
            <a:avLst/>
          </a:prstGeom>
          <a:noFill/>
          <a:ln w="28575">
            <a:solidFill>
              <a:srgbClr val="CC0000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noFill/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102418" name="Line 1056"/>
          <p:cNvSpPr>
            <a:spLocks noChangeShapeType="1"/>
          </p:cNvSpPr>
          <p:nvPr/>
        </p:nvSpPr>
        <p:spPr bwMode="auto">
          <a:xfrm>
            <a:off x="3421063" y="3100388"/>
            <a:ext cx="0" cy="233362"/>
          </a:xfrm>
          <a:prstGeom prst="line">
            <a:avLst/>
          </a:prstGeom>
          <a:noFill/>
          <a:ln w="28575">
            <a:solidFill>
              <a:srgbClr val="CC0000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noFill/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102419" name="Rectangle 1032"/>
          <p:cNvSpPr>
            <a:spLocks noChangeArrowheads="1"/>
          </p:cNvSpPr>
          <p:nvPr/>
        </p:nvSpPr>
        <p:spPr bwMode="auto">
          <a:xfrm>
            <a:off x="4370388" y="1827213"/>
            <a:ext cx="1963737" cy="766762"/>
          </a:xfrm>
          <a:prstGeom prst="rect">
            <a:avLst/>
          </a:prstGeom>
          <a:solidFill>
            <a:srgbClr val="006600"/>
          </a:solidFill>
          <a:ln w="28575"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42" name="Rectangle 1033"/>
          <p:cNvSpPr>
            <a:spLocks noChangeArrowheads="1"/>
          </p:cNvSpPr>
          <p:nvPr/>
        </p:nvSpPr>
        <p:spPr bwMode="auto">
          <a:xfrm>
            <a:off x="4433888" y="1841500"/>
            <a:ext cx="984250" cy="368300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US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STEP 5</a:t>
            </a:r>
            <a:endParaRPr lang="en-US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02421" name="Line 1027"/>
          <p:cNvSpPr>
            <a:spLocks noChangeShapeType="1"/>
          </p:cNvSpPr>
          <p:nvPr/>
        </p:nvSpPr>
        <p:spPr bwMode="auto">
          <a:xfrm flipH="1">
            <a:off x="3986213" y="2332038"/>
            <a:ext cx="466725" cy="0"/>
          </a:xfrm>
          <a:prstGeom prst="line">
            <a:avLst/>
          </a:prstGeom>
          <a:noFill/>
          <a:ln w="28575">
            <a:solidFill>
              <a:srgbClr val="CC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noFill/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102422" name="Line 1056"/>
          <p:cNvSpPr>
            <a:spLocks noChangeShapeType="1"/>
          </p:cNvSpPr>
          <p:nvPr/>
        </p:nvSpPr>
        <p:spPr bwMode="auto">
          <a:xfrm>
            <a:off x="3978275" y="2332038"/>
            <a:ext cx="0" cy="233362"/>
          </a:xfrm>
          <a:prstGeom prst="line">
            <a:avLst/>
          </a:prstGeom>
          <a:noFill/>
          <a:ln w="28575">
            <a:solidFill>
              <a:srgbClr val="CC0000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noFill/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pic>
        <p:nvPicPr>
          <p:cNvPr id="10242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7812088" y="5902325"/>
            <a:ext cx="769937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CasellaDiTesto 23"/>
          <p:cNvSpPr txBox="1"/>
          <p:nvPr/>
        </p:nvSpPr>
        <p:spPr>
          <a:xfrm>
            <a:off x="1524000" y="5715000"/>
            <a:ext cx="60358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 smtClean="0"/>
              <a:t>In circa il 30 % dei bambini l’asma è persistente </a:t>
            </a:r>
            <a:endParaRPr lang="it-IT" sz="2400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4187526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827584" y="708591"/>
            <a:ext cx="7379469" cy="5600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asellaDiTesto 2"/>
          <p:cNvSpPr txBox="1"/>
          <p:nvPr/>
        </p:nvSpPr>
        <p:spPr>
          <a:xfrm>
            <a:off x="5922792" y="6309320"/>
            <a:ext cx="3243262" cy="369888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b="1" i="1" dirty="0" err="1">
                <a:latin typeface="+mj-lt"/>
              </a:rPr>
              <a:t>Annals</a:t>
            </a:r>
            <a:r>
              <a:rPr lang="it-IT" b="1" i="1" dirty="0">
                <a:latin typeface="+mj-lt"/>
              </a:rPr>
              <a:t> ATS </a:t>
            </a:r>
            <a:r>
              <a:rPr lang="it-IT" b="1" i="1" dirty="0" err="1">
                <a:latin typeface="+mj-lt"/>
              </a:rPr>
              <a:t>december</a:t>
            </a:r>
            <a:r>
              <a:rPr lang="it-IT" b="1" i="1" dirty="0">
                <a:latin typeface="+mj-lt"/>
              </a:rPr>
              <a:t> 2013</a:t>
            </a:r>
          </a:p>
        </p:txBody>
      </p:sp>
      <p:sp>
        <p:nvSpPr>
          <p:cNvPr id="2" name="CasellaDiTesto 1"/>
          <p:cNvSpPr txBox="1"/>
          <p:nvPr/>
        </p:nvSpPr>
        <p:spPr>
          <a:xfrm>
            <a:off x="2339752" y="116632"/>
            <a:ext cx="46771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 smtClean="0"/>
              <a:t>STORIA NATURALE DELL’ASMA</a:t>
            </a:r>
            <a:endParaRPr lang="it-IT" sz="2800" b="1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802410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755576" y="2136339"/>
            <a:ext cx="7128792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400" b="1" dirty="0"/>
              <a:t>Esenzione </a:t>
            </a:r>
            <a:r>
              <a:rPr lang="it-IT" sz="2400" b="1" dirty="0" smtClean="0"/>
              <a:t>ticket</a:t>
            </a:r>
          </a:p>
          <a:p>
            <a:endParaRPr lang="it-IT" dirty="0"/>
          </a:p>
          <a:p>
            <a:r>
              <a:rPr lang="it-IT" dirty="0" smtClean="0"/>
              <a:t>l’asma </a:t>
            </a:r>
            <a:r>
              <a:rPr lang="it-IT" dirty="0"/>
              <a:t>è </a:t>
            </a:r>
            <a:r>
              <a:rPr lang="it-IT" dirty="0" smtClean="0"/>
              <a:t> </a:t>
            </a:r>
            <a:r>
              <a:rPr lang="it-IT" dirty="0"/>
              <a:t>una malattia </a:t>
            </a:r>
            <a:r>
              <a:rPr lang="it-IT" dirty="0" smtClean="0"/>
              <a:t>che </a:t>
            </a:r>
            <a:r>
              <a:rPr lang="it-IT" dirty="0"/>
              <a:t>fa parte delle  “malattie croniche e invalidanti” e che dà diritto all’esenzione dalla partecipazione al costo delle prestazioni sanitarie correlate. (Decreto ministeriale n. 329/1999, successivamente modificato dal Decreto 296/2001 e dal regolamento delle malattie rare DM 279/2001).</a:t>
            </a: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348576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la 1"/>
          <p:cNvGraphicFramePr>
            <a:graphicFrameLocks noGrp="1"/>
          </p:cNvGraphicFramePr>
          <p:nvPr>
            <p:extLst>
              <p:ext uri="{D42A27DB-BD31-4B8C-83A1-F6EECF244321}">
                <p14:mod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512573010"/>
              </p:ext>
            </p:extLst>
          </p:nvPr>
        </p:nvGraphicFramePr>
        <p:xfrm>
          <a:off x="2051720" y="1412776"/>
          <a:ext cx="5330850" cy="452596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94836"/>
                <a:gridCol w="937061"/>
                <a:gridCol w="954763"/>
                <a:gridCol w="1086969"/>
                <a:gridCol w="1157221"/>
              </a:tblGrid>
              <a:tr h="57903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300" kern="150" dirty="0">
                          <a:effectLst/>
                        </a:rPr>
                        <a:t>FARMACO</a:t>
                      </a:r>
                      <a:endParaRPr lang="it-IT" sz="1000" kern="150" dirty="0">
                        <a:effectLst/>
                        <a:latin typeface="Times New Roman"/>
                        <a:ea typeface="Andale Sans UI"/>
                        <a:cs typeface="Tahoma"/>
                      </a:endParaRPr>
                    </a:p>
                  </a:txBody>
                  <a:tcPr marL="30446" marR="30446" marT="30446" marB="30446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300" kern="150">
                          <a:effectLst/>
                        </a:rPr>
                        <a:t>PREZZO UNITARIO</a:t>
                      </a:r>
                      <a:endParaRPr lang="it-IT" sz="1000" kern="150">
                        <a:effectLst/>
                        <a:latin typeface="Times New Roman"/>
                        <a:ea typeface="Andale Sans UI"/>
                        <a:cs typeface="Tahoma"/>
                      </a:endParaRPr>
                    </a:p>
                  </a:txBody>
                  <a:tcPr marL="30446" marR="30446" marT="30446" marB="30446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300" kern="150">
                          <a:effectLst/>
                        </a:rPr>
                        <a:t>SPRUZZI</a:t>
                      </a:r>
                      <a:endParaRPr lang="it-IT" sz="1000" kern="150">
                        <a:effectLst/>
                        <a:latin typeface="Times New Roman"/>
                        <a:ea typeface="Andale Sans UI"/>
                        <a:cs typeface="Tahoma"/>
                      </a:endParaRPr>
                    </a:p>
                  </a:txBody>
                  <a:tcPr marL="30446" marR="30446" marT="30446" marB="30446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300" kern="150">
                          <a:effectLst/>
                        </a:rPr>
                        <a:t>POSOLOGIA</a:t>
                      </a:r>
                      <a:endParaRPr lang="it-IT" sz="1000" kern="15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000" kern="150">
                          <a:effectLst/>
                        </a:rPr>
                        <a:t>(secondo dosaggio medio di steroide)</a:t>
                      </a:r>
                      <a:endParaRPr lang="it-IT" sz="1000" kern="150">
                        <a:effectLst/>
                        <a:latin typeface="Times New Roman"/>
                        <a:ea typeface="Andale Sans UI"/>
                        <a:cs typeface="Tahoma"/>
                      </a:endParaRPr>
                    </a:p>
                  </a:txBody>
                  <a:tcPr marL="30446" marR="30446" marT="30446" marB="30446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300" kern="150">
                          <a:effectLst/>
                        </a:rPr>
                        <a:t>PREZZO/DIE</a:t>
                      </a:r>
                      <a:endParaRPr lang="it-IT" sz="1000" kern="150">
                        <a:effectLst/>
                        <a:latin typeface="Times New Roman"/>
                        <a:ea typeface="Andale Sans UI"/>
                        <a:cs typeface="Tahoma"/>
                      </a:endParaRPr>
                    </a:p>
                  </a:txBody>
                  <a:tcPr marL="30446" marR="30446" marT="30446" marB="30446"/>
                </a:tc>
              </a:tr>
              <a:tr h="65874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300" kern="150">
                          <a:effectLst/>
                        </a:rPr>
                        <a:t>Symbicort</a:t>
                      </a:r>
                      <a:endParaRPr lang="it-IT" sz="1000" kern="15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000" kern="150">
                          <a:effectLst/>
                        </a:rPr>
                        <a:t>        </a:t>
                      </a:r>
                      <a:r>
                        <a:rPr lang="de-DE" sz="1100" kern="150">
                          <a:effectLst/>
                        </a:rPr>
                        <a:t>80/4,5 </a:t>
                      </a:r>
                      <a:r>
                        <a:rPr lang="de-DE" sz="1300" kern="150">
                          <a:effectLst/>
                        </a:rPr>
                        <a:t>°</a:t>
                      </a:r>
                      <a:endParaRPr lang="it-IT" sz="1000" kern="15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100" kern="150">
                          <a:effectLst/>
                        </a:rPr>
                        <a:t>       160/4,5 </a:t>
                      </a:r>
                      <a:r>
                        <a:rPr lang="de-DE" sz="1300" kern="150">
                          <a:effectLst/>
                        </a:rPr>
                        <a:t>*</a:t>
                      </a:r>
                      <a:endParaRPr lang="it-IT" sz="1000" kern="150">
                        <a:effectLst/>
                        <a:latin typeface="Times New Roman"/>
                        <a:ea typeface="Andale Sans UI"/>
                        <a:cs typeface="Tahoma"/>
                      </a:endParaRPr>
                    </a:p>
                  </a:txBody>
                  <a:tcPr marL="30446" marR="30446" marT="30446" marB="30446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000" kern="150" dirty="0">
                          <a:effectLst/>
                        </a:rPr>
                        <a:t> </a:t>
                      </a:r>
                      <a:endParaRPr lang="it-IT" sz="1000" kern="15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000" kern="150" dirty="0">
                          <a:effectLst/>
                        </a:rPr>
                        <a:t>49,42</a:t>
                      </a:r>
                      <a:endParaRPr lang="it-IT" sz="1000" kern="15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000" kern="150" dirty="0">
                          <a:effectLst/>
                        </a:rPr>
                        <a:t>62,41</a:t>
                      </a:r>
                      <a:endParaRPr lang="it-IT" sz="1000" kern="150" dirty="0">
                        <a:effectLst/>
                        <a:latin typeface="Times New Roman"/>
                        <a:ea typeface="Andale Sans UI"/>
                        <a:cs typeface="Tahoma"/>
                      </a:endParaRPr>
                    </a:p>
                  </a:txBody>
                  <a:tcPr marL="30446" marR="30446" marT="30446" marB="30446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000" kern="150">
                          <a:effectLst/>
                        </a:rPr>
                        <a:t> </a:t>
                      </a:r>
                      <a:endParaRPr lang="it-IT" sz="1000" kern="15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000" kern="150">
                          <a:effectLst/>
                        </a:rPr>
                        <a:t>120</a:t>
                      </a:r>
                      <a:endParaRPr lang="it-IT" sz="1000" kern="15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000" kern="150">
                          <a:effectLst/>
                        </a:rPr>
                        <a:t>120</a:t>
                      </a:r>
                      <a:endParaRPr lang="it-IT" sz="1000" kern="150">
                        <a:effectLst/>
                        <a:latin typeface="Times New Roman"/>
                        <a:ea typeface="Andale Sans UI"/>
                        <a:cs typeface="Tahoma"/>
                      </a:endParaRPr>
                    </a:p>
                  </a:txBody>
                  <a:tcPr marL="30446" marR="30446" marT="30446" marB="30446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000" kern="150">
                          <a:effectLst/>
                        </a:rPr>
                        <a:t> </a:t>
                      </a:r>
                      <a:endParaRPr lang="it-IT" sz="1000" kern="15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000" kern="150">
                          <a:effectLst/>
                        </a:rPr>
                        <a:t>2 spruzzi 2x/die</a:t>
                      </a:r>
                      <a:endParaRPr lang="it-IT" sz="1000" kern="15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000" kern="150">
                          <a:effectLst/>
                        </a:rPr>
                        <a:t>2 spruzzi 2x/die</a:t>
                      </a:r>
                      <a:endParaRPr lang="it-IT" sz="1000" kern="150">
                        <a:effectLst/>
                        <a:latin typeface="Times New Roman"/>
                        <a:ea typeface="Andale Sans UI"/>
                        <a:cs typeface="Tahoma"/>
                      </a:endParaRPr>
                    </a:p>
                  </a:txBody>
                  <a:tcPr marL="30446" marR="30446" marT="30446" marB="30446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000" kern="150">
                          <a:effectLst/>
                        </a:rPr>
                        <a:t> </a:t>
                      </a:r>
                      <a:endParaRPr lang="it-IT" sz="1000" kern="15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000" kern="150">
                          <a:effectLst/>
                        </a:rPr>
                        <a:t>1,65</a:t>
                      </a:r>
                      <a:endParaRPr lang="it-IT" sz="1000" kern="15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000" kern="150">
                          <a:effectLst/>
                        </a:rPr>
                        <a:t>2,08</a:t>
                      </a:r>
                      <a:endParaRPr lang="it-IT" sz="1000" kern="150">
                        <a:effectLst/>
                        <a:latin typeface="Times New Roman"/>
                        <a:ea typeface="Andale Sans UI"/>
                        <a:cs typeface="Tahoma"/>
                      </a:endParaRPr>
                    </a:p>
                  </a:txBody>
                  <a:tcPr marL="30446" marR="30446" marT="30446" marB="30446"/>
                </a:tc>
              </a:tr>
              <a:tr h="60560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300" kern="150">
                          <a:effectLst/>
                        </a:rPr>
                        <a:t>Aliflus</a:t>
                      </a:r>
                      <a:r>
                        <a:rPr lang="de-DE" sz="1000" kern="150">
                          <a:effectLst/>
                        </a:rPr>
                        <a:t> </a:t>
                      </a:r>
                      <a:r>
                        <a:rPr lang="de-DE" sz="1300" kern="150">
                          <a:effectLst/>
                        </a:rPr>
                        <a:t>§</a:t>
                      </a:r>
                      <a:endParaRPr lang="it-IT" sz="1000" kern="15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000" kern="150">
                          <a:effectLst/>
                        </a:rPr>
                        <a:t>       </a:t>
                      </a:r>
                      <a:r>
                        <a:rPr lang="de-DE" sz="1100" kern="150">
                          <a:effectLst/>
                        </a:rPr>
                        <a:t>25/50</a:t>
                      </a:r>
                      <a:endParaRPr lang="it-IT" sz="1000" kern="15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100" kern="150">
                          <a:effectLst/>
                        </a:rPr>
                        <a:t>       25/125</a:t>
                      </a:r>
                      <a:endParaRPr lang="it-IT" sz="1000" kern="150">
                        <a:effectLst/>
                        <a:latin typeface="Times New Roman"/>
                        <a:ea typeface="Andale Sans UI"/>
                        <a:cs typeface="Tahoma"/>
                      </a:endParaRPr>
                    </a:p>
                  </a:txBody>
                  <a:tcPr marL="30446" marR="30446" marT="30446" marB="30446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000" kern="150" dirty="0">
                          <a:effectLst/>
                        </a:rPr>
                        <a:t> </a:t>
                      </a:r>
                      <a:endParaRPr lang="it-IT" sz="1000" kern="15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000" kern="150" dirty="0">
                          <a:effectLst/>
                        </a:rPr>
                        <a:t>37,1</a:t>
                      </a:r>
                      <a:endParaRPr lang="it-IT" sz="1000" kern="15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000" kern="150" dirty="0">
                          <a:effectLst/>
                        </a:rPr>
                        <a:t>51,98</a:t>
                      </a:r>
                      <a:endParaRPr lang="it-IT" sz="1000" kern="150" dirty="0">
                        <a:effectLst/>
                        <a:latin typeface="Times New Roman"/>
                        <a:ea typeface="Andale Sans UI"/>
                        <a:cs typeface="Tahoma"/>
                      </a:endParaRPr>
                    </a:p>
                  </a:txBody>
                  <a:tcPr marL="30446" marR="30446" marT="30446" marB="30446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000" kern="150">
                          <a:effectLst/>
                        </a:rPr>
                        <a:t> </a:t>
                      </a:r>
                      <a:endParaRPr lang="it-IT" sz="1000" kern="15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000" kern="150">
                          <a:effectLst/>
                        </a:rPr>
                        <a:t>120</a:t>
                      </a:r>
                      <a:endParaRPr lang="it-IT" sz="1000" kern="15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000" kern="150">
                          <a:effectLst/>
                        </a:rPr>
                        <a:t>120</a:t>
                      </a:r>
                      <a:endParaRPr lang="it-IT" sz="1000" kern="150">
                        <a:effectLst/>
                        <a:latin typeface="Times New Roman"/>
                        <a:ea typeface="Andale Sans UI"/>
                        <a:cs typeface="Tahoma"/>
                      </a:endParaRPr>
                    </a:p>
                  </a:txBody>
                  <a:tcPr marL="30446" marR="30446" marT="30446" marB="30446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000" kern="150">
                          <a:effectLst/>
                        </a:rPr>
                        <a:t> </a:t>
                      </a:r>
                      <a:endParaRPr lang="it-IT" sz="1000" kern="15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000" kern="150">
                          <a:effectLst/>
                        </a:rPr>
                        <a:t>2 spruzzi 2x/die</a:t>
                      </a:r>
                      <a:endParaRPr lang="it-IT" sz="1000" kern="15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000" kern="150">
                          <a:effectLst/>
                        </a:rPr>
                        <a:t>2 spruzzi 2x/die</a:t>
                      </a:r>
                      <a:endParaRPr lang="it-IT" sz="1000" kern="150">
                        <a:effectLst/>
                        <a:latin typeface="Times New Roman"/>
                        <a:ea typeface="Andale Sans UI"/>
                        <a:cs typeface="Tahoma"/>
                      </a:endParaRPr>
                    </a:p>
                  </a:txBody>
                  <a:tcPr marL="30446" marR="30446" marT="30446" marB="30446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000" kern="150">
                          <a:effectLst/>
                        </a:rPr>
                        <a:t> </a:t>
                      </a:r>
                      <a:endParaRPr lang="it-IT" sz="1000" kern="15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000" kern="150">
                          <a:effectLst/>
                        </a:rPr>
                        <a:t>1,23</a:t>
                      </a:r>
                      <a:endParaRPr lang="it-IT" sz="1000" kern="15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000" kern="150">
                          <a:effectLst/>
                        </a:rPr>
                        <a:t>1,73</a:t>
                      </a:r>
                      <a:endParaRPr lang="it-IT" sz="1000" kern="150">
                        <a:effectLst/>
                        <a:latin typeface="Times New Roman"/>
                        <a:ea typeface="Andale Sans UI"/>
                        <a:cs typeface="Tahoma"/>
                      </a:endParaRPr>
                    </a:p>
                  </a:txBody>
                  <a:tcPr marL="30446" marR="30446" marT="30446" marB="30446"/>
                </a:tc>
              </a:tr>
              <a:tr h="60560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300" kern="150">
                          <a:effectLst/>
                        </a:rPr>
                        <a:t>Seretide</a:t>
                      </a:r>
                      <a:r>
                        <a:rPr lang="de-DE" sz="1000" kern="150">
                          <a:effectLst/>
                        </a:rPr>
                        <a:t> </a:t>
                      </a:r>
                      <a:r>
                        <a:rPr lang="de-DE" sz="1300" kern="150">
                          <a:effectLst/>
                        </a:rPr>
                        <a:t>§</a:t>
                      </a:r>
                      <a:endParaRPr lang="it-IT" sz="1000" kern="15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000" kern="150">
                          <a:effectLst/>
                        </a:rPr>
                        <a:t>      </a:t>
                      </a:r>
                      <a:r>
                        <a:rPr lang="de-DE" sz="1100" kern="150">
                          <a:effectLst/>
                        </a:rPr>
                        <a:t> 25/50</a:t>
                      </a:r>
                      <a:endParaRPr lang="it-IT" sz="1000" kern="15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100" kern="150">
                          <a:effectLst/>
                        </a:rPr>
                        <a:t>       25/125</a:t>
                      </a:r>
                      <a:endParaRPr lang="it-IT" sz="1000" kern="150">
                        <a:effectLst/>
                        <a:latin typeface="Times New Roman"/>
                        <a:ea typeface="Andale Sans UI"/>
                        <a:cs typeface="Tahoma"/>
                      </a:endParaRPr>
                    </a:p>
                  </a:txBody>
                  <a:tcPr marL="30446" marR="30446" marT="30446" marB="30446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000" kern="150" dirty="0">
                          <a:effectLst/>
                        </a:rPr>
                        <a:t> </a:t>
                      </a:r>
                      <a:endParaRPr lang="it-IT" sz="1000" kern="15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000" kern="150" dirty="0">
                          <a:effectLst/>
                        </a:rPr>
                        <a:t>37,1</a:t>
                      </a:r>
                      <a:endParaRPr lang="it-IT" sz="1000" kern="15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000" kern="150" dirty="0">
                          <a:effectLst/>
                        </a:rPr>
                        <a:t>51,98</a:t>
                      </a:r>
                      <a:endParaRPr lang="it-IT" sz="1000" kern="150" dirty="0">
                        <a:effectLst/>
                        <a:latin typeface="Times New Roman"/>
                        <a:ea typeface="Andale Sans UI"/>
                        <a:cs typeface="Tahoma"/>
                      </a:endParaRPr>
                    </a:p>
                  </a:txBody>
                  <a:tcPr marL="30446" marR="30446" marT="30446" marB="30446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000" kern="150">
                          <a:effectLst/>
                        </a:rPr>
                        <a:t> </a:t>
                      </a:r>
                      <a:endParaRPr lang="it-IT" sz="1000" kern="15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000" kern="150">
                          <a:effectLst/>
                        </a:rPr>
                        <a:t>120</a:t>
                      </a:r>
                      <a:endParaRPr lang="it-IT" sz="1000" kern="15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000" kern="150">
                          <a:effectLst/>
                        </a:rPr>
                        <a:t>120</a:t>
                      </a:r>
                      <a:endParaRPr lang="it-IT" sz="1000" kern="150">
                        <a:effectLst/>
                        <a:latin typeface="Times New Roman"/>
                        <a:ea typeface="Andale Sans UI"/>
                        <a:cs typeface="Tahoma"/>
                      </a:endParaRPr>
                    </a:p>
                  </a:txBody>
                  <a:tcPr marL="30446" marR="30446" marT="30446" marB="30446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000" kern="150">
                          <a:effectLst/>
                        </a:rPr>
                        <a:t> </a:t>
                      </a:r>
                      <a:endParaRPr lang="it-IT" sz="1000" kern="15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000" kern="150">
                          <a:effectLst/>
                        </a:rPr>
                        <a:t>2 spruzzi 2x/die</a:t>
                      </a:r>
                      <a:endParaRPr lang="it-IT" sz="1000" kern="15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000" kern="150">
                          <a:effectLst/>
                        </a:rPr>
                        <a:t>2 spruzzi 2x/die</a:t>
                      </a:r>
                      <a:endParaRPr lang="it-IT" sz="1000" kern="150">
                        <a:effectLst/>
                        <a:latin typeface="Times New Roman"/>
                        <a:ea typeface="Andale Sans UI"/>
                        <a:cs typeface="Tahoma"/>
                      </a:endParaRPr>
                    </a:p>
                  </a:txBody>
                  <a:tcPr marL="30446" marR="30446" marT="30446" marB="30446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000" kern="150">
                          <a:effectLst/>
                        </a:rPr>
                        <a:t> </a:t>
                      </a:r>
                      <a:endParaRPr lang="it-IT" sz="1000" kern="15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000" kern="150">
                          <a:effectLst/>
                        </a:rPr>
                        <a:t>1,23</a:t>
                      </a:r>
                      <a:endParaRPr lang="it-IT" sz="1000" kern="15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000" kern="150">
                          <a:effectLst/>
                        </a:rPr>
                        <a:t>1,73</a:t>
                      </a:r>
                      <a:endParaRPr lang="it-IT" sz="1000" kern="150">
                        <a:effectLst/>
                        <a:latin typeface="Times New Roman"/>
                        <a:ea typeface="Andale Sans UI"/>
                        <a:cs typeface="Tahoma"/>
                      </a:endParaRPr>
                    </a:p>
                  </a:txBody>
                  <a:tcPr marL="30446" marR="30446" marT="30446" marB="30446"/>
                </a:tc>
              </a:tr>
              <a:tr h="60560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300" kern="150">
                          <a:effectLst/>
                        </a:rPr>
                        <a:t>Relvar Ellipta</a:t>
                      </a:r>
                      <a:r>
                        <a:rPr lang="de-DE" sz="1000" kern="150">
                          <a:effectLst/>
                        </a:rPr>
                        <a:t> </a:t>
                      </a:r>
                      <a:r>
                        <a:rPr lang="de-DE" sz="1300" kern="150">
                          <a:effectLst/>
                        </a:rPr>
                        <a:t>*</a:t>
                      </a:r>
                      <a:endParaRPr lang="it-IT" sz="1000" kern="15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000" kern="150">
                          <a:effectLst/>
                        </a:rPr>
                        <a:t>       </a:t>
                      </a:r>
                      <a:r>
                        <a:rPr lang="de-DE" sz="1100" kern="150">
                          <a:effectLst/>
                        </a:rPr>
                        <a:t>92/22</a:t>
                      </a:r>
                      <a:endParaRPr lang="it-IT" sz="1000" kern="15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100" kern="150">
                          <a:effectLst/>
                        </a:rPr>
                        <a:t>       184/22</a:t>
                      </a:r>
                      <a:endParaRPr lang="it-IT" sz="1000" kern="150">
                        <a:effectLst/>
                        <a:latin typeface="Times New Roman"/>
                        <a:ea typeface="Andale Sans UI"/>
                        <a:cs typeface="Tahoma"/>
                      </a:endParaRPr>
                    </a:p>
                  </a:txBody>
                  <a:tcPr marL="30446" marR="30446" marT="30446" marB="30446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000" kern="150">
                          <a:effectLst/>
                        </a:rPr>
                        <a:t> </a:t>
                      </a:r>
                      <a:endParaRPr lang="it-IT" sz="1000" kern="15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000" kern="150">
                          <a:effectLst/>
                        </a:rPr>
                        <a:t>49,51</a:t>
                      </a:r>
                      <a:endParaRPr lang="it-IT" sz="1000" kern="15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000" kern="150">
                          <a:effectLst/>
                        </a:rPr>
                        <a:t>49,51</a:t>
                      </a:r>
                      <a:endParaRPr lang="it-IT" sz="1000" kern="150">
                        <a:effectLst/>
                        <a:latin typeface="Times New Roman"/>
                        <a:ea typeface="Andale Sans UI"/>
                        <a:cs typeface="Tahoma"/>
                      </a:endParaRPr>
                    </a:p>
                  </a:txBody>
                  <a:tcPr marL="30446" marR="30446" marT="30446" marB="30446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000" kern="150">
                          <a:effectLst/>
                        </a:rPr>
                        <a:t> </a:t>
                      </a:r>
                      <a:endParaRPr lang="it-IT" sz="1000" kern="15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000" kern="150">
                          <a:effectLst/>
                        </a:rPr>
                        <a:t>30</a:t>
                      </a:r>
                      <a:endParaRPr lang="it-IT" sz="1000" kern="15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000" kern="150">
                          <a:effectLst/>
                        </a:rPr>
                        <a:t>30</a:t>
                      </a:r>
                      <a:endParaRPr lang="it-IT" sz="1000" kern="150">
                        <a:effectLst/>
                        <a:latin typeface="Times New Roman"/>
                        <a:ea typeface="Andale Sans UI"/>
                        <a:cs typeface="Tahoma"/>
                      </a:endParaRPr>
                    </a:p>
                  </a:txBody>
                  <a:tcPr marL="30446" marR="30446" marT="30446" marB="30446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000" kern="150">
                          <a:effectLst/>
                        </a:rPr>
                        <a:t> </a:t>
                      </a:r>
                      <a:endParaRPr lang="it-IT" sz="1000" kern="15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000" kern="150">
                          <a:effectLst/>
                        </a:rPr>
                        <a:t>1 spruzzo 1x/die</a:t>
                      </a:r>
                      <a:endParaRPr lang="it-IT" sz="1000" kern="15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000" kern="150">
                          <a:effectLst/>
                        </a:rPr>
                        <a:t>1 spruzzo 1x/die</a:t>
                      </a:r>
                      <a:endParaRPr lang="it-IT" sz="1000" kern="150">
                        <a:effectLst/>
                        <a:latin typeface="Times New Roman"/>
                        <a:ea typeface="Andale Sans UI"/>
                        <a:cs typeface="Tahoma"/>
                      </a:endParaRPr>
                    </a:p>
                  </a:txBody>
                  <a:tcPr marL="30446" marR="30446" marT="30446" marB="30446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000" kern="150">
                          <a:effectLst/>
                        </a:rPr>
                        <a:t> </a:t>
                      </a:r>
                      <a:endParaRPr lang="it-IT" sz="1000" kern="15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000" kern="150">
                          <a:effectLst/>
                        </a:rPr>
                        <a:t>1,6</a:t>
                      </a:r>
                      <a:endParaRPr lang="it-IT" sz="1000" kern="15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000" kern="150">
                          <a:effectLst/>
                        </a:rPr>
                        <a:t>1,6</a:t>
                      </a:r>
                      <a:endParaRPr lang="it-IT" sz="1000" kern="150">
                        <a:effectLst/>
                        <a:latin typeface="Times New Roman"/>
                        <a:ea typeface="Andale Sans UI"/>
                        <a:cs typeface="Tahoma"/>
                      </a:endParaRPr>
                    </a:p>
                  </a:txBody>
                  <a:tcPr marL="30446" marR="30446" marT="30446" marB="30446"/>
                </a:tc>
              </a:tr>
              <a:tr h="60560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300" kern="150">
                          <a:effectLst/>
                        </a:rPr>
                        <a:t>Revinty</a:t>
                      </a:r>
                      <a:r>
                        <a:rPr lang="de-DE" sz="1000" kern="150">
                          <a:effectLst/>
                        </a:rPr>
                        <a:t> </a:t>
                      </a:r>
                      <a:r>
                        <a:rPr lang="de-DE" sz="1300" kern="150">
                          <a:effectLst/>
                        </a:rPr>
                        <a:t>*</a:t>
                      </a:r>
                      <a:endParaRPr lang="it-IT" sz="1000" kern="15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000" kern="150">
                          <a:effectLst/>
                        </a:rPr>
                        <a:t>       </a:t>
                      </a:r>
                      <a:r>
                        <a:rPr lang="de-DE" sz="1100" kern="150">
                          <a:effectLst/>
                        </a:rPr>
                        <a:t>92/22</a:t>
                      </a:r>
                      <a:endParaRPr lang="it-IT" sz="1000" kern="15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100" kern="150">
                          <a:effectLst/>
                        </a:rPr>
                        <a:t>       184/22</a:t>
                      </a:r>
                      <a:endParaRPr lang="it-IT" sz="1000" kern="150">
                        <a:effectLst/>
                        <a:latin typeface="Times New Roman"/>
                        <a:ea typeface="Andale Sans UI"/>
                        <a:cs typeface="Tahoma"/>
                      </a:endParaRPr>
                    </a:p>
                  </a:txBody>
                  <a:tcPr marL="30446" marR="30446" marT="30446" marB="30446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000" kern="150">
                          <a:effectLst/>
                        </a:rPr>
                        <a:t> </a:t>
                      </a:r>
                      <a:endParaRPr lang="it-IT" sz="1000" kern="15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000" kern="150">
                          <a:effectLst/>
                        </a:rPr>
                        <a:t>49,51</a:t>
                      </a:r>
                      <a:endParaRPr lang="it-IT" sz="1000" kern="15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000" kern="150">
                          <a:effectLst/>
                        </a:rPr>
                        <a:t>49,51</a:t>
                      </a:r>
                      <a:endParaRPr lang="it-IT" sz="1000" kern="150">
                        <a:effectLst/>
                        <a:latin typeface="Times New Roman"/>
                        <a:ea typeface="Andale Sans UI"/>
                        <a:cs typeface="Tahoma"/>
                      </a:endParaRPr>
                    </a:p>
                  </a:txBody>
                  <a:tcPr marL="30446" marR="30446" marT="30446" marB="30446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000" kern="150">
                          <a:effectLst/>
                        </a:rPr>
                        <a:t> </a:t>
                      </a:r>
                      <a:endParaRPr lang="it-IT" sz="1000" kern="15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000" kern="150">
                          <a:effectLst/>
                        </a:rPr>
                        <a:t>30</a:t>
                      </a:r>
                      <a:endParaRPr lang="it-IT" sz="1000" kern="15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000" kern="150">
                          <a:effectLst/>
                        </a:rPr>
                        <a:t>30</a:t>
                      </a:r>
                      <a:endParaRPr lang="it-IT" sz="1000" kern="150">
                        <a:effectLst/>
                        <a:latin typeface="Times New Roman"/>
                        <a:ea typeface="Andale Sans UI"/>
                        <a:cs typeface="Tahoma"/>
                      </a:endParaRPr>
                    </a:p>
                  </a:txBody>
                  <a:tcPr marL="30446" marR="30446" marT="30446" marB="30446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000" kern="150">
                          <a:effectLst/>
                        </a:rPr>
                        <a:t> </a:t>
                      </a:r>
                      <a:endParaRPr lang="it-IT" sz="1000" kern="15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000" kern="150">
                          <a:effectLst/>
                        </a:rPr>
                        <a:t>1 spruzzo 1x/die</a:t>
                      </a:r>
                      <a:endParaRPr lang="it-IT" sz="1000" kern="15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000" kern="150">
                          <a:effectLst/>
                        </a:rPr>
                        <a:t>1 spruzzo 1x/die</a:t>
                      </a:r>
                      <a:endParaRPr lang="it-IT" sz="1000" kern="150">
                        <a:effectLst/>
                        <a:latin typeface="Times New Roman"/>
                        <a:ea typeface="Andale Sans UI"/>
                        <a:cs typeface="Tahoma"/>
                      </a:endParaRPr>
                    </a:p>
                  </a:txBody>
                  <a:tcPr marL="30446" marR="30446" marT="30446" marB="30446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000" kern="150">
                          <a:effectLst/>
                        </a:rPr>
                        <a:t> </a:t>
                      </a:r>
                      <a:endParaRPr lang="it-IT" sz="1000" kern="15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000" kern="150">
                          <a:effectLst/>
                        </a:rPr>
                        <a:t>1,6</a:t>
                      </a:r>
                      <a:endParaRPr lang="it-IT" sz="1000" kern="15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000" kern="150">
                          <a:effectLst/>
                        </a:rPr>
                        <a:t>1,6</a:t>
                      </a:r>
                      <a:endParaRPr lang="it-IT" sz="1000" kern="150">
                        <a:effectLst/>
                        <a:latin typeface="Times New Roman"/>
                        <a:ea typeface="Andale Sans UI"/>
                        <a:cs typeface="Tahoma"/>
                      </a:endParaRPr>
                    </a:p>
                  </a:txBody>
                  <a:tcPr marL="30446" marR="30446" marT="30446" marB="30446"/>
                </a:tc>
              </a:tr>
              <a:tr h="60560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300" kern="150">
                          <a:effectLst/>
                        </a:rPr>
                        <a:t>Flutiformo</a:t>
                      </a:r>
                      <a:r>
                        <a:rPr lang="de-DE" sz="1000" kern="150">
                          <a:effectLst/>
                        </a:rPr>
                        <a:t> </a:t>
                      </a:r>
                      <a:r>
                        <a:rPr lang="de-DE" sz="1300" kern="150">
                          <a:effectLst/>
                        </a:rPr>
                        <a:t>*</a:t>
                      </a:r>
                      <a:endParaRPr lang="it-IT" sz="1000" kern="15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000" kern="150">
                          <a:effectLst/>
                        </a:rPr>
                        <a:t>        </a:t>
                      </a:r>
                      <a:r>
                        <a:rPr lang="de-DE" sz="1100" kern="150">
                          <a:effectLst/>
                        </a:rPr>
                        <a:t>50/5</a:t>
                      </a:r>
                      <a:endParaRPr lang="it-IT" sz="1000" kern="15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100" kern="150">
                          <a:effectLst/>
                        </a:rPr>
                        <a:t>        125/5</a:t>
                      </a:r>
                      <a:endParaRPr lang="it-IT" sz="1000" kern="150">
                        <a:effectLst/>
                        <a:latin typeface="Times New Roman"/>
                        <a:ea typeface="Andale Sans UI"/>
                        <a:cs typeface="Tahoma"/>
                      </a:endParaRPr>
                    </a:p>
                  </a:txBody>
                  <a:tcPr marL="30446" marR="30446" marT="30446" marB="30446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000" kern="150">
                          <a:effectLst/>
                        </a:rPr>
                        <a:t> </a:t>
                      </a:r>
                      <a:endParaRPr lang="it-IT" sz="1000" kern="15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000" kern="150">
                          <a:effectLst/>
                        </a:rPr>
                        <a:t>33</a:t>
                      </a:r>
                      <a:endParaRPr lang="it-IT" sz="1000" kern="15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000" kern="150">
                          <a:effectLst/>
                        </a:rPr>
                        <a:t>50,17</a:t>
                      </a:r>
                      <a:endParaRPr lang="it-IT" sz="1000" kern="150">
                        <a:effectLst/>
                        <a:latin typeface="Times New Roman"/>
                        <a:ea typeface="Andale Sans UI"/>
                        <a:cs typeface="Tahoma"/>
                      </a:endParaRPr>
                    </a:p>
                  </a:txBody>
                  <a:tcPr marL="30446" marR="30446" marT="30446" marB="30446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000" kern="150">
                          <a:effectLst/>
                        </a:rPr>
                        <a:t> </a:t>
                      </a:r>
                      <a:endParaRPr lang="it-IT" sz="1000" kern="15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000" kern="150">
                          <a:effectLst/>
                        </a:rPr>
                        <a:t>120</a:t>
                      </a:r>
                      <a:endParaRPr lang="it-IT" sz="1000" kern="15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000" kern="150">
                          <a:effectLst/>
                        </a:rPr>
                        <a:t>120</a:t>
                      </a:r>
                      <a:endParaRPr lang="it-IT" sz="1000" kern="150">
                        <a:effectLst/>
                        <a:latin typeface="Times New Roman"/>
                        <a:ea typeface="Andale Sans UI"/>
                        <a:cs typeface="Tahoma"/>
                      </a:endParaRPr>
                    </a:p>
                  </a:txBody>
                  <a:tcPr marL="30446" marR="30446" marT="30446" marB="30446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000" kern="150">
                          <a:effectLst/>
                        </a:rPr>
                        <a:t> </a:t>
                      </a:r>
                      <a:endParaRPr lang="it-IT" sz="1000" kern="15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000" kern="150">
                          <a:effectLst/>
                        </a:rPr>
                        <a:t>2 spruzzi 2x/die</a:t>
                      </a:r>
                      <a:endParaRPr lang="it-IT" sz="1000" kern="15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000" kern="150">
                          <a:effectLst/>
                        </a:rPr>
                        <a:t>2 spruzzi 2x/die</a:t>
                      </a:r>
                      <a:endParaRPr lang="it-IT" sz="1000" kern="150">
                        <a:effectLst/>
                        <a:latin typeface="Times New Roman"/>
                        <a:ea typeface="Andale Sans UI"/>
                        <a:cs typeface="Tahoma"/>
                      </a:endParaRPr>
                    </a:p>
                  </a:txBody>
                  <a:tcPr marL="30446" marR="30446" marT="30446" marB="30446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000" kern="150">
                          <a:effectLst/>
                        </a:rPr>
                        <a:t> </a:t>
                      </a:r>
                      <a:endParaRPr lang="it-IT" sz="1000" kern="15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000" kern="150">
                          <a:effectLst/>
                        </a:rPr>
                        <a:t>1,1</a:t>
                      </a:r>
                      <a:endParaRPr lang="it-IT" sz="1000" kern="15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000" kern="150">
                          <a:effectLst/>
                        </a:rPr>
                        <a:t>1,6</a:t>
                      </a:r>
                      <a:endParaRPr lang="it-IT" sz="1000" kern="150">
                        <a:effectLst/>
                        <a:latin typeface="Times New Roman"/>
                        <a:ea typeface="Andale Sans UI"/>
                        <a:cs typeface="Tahoma"/>
                      </a:endParaRPr>
                    </a:p>
                  </a:txBody>
                  <a:tcPr marL="30446" marR="30446" marT="30446" marB="30446"/>
                </a:tc>
              </a:tr>
              <a:tr h="26017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300" kern="150">
                          <a:effectLst/>
                        </a:rPr>
                        <a:t>Foster 100/6</a:t>
                      </a:r>
                      <a:r>
                        <a:rPr lang="de-DE" sz="1000" kern="150">
                          <a:effectLst/>
                        </a:rPr>
                        <a:t> </a:t>
                      </a:r>
                      <a:r>
                        <a:rPr lang="de-DE" sz="1300" kern="150">
                          <a:effectLst/>
                        </a:rPr>
                        <a:t>^</a:t>
                      </a:r>
                      <a:endParaRPr lang="it-IT" sz="1000" kern="150">
                        <a:effectLst/>
                        <a:latin typeface="Times New Roman"/>
                        <a:ea typeface="Andale Sans UI"/>
                        <a:cs typeface="Tahoma"/>
                      </a:endParaRPr>
                    </a:p>
                  </a:txBody>
                  <a:tcPr marL="30446" marR="30446" marT="30446" marB="30446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000" kern="150">
                          <a:effectLst/>
                        </a:rPr>
                        <a:t>54,09</a:t>
                      </a:r>
                      <a:endParaRPr lang="it-IT" sz="1000" kern="150">
                        <a:effectLst/>
                        <a:latin typeface="Times New Roman"/>
                        <a:ea typeface="Andale Sans UI"/>
                        <a:cs typeface="Tahoma"/>
                      </a:endParaRPr>
                    </a:p>
                  </a:txBody>
                  <a:tcPr marL="30446" marR="30446" marT="30446" marB="30446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000" kern="150">
                          <a:effectLst/>
                        </a:rPr>
                        <a:t>120</a:t>
                      </a:r>
                      <a:endParaRPr lang="it-IT" sz="1000" kern="150">
                        <a:effectLst/>
                        <a:latin typeface="Times New Roman"/>
                        <a:ea typeface="Andale Sans UI"/>
                        <a:cs typeface="Tahoma"/>
                      </a:endParaRPr>
                    </a:p>
                  </a:txBody>
                  <a:tcPr marL="30446" marR="30446" marT="30446" marB="30446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000" kern="150">
                          <a:effectLst/>
                        </a:rPr>
                        <a:t>2 spruzzi 2x/die</a:t>
                      </a:r>
                      <a:endParaRPr lang="it-IT" sz="1000" kern="150">
                        <a:effectLst/>
                        <a:latin typeface="Times New Roman"/>
                        <a:ea typeface="Andale Sans UI"/>
                        <a:cs typeface="Tahoma"/>
                      </a:endParaRPr>
                    </a:p>
                  </a:txBody>
                  <a:tcPr marL="30446" marR="30446" marT="30446" marB="30446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000" kern="150" dirty="0">
                          <a:effectLst/>
                        </a:rPr>
                        <a:t>1,8</a:t>
                      </a:r>
                      <a:endParaRPr lang="it-IT" sz="1000" kern="150" dirty="0">
                        <a:effectLst/>
                        <a:latin typeface="Times New Roman"/>
                        <a:ea typeface="Andale Sans UI"/>
                        <a:cs typeface="Tahoma"/>
                      </a:endParaRPr>
                    </a:p>
                  </a:txBody>
                  <a:tcPr marL="30446" marR="30446" marT="30446" marB="30446"/>
                </a:tc>
              </a:tr>
            </a:tbl>
          </a:graphicData>
        </a:graphic>
      </p:graphicFrame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251520" y="306896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altLang="ja-JP" sz="1500" b="0" i="0" u="sng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Andale Sans UI"/>
                <a:cs typeface="Times New Roman" pitchFamily="18" charset="0"/>
              </a:rPr>
              <a:t>Secondo</a:t>
            </a:r>
            <a:r>
              <a:rPr kumimoji="0" lang="de-DE" altLang="ja-JP" sz="1500" b="0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Andale Sans UI"/>
                <a:cs typeface="Times New Roman" pitchFamily="18" charset="0"/>
              </a:rPr>
              <a:t> </a:t>
            </a:r>
            <a:r>
              <a:rPr kumimoji="0" lang="de-DE" altLang="ja-JP" sz="1500" b="0" i="0" u="sng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Andale Sans UI"/>
                <a:cs typeface="Times New Roman" pitchFamily="18" charset="0"/>
              </a:rPr>
              <a:t>età</a:t>
            </a:r>
            <a:r>
              <a:rPr kumimoji="0" lang="de-DE" altLang="ja-JP" sz="1500" b="0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Andale Sans UI"/>
                <a:cs typeface="Times New Roman" pitchFamily="18" charset="0"/>
              </a:rPr>
              <a:t>:</a:t>
            </a:r>
            <a:endParaRPr kumimoji="0" lang="it-IT" altLang="ja-JP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altLang="ja-JP" sz="15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Andale Sans UI"/>
                <a:cs typeface="Times New Roman" pitchFamily="18" charset="0"/>
              </a:rPr>
              <a:t>°  </a:t>
            </a:r>
            <a:r>
              <a:rPr kumimoji="0" lang="de-DE" altLang="ja-JP" sz="15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ndale Sans UI"/>
                <a:cs typeface="Times New Roman" pitchFamily="18" charset="0"/>
              </a:rPr>
              <a:t>≥</a:t>
            </a:r>
            <a:r>
              <a:rPr kumimoji="0" lang="de-DE" altLang="ja-JP" sz="15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Andale Sans UI"/>
                <a:cs typeface="Times New Roman" pitchFamily="18" charset="0"/>
              </a:rPr>
              <a:t>6 </a:t>
            </a:r>
            <a:r>
              <a:rPr kumimoji="0" lang="de-DE" altLang="ja-JP" sz="15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Andale Sans UI"/>
                <a:cs typeface="Times New Roman" pitchFamily="18" charset="0"/>
              </a:rPr>
              <a:t>anni</a:t>
            </a:r>
            <a:endParaRPr kumimoji="0" lang="it-IT" altLang="ja-JP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altLang="ja-JP" sz="15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Andale Sans UI"/>
                <a:cs typeface="Times New Roman" pitchFamily="18" charset="0"/>
              </a:rPr>
              <a:t>*  </a:t>
            </a:r>
            <a:r>
              <a:rPr kumimoji="0" lang="de-DE" altLang="ja-JP" sz="15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ndale Sans UI"/>
                <a:cs typeface="Times New Roman" pitchFamily="18" charset="0"/>
              </a:rPr>
              <a:t>≥</a:t>
            </a:r>
            <a:r>
              <a:rPr kumimoji="0" lang="de-DE" altLang="ja-JP" sz="15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Andale Sans UI"/>
                <a:cs typeface="Times New Roman" pitchFamily="18" charset="0"/>
              </a:rPr>
              <a:t>12 </a:t>
            </a:r>
            <a:r>
              <a:rPr kumimoji="0" lang="de-DE" altLang="ja-JP" sz="15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Andale Sans UI"/>
                <a:cs typeface="Times New Roman" pitchFamily="18" charset="0"/>
              </a:rPr>
              <a:t>anni</a:t>
            </a:r>
            <a:endParaRPr kumimoji="0" lang="it-IT" altLang="ja-JP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altLang="ja-JP" sz="15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Andale Sans UI"/>
                <a:cs typeface="Times New Roman" pitchFamily="18" charset="0"/>
              </a:rPr>
              <a:t>§ </a:t>
            </a:r>
            <a:r>
              <a:rPr kumimoji="0" lang="de-DE" altLang="ja-JP" sz="15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ndale Sans UI"/>
                <a:cs typeface="Times New Roman" pitchFamily="18" charset="0"/>
              </a:rPr>
              <a:t>≥</a:t>
            </a:r>
            <a:r>
              <a:rPr kumimoji="0" lang="de-DE" altLang="ja-JP" sz="15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Andale Sans UI"/>
                <a:cs typeface="Times New Roman" pitchFamily="18" charset="0"/>
              </a:rPr>
              <a:t>4 </a:t>
            </a:r>
            <a:r>
              <a:rPr kumimoji="0" lang="de-DE" altLang="ja-JP" sz="15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Andale Sans UI"/>
                <a:cs typeface="Times New Roman" pitchFamily="18" charset="0"/>
              </a:rPr>
              <a:t>anni</a:t>
            </a:r>
            <a:endParaRPr kumimoji="0" lang="it-IT" altLang="ja-JP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altLang="ja-JP" sz="15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Andale Sans UI"/>
                <a:cs typeface="Times New Roman" pitchFamily="18" charset="0"/>
              </a:rPr>
              <a:t>^ </a:t>
            </a:r>
            <a:r>
              <a:rPr kumimoji="0" lang="de-DE" altLang="ja-JP" sz="15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ndale Sans UI"/>
                <a:cs typeface="Times New Roman" pitchFamily="18" charset="0"/>
              </a:rPr>
              <a:t>≥18 </a:t>
            </a:r>
            <a:r>
              <a:rPr kumimoji="0" lang="de-DE" altLang="ja-JP" sz="15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ndale Sans UI"/>
                <a:cs typeface="Times New Roman" pitchFamily="18" charset="0"/>
              </a:rPr>
              <a:t>anni</a:t>
            </a:r>
            <a:endParaRPr kumimoji="0" lang="de-DE" altLang="ja-JP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1259632" y="436022"/>
            <a:ext cx="69799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smtClean="0"/>
              <a:t>COSTO DEI FARMACI IN ASSOCIAZIONE UTILIZZATI NELL’ASMA DIFFICILE</a:t>
            </a:r>
            <a:endParaRPr lang="it-IT" b="1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84645815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9"/>
          <p:cNvSpPr>
            <a:spLocks noGrp="1" noChangeArrowheads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fld id="{8915F0F4-6FCA-4207-9D65-4AA857BFCFD2}" type="slidenum">
              <a:rPr lang="it-IT" sz="1400" smtClean="0"/>
              <a:pPr/>
              <a:t>42</a:t>
            </a:fld>
            <a:endParaRPr lang="it-IT" sz="1400" smtClean="0"/>
          </a:p>
        </p:txBody>
      </p:sp>
      <p:sp>
        <p:nvSpPr>
          <p:cNvPr id="24579" name="Rectangle 31"/>
          <p:cNvSpPr>
            <a:spLocks noChangeArrowheads="1"/>
          </p:cNvSpPr>
          <p:nvPr/>
        </p:nvSpPr>
        <p:spPr bwMode="auto">
          <a:xfrm>
            <a:off x="989013" y="-57150"/>
            <a:ext cx="7129462" cy="534988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txBody>
          <a:bodyPr lIns="92075" tIns="46038" rIns="92075" bIns="46038">
            <a:spAutoFit/>
          </a:bodyPr>
          <a:lstStyle/>
          <a:p>
            <a:pPr defTabSz="762000">
              <a:lnSpc>
                <a:spcPct val="90000"/>
              </a:lnSpc>
              <a:defRPr/>
            </a:pPr>
            <a:r>
              <a:rPr lang="it-IT" sz="3200" b="1" dirty="0">
                <a:solidFill>
                  <a:schemeClr val="bg1"/>
                </a:solidFill>
              </a:rPr>
              <a:t>ASMA: Indicazioni per </a:t>
            </a:r>
            <a:r>
              <a:rPr lang="it-IT" sz="3200" b="1" dirty="0" err="1">
                <a:solidFill>
                  <a:schemeClr val="bg1"/>
                </a:solidFill>
              </a:rPr>
              <a:t>Omalizumab</a:t>
            </a:r>
            <a:endParaRPr lang="it-IT" sz="3200" b="1" dirty="0">
              <a:solidFill>
                <a:schemeClr val="bg1"/>
              </a:solidFill>
            </a:endParaRPr>
          </a:p>
        </p:txBody>
      </p:sp>
      <p:sp>
        <p:nvSpPr>
          <p:cNvPr id="138245" name="Rectangle 5"/>
          <p:cNvSpPr>
            <a:spLocks noChangeArrowheads="1"/>
          </p:cNvSpPr>
          <p:nvPr/>
        </p:nvSpPr>
        <p:spPr bwMode="auto">
          <a:xfrm>
            <a:off x="71438" y="457200"/>
            <a:ext cx="8964612" cy="32321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 marL="268288" indent="-268288" defTabSz="623888">
              <a:spcAft>
                <a:spcPct val="20000"/>
              </a:spcAft>
              <a:buClr>
                <a:srgbClr val="FF0000"/>
              </a:buClr>
              <a:buFont typeface="Wingdings" pitchFamily="2" charset="2"/>
              <a:buBlip>
                <a:blip r:embed="rId3"/>
              </a:buBlip>
              <a:defRPr/>
            </a:pPr>
            <a:r>
              <a:rPr lang="it-IT" sz="2000" b="1" dirty="0">
                <a:solidFill>
                  <a:srgbClr val="003399"/>
                </a:solidFill>
              </a:rPr>
              <a:t>Adulti e adolescenti (di età pari o superiore a 12 anni)</a:t>
            </a:r>
          </a:p>
          <a:p>
            <a:pPr marL="268288" indent="-268288" defTabSz="623888">
              <a:spcAft>
                <a:spcPct val="20000"/>
              </a:spcAft>
              <a:buClr>
                <a:srgbClr val="FF0000"/>
              </a:buClr>
              <a:buFont typeface="Wingdings" pitchFamily="2" charset="2"/>
              <a:buNone/>
              <a:defRPr/>
            </a:pPr>
            <a:r>
              <a:rPr lang="it-IT" sz="2000" dirty="0">
                <a:solidFill>
                  <a:srgbClr val="000000"/>
                </a:solidFill>
              </a:rPr>
              <a:t>	Come terapia aggiuntiva, per migliorare il controllo dell’asma in pazienti con</a:t>
            </a:r>
          </a:p>
          <a:p>
            <a:pPr marL="717550" lvl="1" indent="-269875" defTabSz="623888">
              <a:spcAft>
                <a:spcPct val="20000"/>
              </a:spcAft>
              <a:buClr>
                <a:srgbClr val="FF0000"/>
              </a:buClr>
              <a:buFont typeface="Wingdings" pitchFamily="2" charset="2"/>
              <a:buBlip>
                <a:blip r:embed="rId4"/>
              </a:buBlip>
              <a:defRPr/>
            </a:pPr>
            <a:r>
              <a:rPr lang="it-IT" sz="2000" dirty="0">
                <a:solidFill>
                  <a:srgbClr val="000000"/>
                </a:solidFill>
              </a:rPr>
              <a:t>asma allergico grave persistente</a:t>
            </a:r>
          </a:p>
          <a:p>
            <a:pPr marL="717550" lvl="1" indent="-269875" defTabSz="623888">
              <a:spcAft>
                <a:spcPct val="20000"/>
              </a:spcAft>
              <a:buClr>
                <a:srgbClr val="FF0000"/>
              </a:buClr>
              <a:buFont typeface="Wingdings" pitchFamily="2" charset="2"/>
              <a:buBlip>
                <a:blip r:embed="rId4"/>
              </a:buBlip>
              <a:defRPr/>
            </a:pPr>
            <a:r>
              <a:rPr lang="it-IT" sz="2000" dirty="0">
                <a:solidFill>
                  <a:srgbClr val="000000"/>
                </a:solidFill>
              </a:rPr>
              <a:t>test cutaneo o di reattività </a:t>
            </a:r>
            <a:r>
              <a:rPr lang="it-IT" sz="2000" i="1" dirty="0">
                <a:solidFill>
                  <a:srgbClr val="000000"/>
                </a:solidFill>
              </a:rPr>
              <a:t>in vitro </a:t>
            </a:r>
            <a:r>
              <a:rPr lang="it-IT" sz="2000" dirty="0">
                <a:solidFill>
                  <a:srgbClr val="000000"/>
                </a:solidFill>
              </a:rPr>
              <a:t>positivi ad un </a:t>
            </a:r>
            <a:r>
              <a:rPr lang="it-IT" sz="2000" dirty="0" err="1">
                <a:solidFill>
                  <a:srgbClr val="000000"/>
                </a:solidFill>
              </a:rPr>
              <a:t>aeroallergene</a:t>
            </a:r>
            <a:r>
              <a:rPr lang="it-IT" sz="2000" dirty="0">
                <a:solidFill>
                  <a:srgbClr val="000000"/>
                </a:solidFill>
              </a:rPr>
              <a:t> perenne</a:t>
            </a:r>
          </a:p>
          <a:p>
            <a:pPr marL="717550" lvl="1" indent="-269875" defTabSz="623888">
              <a:spcAft>
                <a:spcPct val="20000"/>
              </a:spcAft>
              <a:buClr>
                <a:srgbClr val="FF0000"/>
              </a:buClr>
              <a:buFont typeface="Wingdings" pitchFamily="2" charset="2"/>
              <a:buBlip>
                <a:blip r:embed="rId4"/>
              </a:buBlip>
              <a:defRPr/>
            </a:pPr>
            <a:r>
              <a:rPr lang="it-IT" sz="2000" dirty="0">
                <a:solidFill>
                  <a:srgbClr val="CC0000"/>
                </a:solidFill>
              </a:rPr>
              <a:t>ridotta funzionalità polmonare (FEV1 &lt;80%)</a:t>
            </a:r>
          </a:p>
          <a:p>
            <a:pPr marL="717550" lvl="1" indent="-269875" defTabSz="623888">
              <a:spcAft>
                <a:spcPct val="20000"/>
              </a:spcAft>
              <a:buClr>
                <a:srgbClr val="FF0000"/>
              </a:buClr>
              <a:buFont typeface="Wingdings" pitchFamily="2" charset="2"/>
              <a:buBlip>
                <a:blip r:embed="rId4"/>
              </a:buBlip>
              <a:defRPr/>
            </a:pPr>
            <a:r>
              <a:rPr lang="it-IT" sz="2000" dirty="0">
                <a:solidFill>
                  <a:srgbClr val="000000"/>
                </a:solidFill>
              </a:rPr>
              <a:t>frequenti sintomi diurni o risvegli notturni e documentate esacerbazioni asmatiche gravi ripetute</a:t>
            </a:r>
          </a:p>
          <a:p>
            <a:pPr marL="717550" lvl="1" indent="-269875" defTabSz="623888">
              <a:spcAft>
                <a:spcPct val="20000"/>
              </a:spcAft>
              <a:buClr>
                <a:srgbClr val="FF0000"/>
              </a:buClr>
              <a:buFont typeface="Wingdings" pitchFamily="2" charset="2"/>
              <a:buBlip>
                <a:blip r:embed="rId4"/>
              </a:buBlip>
              <a:defRPr/>
            </a:pPr>
            <a:r>
              <a:rPr lang="it-IT" sz="2000" dirty="0">
                <a:solidFill>
                  <a:srgbClr val="000000"/>
                </a:solidFill>
              </a:rPr>
              <a:t>assunzione quotidiana di </a:t>
            </a:r>
            <a:r>
              <a:rPr lang="it-IT" sz="2000" dirty="0"/>
              <a:t>alte dosi di corticosteroidi per via inalatoria, più un beta2-agonista a lunga durata </a:t>
            </a:r>
            <a:r>
              <a:rPr lang="it-IT" sz="2000" dirty="0">
                <a:solidFill>
                  <a:srgbClr val="000000"/>
                </a:solidFill>
              </a:rPr>
              <a:t>d’azione per via inalatoria</a:t>
            </a:r>
            <a:endParaRPr lang="it-IT" sz="2000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38246" name="Rectangle 6"/>
          <p:cNvSpPr>
            <a:spLocks noChangeArrowheads="1"/>
          </p:cNvSpPr>
          <p:nvPr/>
        </p:nvSpPr>
        <p:spPr bwMode="auto">
          <a:xfrm>
            <a:off x="179388" y="3810000"/>
            <a:ext cx="8964612" cy="286226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 marL="268288" indent="-268288" defTabSz="623888">
              <a:spcAft>
                <a:spcPct val="20000"/>
              </a:spcAft>
              <a:buClr>
                <a:srgbClr val="FF0000"/>
              </a:buClr>
              <a:buFont typeface="Wingdings" pitchFamily="2" charset="2"/>
              <a:buBlip>
                <a:blip r:embed="rId3"/>
              </a:buBlip>
              <a:defRPr/>
            </a:pPr>
            <a:r>
              <a:rPr lang="it-IT" sz="2000" b="1" dirty="0">
                <a:solidFill>
                  <a:srgbClr val="003399"/>
                </a:solidFill>
              </a:rPr>
              <a:t>Bambini (da 6 a &lt;12 anni di età)</a:t>
            </a:r>
          </a:p>
          <a:p>
            <a:pPr marL="268288" indent="-268288" defTabSz="623888">
              <a:spcAft>
                <a:spcPct val="20000"/>
              </a:spcAft>
              <a:buClr>
                <a:srgbClr val="FF0000"/>
              </a:buClr>
              <a:buFont typeface="Wingdings" pitchFamily="2" charset="2"/>
              <a:buNone/>
              <a:defRPr/>
            </a:pPr>
            <a:r>
              <a:rPr lang="it-IT" sz="2000" dirty="0">
                <a:solidFill>
                  <a:srgbClr val="000000"/>
                </a:solidFill>
              </a:rPr>
              <a:t>	Come terapia aggiuntiva, per migliorare il controllo dell’asma in pazienti con</a:t>
            </a:r>
          </a:p>
          <a:p>
            <a:pPr marL="717550" lvl="1" indent="-269875" defTabSz="623888">
              <a:spcAft>
                <a:spcPct val="20000"/>
              </a:spcAft>
              <a:buClr>
                <a:srgbClr val="FF0000"/>
              </a:buClr>
              <a:buFont typeface="Wingdings" pitchFamily="2" charset="2"/>
              <a:buBlip>
                <a:blip r:embed="rId4"/>
              </a:buBlip>
              <a:defRPr/>
            </a:pPr>
            <a:r>
              <a:rPr lang="it-IT" sz="2000" dirty="0">
                <a:solidFill>
                  <a:srgbClr val="000000"/>
                </a:solidFill>
              </a:rPr>
              <a:t>asma allergico grave persistente</a:t>
            </a:r>
          </a:p>
          <a:p>
            <a:pPr marL="717550" lvl="1" indent="-269875" defTabSz="623888">
              <a:spcAft>
                <a:spcPct val="20000"/>
              </a:spcAft>
              <a:buClr>
                <a:srgbClr val="FF0000"/>
              </a:buClr>
              <a:buFont typeface="Wingdings" pitchFamily="2" charset="2"/>
              <a:buBlip>
                <a:blip r:embed="rId4"/>
              </a:buBlip>
              <a:defRPr/>
            </a:pPr>
            <a:r>
              <a:rPr lang="it-IT" sz="2000" dirty="0">
                <a:solidFill>
                  <a:srgbClr val="000000"/>
                </a:solidFill>
              </a:rPr>
              <a:t>test cutaneo o di reattività </a:t>
            </a:r>
            <a:r>
              <a:rPr lang="it-IT" sz="2000" i="1" dirty="0">
                <a:solidFill>
                  <a:srgbClr val="000000"/>
                </a:solidFill>
              </a:rPr>
              <a:t>in vitro </a:t>
            </a:r>
            <a:r>
              <a:rPr lang="it-IT" sz="2000" dirty="0">
                <a:solidFill>
                  <a:srgbClr val="000000"/>
                </a:solidFill>
              </a:rPr>
              <a:t>positivi ad un </a:t>
            </a:r>
            <a:r>
              <a:rPr lang="it-IT" sz="2000" dirty="0" err="1">
                <a:solidFill>
                  <a:srgbClr val="000000"/>
                </a:solidFill>
              </a:rPr>
              <a:t>aeroallergene</a:t>
            </a:r>
            <a:r>
              <a:rPr lang="it-IT" sz="2000" dirty="0">
                <a:solidFill>
                  <a:srgbClr val="000000"/>
                </a:solidFill>
              </a:rPr>
              <a:t> perenne</a:t>
            </a:r>
          </a:p>
          <a:p>
            <a:pPr marL="717550" lvl="1" indent="-269875" defTabSz="623888">
              <a:spcAft>
                <a:spcPct val="20000"/>
              </a:spcAft>
              <a:buClr>
                <a:srgbClr val="FF0000"/>
              </a:buClr>
              <a:buFont typeface="Wingdings" pitchFamily="2" charset="2"/>
              <a:buBlip>
                <a:blip r:embed="rId4"/>
              </a:buBlip>
              <a:defRPr/>
            </a:pPr>
            <a:r>
              <a:rPr lang="it-IT" sz="2000" dirty="0">
                <a:solidFill>
                  <a:srgbClr val="000000"/>
                </a:solidFill>
              </a:rPr>
              <a:t>frequenti sintomi diurni o risvegli notturni e documentate esacerbazioni asmatiche gravi ripetute</a:t>
            </a:r>
          </a:p>
          <a:p>
            <a:pPr marL="717550" lvl="1" indent="-269875" defTabSz="623888">
              <a:spcAft>
                <a:spcPct val="20000"/>
              </a:spcAft>
              <a:buClr>
                <a:srgbClr val="FF0000"/>
              </a:buClr>
              <a:buFont typeface="Wingdings" pitchFamily="2" charset="2"/>
              <a:buBlip>
                <a:blip r:embed="rId4"/>
              </a:buBlip>
              <a:defRPr/>
            </a:pPr>
            <a:r>
              <a:rPr lang="it-IT" sz="2000" dirty="0">
                <a:solidFill>
                  <a:srgbClr val="000000"/>
                </a:solidFill>
              </a:rPr>
              <a:t>assunzione quotidiana di alte dosi di corticosteroidi per via inalatoria, più un beta2-agonista a lunga durata d’azione per via inalatoria</a:t>
            </a:r>
            <a:endParaRPr lang="it-IT" sz="2000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5366" name="Rectangle 7"/>
          <p:cNvSpPr>
            <a:spLocks noChangeArrowheads="1"/>
          </p:cNvSpPr>
          <p:nvPr/>
        </p:nvSpPr>
        <p:spPr bwMode="auto">
          <a:xfrm>
            <a:off x="5467350" y="6580094"/>
            <a:ext cx="35687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GB" sz="1400">
                <a:solidFill>
                  <a:srgbClr val="CC0000"/>
                </a:solidFill>
                <a:latin typeface="Arial Black" pitchFamily="34" charset="0"/>
                <a:cs typeface="Times New Roman" pitchFamily="18" charset="0"/>
              </a:rPr>
              <a:t>Scheda Tecnica Xolair, 15.05.2014</a:t>
            </a: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366823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8246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/>
          <p:cNvSpPr>
            <a:spLocks noGrp="1"/>
          </p:cNvSpPr>
          <p:nvPr>
            <p:ph type="title"/>
          </p:nvPr>
        </p:nvSpPr>
        <p:spPr>
          <a:xfrm>
            <a:off x="395536" y="188640"/>
            <a:ext cx="8229600" cy="1143000"/>
          </a:xfrm>
        </p:spPr>
        <p:txBody>
          <a:bodyPr>
            <a:normAutofit/>
          </a:bodyPr>
          <a:lstStyle/>
          <a:p>
            <a:r>
              <a:rPr lang="it-IT" sz="3600" b="1" dirty="0" smtClean="0"/>
              <a:t>Asma severo: definizione</a:t>
            </a:r>
            <a:endParaRPr lang="it-IT" sz="3600" b="1" dirty="0"/>
          </a:p>
        </p:txBody>
      </p:sp>
      <p:sp>
        <p:nvSpPr>
          <p:cNvPr id="5" name="Segnaposto contenuto 2"/>
          <p:cNvSpPr>
            <a:spLocks noGrp="1"/>
          </p:cNvSpPr>
          <p:nvPr>
            <p:ph idx="1"/>
          </p:nvPr>
        </p:nvSpPr>
        <p:spPr>
          <a:xfrm>
            <a:off x="356026" y="1268760"/>
            <a:ext cx="8229600" cy="1440160"/>
          </a:xfrm>
        </p:spPr>
        <p:txBody>
          <a:bodyPr>
            <a:noAutofit/>
          </a:bodyPr>
          <a:lstStyle/>
          <a:p>
            <a:r>
              <a:rPr lang="en-US" sz="2000" dirty="0" smtClean="0"/>
              <a:t>La </a:t>
            </a:r>
            <a:r>
              <a:rPr lang="en-US" sz="2000" dirty="0" err="1" smtClean="0"/>
              <a:t>definizione</a:t>
            </a:r>
            <a:r>
              <a:rPr lang="en-US" sz="2000" dirty="0" smtClean="0"/>
              <a:t> </a:t>
            </a:r>
            <a:r>
              <a:rPr lang="en-US" sz="2000" dirty="0" err="1" smtClean="0"/>
              <a:t>della</a:t>
            </a:r>
            <a:r>
              <a:rPr lang="en-US" sz="2000" dirty="0" smtClean="0"/>
              <a:t> ATS/ERS  di </a:t>
            </a:r>
            <a:r>
              <a:rPr lang="en-US" sz="2000" dirty="0" err="1" smtClean="0"/>
              <a:t>asma</a:t>
            </a:r>
            <a:r>
              <a:rPr lang="en-US" sz="2000" dirty="0" smtClean="0"/>
              <a:t> </a:t>
            </a:r>
            <a:r>
              <a:rPr lang="en-US" sz="2000" dirty="0" err="1" smtClean="0"/>
              <a:t>severo</a:t>
            </a:r>
            <a:r>
              <a:rPr lang="en-US" sz="2000" dirty="0" smtClean="0"/>
              <a:t>  </a:t>
            </a:r>
            <a:r>
              <a:rPr lang="en-US" sz="2000" dirty="0" err="1" smtClean="0"/>
              <a:t>si</a:t>
            </a:r>
            <a:r>
              <a:rPr lang="en-US" sz="2000" dirty="0" smtClean="0"/>
              <a:t> </a:t>
            </a:r>
            <a:r>
              <a:rPr lang="en-US" sz="2000" dirty="0" err="1" smtClean="0"/>
              <a:t>riferisce</a:t>
            </a:r>
            <a:r>
              <a:rPr lang="en-US" sz="2000" dirty="0" smtClean="0"/>
              <a:t> a  bambini </a:t>
            </a:r>
            <a:r>
              <a:rPr lang="en-US" sz="2000" dirty="0" err="1" smtClean="0"/>
              <a:t>che</a:t>
            </a:r>
            <a:r>
              <a:rPr lang="en-US" sz="2000" dirty="0" smtClean="0"/>
              <a:t> </a:t>
            </a:r>
            <a:r>
              <a:rPr lang="en-US" sz="2000" dirty="0" err="1" smtClean="0"/>
              <a:t>nell’anno</a:t>
            </a:r>
            <a:r>
              <a:rPr lang="en-US" sz="2000" dirty="0" smtClean="0"/>
              <a:t> </a:t>
            </a:r>
            <a:r>
              <a:rPr lang="en-US" sz="2000" dirty="0" err="1" smtClean="0"/>
              <a:t>precedente</a:t>
            </a:r>
            <a:r>
              <a:rPr lang="en-US" sz="2000" dirty="0" smtClean="0"/>
              <a:t> </a:t>
            </a:r>
            <a:r>
              <a:rPr lang="en-US" sz="2000" dirty="0" err="1" smtClean="0"/>
              <a:t>hanno</a:t>
            </a:r>
            <a:r>
              <a:rPr lang="en-US" sz="2000" dirty="0" smtClean="0"/>
              <a:t> </a:t>
            </a:r>
            <a:r>
              <a:rPr lang="en-US" sz="2000" dirty="0" err="1" smtClean="0"/>
              <a:t>richiesto</a:t>
            </a:r>
            <a:r>
              <a:rPr lang="en-US" sz="2000" dirty="0" smtClean="0"/>
              <a:t> </a:t>
            </a:r>
            <a:r>
              <a:rPr lang="en-US" sz="2000" dirty="0" err="1" smtClean="0"/>
              <a:t>trattamento</a:t>
            </a:r>
            <a:r>
              <a:rPr lang="en-US" sz="2000" dirty="0" smtClean="0"/>
              <a:t> con  </a:t>
            </a:r>
            <a:r>
              <a:rPr lang="en-US" sz="2000" dirty="0" err="1" smtClean="0"/>
              <a:t>farmaci</a:t>
            </a:r>
            <a:r>
              <a:rPr lang="en-US" sz="2000" dirty="0" smtClean="0"/>
              <a:t> in </a:t>
            </a:r>
            <a:r>
              <a:rPr lang="en-US" sz="2000" dirty="0" err="1" smtClean="0"/>
              <a:t>accordo</a:t>
            </a:r>
            <a:r>
              <a:rPr lang="en-US" sz="2000" dirty="0" smtClean="0"/>
              <a:t>  </a:t>
            </a:r>
            <a:r>
              <a:rPr lang="en-US" sz="2000" dirty="0" err="1" smtClean="0"/>
              <a:t>agli</a:t>
            </a:r>
            <a:r>
              <a:rPr lang="en-US" sz="2000" dirty="0" smtClean="0"/>
              <a:t> “steps” 4-5 </a:t>
            </a:r>
            <a:r>
              <a:rPr lang="en-US" sz="2000" dirty="0" err="1" smtClean="0"/>
              <a:t>delle</a:t>
            </a:r>
            <a:r>
              <a:rPr lang="en-US" sz="2000" dirty="0" smtClean="0"/>
              <a:t>  LG GINA , o con CS </a:t>
            </a:r>
            <a:r>
              <a:rPr lang="en-US" sz="2000" dirty="0" err="1" smtClean="0"/>
              <a:t>orali</a:t>
            </a:r>
            <a:r>
              <a:rPr lang="en-US" sz="2000" dirty="0" smtClean="0"/>
              <a:t> per &gt; del 50% del tempo.</a:t>
            </a:r>
          </a:p>
          <a:p>
            <a:pPr marL="0" indent="0">
              <a:buNone/>
            </a:pPr>
            <a:r>
              <a:rPr lang="it-IT" sz="2000" dirty="0" smtClean="0"/>
              <a:t>      Si distingue in :</a:t>
            </a:r>
          </a:p>
          <a:p>
            <a:r>
              <a:rPr lang="it-IT" sz="2000" dirty="0" smtClean="0"/>
              <a:t>Resistente </a:t>
            </a:r>
            <a:r>
              <a:rPr lang="it-IT" sz="2000" dirty="0"/>
              <a:t>alla terapia (CS, broncodilatatori)</a:t>
            </a:r>
          </a:p>
          <a:p>
            <a:r>
              <a:rPr lang="it-IT" sz="2000" dirty="0"/>
              <a:t>Difficile da trattare (scarsa aderenza, co-</a:t>
            </a:r>
            <a:r>
              <a:rPr lang="it-IT" sz="2000" dirty="0" err="1"/>
              <a:t>morbidità</a:t>
            </a:r>
            <a:r>
              <a:rPr lang="it-IT" sz="2000" dirty="0"/>
              <a:t>, fattori ambientali o </a:t>
            </a:r>
            <a:r>
              <a:rPr lang="it-IT" sz="2000" dirty="0" err="1"/>
              <a:t>psico</a:t>
            </a:r>
            <a:r>
              <a:rPr lang="it-IT" sz="2000" dirty="0"/>
              <a:t>-sociali)</a:t>
            </a:r>
          </a:p>
          <a:p>
            <a:endParaRPr lang="it-IT" sz="1400" dirty="0"/>
          </a:p>
        </p:txBody>
      </p:sp>
      <p:sp>
        <p:nvSpPr>
          <p:cNvPr id="6" name="Rettangolo 5"/>
          <p:cNvSpPr/>
          <p:nvPr/>
        </p:nvSpPr>
        <p:spPr>
          <a:xfrm>
            <a:off x="5796136" y="2348880"/>
            <a:ext cx="288032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400" dirty="0" err="1"/>
              <a:t>Chung</a:t>
            </a:r>
            <a:r>
              <a:rPr lang="it-IT" sz="1400" dirty="0"/>
              <a:t> </a:t>
            </a:r>
            <a:r>
              <a:rPr lang="it-IT" sz="1400" dirty="0" smtClean="0"/>
              <a:t>KF</a:t>
            </a:r>
            <a:r>
              <a:rPr lang="it-IT" sz="1400" dirty="0"/>
              <a:t> </a:t>
            </a:r>
            <a:r>
              <a:rPr lang="it-IT" sz="1400" dirty="0" smtClean="0"/>
              <a:t>et al, </a:t>
            </a:r>
            <a:r>
              <a:rPr lang="it-IT" sz="1400" dirty="0" err="1" smtClean="0"/>
              <a:t>Eur</a:t>
            </a:r>
            <a:r>
              <a:rPr lang="it-IT" sz="1400" dirty="0" smtClean="0"/>
              <a:t> </a:t>
            </a:r>
            <a:r>
              <a:rPr lang="it-IT" sz="1400" dirty="0" err="1"/>
              <a:t>Respir</a:t>
            </a:r>
            <a:r>
              <a:rPr lang="it-IT" sz="1400" dirty="0"/>
              <a:t> J 2013 </a:t>
            </a:r>
            <a:r>
              <a:rPr lang="it-IT" sz="1400" dirty="0" smtClean="0"/>
              <a:t>.</a:t>
            </a:r>
            <a:endParaRPr lang="it-IT" sz="14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2627784" y="3717032"/>
            <a:ext cx="3633341" cy="2729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520235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1"/>
          <p:cNvSpPr>
            <a:spLocks noGrp="1"/>
          </p:cNvSpPr>
          <p:nvPr>
            <p:ph type="title"/>
          </p:nvPr>
        </p:nvSpPr>
        <p:spPr>
          <a:xfrm>
            <a:off x="173038" y="250825"/>
            <a:ext cx="7578725" cy="936625"/>
          </a:xfrm>
        </p:spPr>
        <p:txBody>
          <a:bodyPr/>
          <a:lstStyle/>
          <a:p>
            <a:pPr eaLnBrk="1" hangingPunct="1">
              <a:defRPr/>
            </a:pPr>
            <a:r>
              <a:rPr lang="en-AU" altLang="it-IT" sz="2600" b="1" dirty="0" err="1">
                <a:solidFill>
                  <a:srgbClr val="000099"/>
                </a:solidFill>
                <a:latin typeface="Arial "/>
                <a:cs typeface="Arial" charset="0"/>
              </a:rPr>
              <a:t>Basse</a:t>
            </a:r>
            <a:r>
              <a:rPr lang="en-AU" altLang="it-IT" sz="2600" b="1" dirty="0">
                <a:solidFill>
                  <a:srgbClr val="000099"/>
                </a:solidFill>
                <a:latin typeface="Arial "/>
                <a:cs typeface="Arial" charset="0"/>
              </a:rPr>
              <a:t>, </a:t>
            </a:r>
            <a:r>
              <a:rPr lang="en-AU" altLang="it-IT" sz="2600" b="1" dirty="0" err="1">
                <a:solidFill>
                  <a:srgbClr val="000099"/>
                </a:solidFill>
                <a:latin typeface="Arial "/>
                <a:cs typeface="Arial" charset="0"/>
              </a:rPr>
              <a:t>medie</a:t>
            </a:r>
            <a:r>
              <a:rPr lang="en-AU" altLang="it-IT" sz="2600" b="1" dirty="0">
                <a:solidFill>
                  <a:srgbClr val="000099"/>
                </a:solidFill>
                <a:latin typeface="Arial "/>
                <a:cs typeface="Arial" charset="0"/>
              </a:rPr>
              <a:t> e </a:t>
            </a:r>
            <a:r>
              <a:rPr lang="en-AU" altLang="it-IT" sz="2600" b="1" dirty="0" err="1">
                <a:solidFill>
                  <a:srgbClr val="000099"/>
                </a:solidFill>
                <a:latin typeface="Arial "/>
                <a:cs typeface="Arial" charset="0"/>
              </a:rPr>
              <a:t>alte</a:t>
            </a:r>
            <a:r>
              <a:rPr lang="en-AU" altLang="it-IT" sz="2600" b="1" dirty="0">
                <a:solidFill>
                  <a:srgbClr val="000099"/>
                </a:solidFill>
                <a:latin typeface="Arial "/>
                <a:cs typeface="Arial" charset="0"/>
              </a:rPr>
              <a:t> </a:t>
            </a:r>
            <a:r>
              <a:rPr lang="en-AU" altLang="it-IT" sz="2600" b="1" dirty="0" err="1">
                <a:solidFill>
                  <a:srgbClr val="000099"/>
                </a:solidFill>
                <a:latin typeface="Arial "/>
                <a:cs typeface="Arial" charset="0"/>
              </a:rPr>
              <a:t>dosi</a:t>
            </a:r>
            <a:r>
              <a:rPr lang="en-AU" altLang="it-IT" sz="2600" b="1" dirty="0">
                <a:solidFill>
                  <a:srgbClr val="000099"/>
                </a:solidFill>
                <a:latin typeface="Arial "/>
                <a:cs typeface="Arial" charset="0"/>
              </a:rPr>
              <a:t> </a:t>
            </a:r>
            <a:r>
              <a:rPr lang="en-AU" altLang="it-IT" sz="2600" b="1" dirty="0" err="1">
                <a:solidFill>
                  <a:srgbClr val="000099"/>
                </a:solidFill>
                <a:latin typeface="Arial "/>
                <a:cs typeface="Arial" charset="0"/>
              </a:rPr>
              <a:t>di</a:t>
            </a:r>
            <a:r>
              <a:rPr lang="en-AU" altLang="it-IT" sz="2600" b="1" dirty="0">
                <a:solidFill>
                  <a:srgbClr val="000099"/>
                </a:solidFill>
                <a:latin typeface="Arial "/>
                <a:cs typeface="Arial" charset="0"/>
              </a:rPr>
              <a:t> </a:t>
            </a:r>
            <a:r>
              <a:rPr lang="en-AU" altLang="it-IT" sz="2600" b="1" dirty="0" err="1">
                <a:solidFill>
                  <a:srgbClr val="000099"/>
                </a:solidFill>
                <a:latin typeface="Arial "/>
                <a:cs typeface="Arial" charset="0"/>
              </a:rPr>
              <a:t>steroidi</a:t>
            </a:r>
            <a:r>
              <a:rPr lang="en-AU" altLang="it-IT" sz="2600" b="1" dirty="0">
                <a:solidFill>
                  <a:srgbClr val="000099"/>
                </a:solidFill>
                <a:latin typeface="Arial "/>
                <a:cs typeface="Arial" charset="0"/>
              </a:rPr>
              <a:t> </a:t>
            </a:r>
            <a:r>
              <a:rPr lang="en-AU" altLang="it-IT" sz="2600" b="1" dirty="0" err="1">
                <a:solidFill>
                  <a:srgbClr val="000099"/>
                </a:solidFill>
                <a:latin typeface="Arial "/>
                <a:cs typeface="Arial" charset="0"/>
              </a:rPr>
              <a:t>inalatori</a:t>
            </a:r>
            <a:r>
              <a:rPr lang="en-AU" altLang="it-IT" sz="2600" b="1" dirty="0">
                <a:solidFill>
                  <a:srgbClr val="000099"/>
                </a:solidFill>
                <a:latin typeface="Arial "/>
                <a:cs typeface="Arial" charset="0"/>
              </a:rPr>
              <a:t> </a:t>
            </a:r>
            <a:br>
              <a:rPr lang="en-AU" altLang="it-IT" sz="2600" b="1" dirty="0">
                <a:solidFill>
                  <a:srgbClr val="000099"/>
                </a:solidFill>
                <a:latin typeface="Arial "/>
                <a:cs typeface="Arial" charset="0"/>
              </a:rPr>
            </a:br>
            <a:r>
              <a:rPr lang="en-AU" altLang="it-IT" sz="2600" b="1" dirty="0" err="1">
                <a:solidFill>
                  <a:srgbClr val="000099"/>
                </a:solidFill>
                <a:latin typeface="Arial "/>
                <a:cs typeface="Arial" charset="0"/>
              </a:rPr>
              <a:t>Adulti</a:t>
            </a:r>
            <a:r>
              <a:rPr lang="en-AU" altLang="it-IT" sz="2600" b="1" dirty="0">
                <a:solidFill>
                  <a:srgbClr val="000099"/>
                </a:solidFill>
                <a:latin typeface="Arial "/>
                <a:cs typeface="Arial" charset="0"/>
              </a:rPr>
              <a:t> e </a:t>
            </a:r>
            <a:r>
              <a:rPr lang="en-AU" altLang="it-IT" sz="2600" b="1" dirty="0" err="1">
                <a:solidFill>
                  <a:srgbClr val="000099"/>
                </a:solidFill>
                <a:latin typeface="Arial "/>
                <a:cs typeface="Arial" charset="0"/>
              </a:rPr>
              <a:t>adolescenti</a:t>
            </a:r>
            <a:r>
              <a:rPr lang="en-AU" altLang="it-IT" sz="2600" b="1" dirty="0">
                <a:solidFill>
                  <a:srgbClr val="000099"/>
                </a:solidFill>
                <a:latin typeface="Arial "/>
                <a:cs typeface="Arial" charset="0"/>
              </a:rPr>
              <a:t> (≥12 </a:t>
            </a:r>
            <a:r>
              <a:rPr lang="en-AU" altLang="it-IT" sz="2600" b="1" dirty="0" err="1">
                <a:solidFill>
                  <a:srgbClr val="000099"/>
                </a:solidFill>
                <a:latin typeface="Arial "/>
                <a:cs typeface="Arial" charset="0"/>
              </a:rPr>
              <a:t>anni</a:t>
            </a:r>
            <a:r>
              <a:rPr lang="en-AU" altLang="it-IT" sz="2600" b="1" dirty="0">
                <a:solidFill>
                  <a:srgbClr val="000099"/>
                </a:solidFill>
                <a:latin typeface="Arial "/>
                <a:cs typeface="Arial" charset="0"/>
              </a:rPr>
              <a:t>)</a:t>
            </a:r>
          </a:p>
        </p:txBody>
      </p:sp>
      <p:sp>
        <p:nvSpPr>
          <p:cNvPr id="197634" name="Content Placeholder 2"/>
          <p:cNvSpPr>
            <a:spLocks noGrp="1"/>
          </p:cNvSpPr>
          <p:nvPr>
            <p:ph idx="1"/>
          </p:nvPr>
        </p:nvSpPr>
        <p:spPr>
          <a:xfrm>
            <a:off x="195263" y="5656263"/>
            <a:ext cx="8528050" cy="1427162"/>
          </a:xfrm>
        </p:spPr>
        <p:txBody>
          <a:bodyPr/>
          <a:lstStyle/>
          <a:p>
            <a:pPr marL="261938" lvl="1" indent="-180975" eaLnBrk="1" hangingPunct="1">
              <a:spcBef>
                <a:spcPct val="0"/>
              </a:spcBef>
            </a:pPr>
            <a:r>
              <a:rPr lang="en-AU" altLang="it-IT" sz="1200" smtClean="0">
                <a:latin typeface="Arial" charset="0"/>
                <a:cs typeface="Arial" charset="0"/>
              </a:rPr>
              <a:t>* </a:t>
            </a:r>
            <a:r>
              <a:rPr lang="it-IT" altLang="it-IT" sz="1200" smtClean="0">
                <a:latin typeface="Arial" charset="0"/>
                <a:cs typeface="Arial" charset="0"/>
              </a:rPr>
              <a:t>prescrivibile solo se ≥ 18 anni </a:t>
            </a:r>
          </a:p>
          <a:p>
            <a:pPr marL="261938" lvl="1" indent="-180975" eaLnBrk="1" hangingPunct="1">
              <a:spcBef>
                <a:spcPct val="0"/>
              </a:spcBef>
            </a:pPr>
            <a:r>
              <a:rPr lang="it-IT" altLang="it-IT" sz="1200" smtClean="0">
                <a:latin typeface="Arial" charset="0"/>
                <a:cs typeface="Arial" charset="0"/>
              </a:rPr>
              <a:t>Non è una tabella di equivalenza,ma una comparazione clinica stimata </a:t>
            </a:r>
          </a:p>
          <a:p>
            <a:pPr marL="261938" lvl="1" indent="-180975" eaLnBrk="1" hangingPunct="1">
              <a:spcBef>
                <a:spcPct val="0"/>
              </a:spcBef>
            </a:pPr>
            <a:r>
              <a:rPr lang="it-IT" altLang="it-IT" sz="1200" smtClean="0">
                <a:latin typeface="Arial" charset="0"/>
                <a:cs typeface="Arial" charset="0"/>
              </a:rPr>
              <a:t>La maggior parte dei benefici clinici da </a:t>
            </a:r>
            <a:r>
              <a:rPr lang="en-AU" altLang="it-IT" sz="1200" smtClean="0">
                <a:latin typeface="Arial" charset="0"/>
                <a:cs typeface="Arial" charset="0"/>
              </a:rPr>
              <a:t>CSI</a:t>
            </a:r>
            <a:r>
              <a:rPr lang="it-IT" altLang="it-IT" sz="1200" smtClean="0">
                <a:latin typeface="Arial" charset="0"/>
                <a:cs typeface="Arial" charset="0"/>
              </a:rPr>
              <a:t> è evidenziabile a base dosi</a:t>
            </a:r>
          </a:p>
          <a:p>
            <a:pPr marL="261938" lvl="1" indent="-180975" eaLnBrk="1" hangingPunct="1">
              <a:spcBef>
                <a:spcPct val="0"/>
              </a:spcBef>
            </a:pPr>
            <a:r>
              <a:rPr lang="it-IT" altLang="it-IT" sz="1200" smtClean="0">
                <a:latin typeface="Arial" charset="0"/>
                <a:cs typeface="Arial" charset="0"/>
              </a:rPr>
              <a:t>Le alte dosi sono arbitrarie, ma nella maggior parte di </a:t>
            </a:r>
            <a:r>
              <a:rPr lang="en-AU" altLang="it-IT" sz="1200" smtClean="0">
                <a:latin typeface="Arial" charset="0"/>
                <a:cs typeface="Arial" charset="0"/>
              </a:rPr>
              <a:t>CSI</a:t>
            </a:r>
            <a:r>
              <a:rPr lang="it-IT" altLang="it-IT" sz="1200" smtClean="0">
                <a:latin typeface="Arial" charset="0"/>
                <a:cs typeface="Arial" charset="0"/>
              </a:rPr>
              <a:t>  l'uso prolungato  è associato ad aumentato rischio di effetti avversi sistemici</a:t>
            </a:r>
          </a:p>
        </p:txBody>
      </p:sp>
      <p:graphicFrame>
        <p:nvGraphicFramePr>
          <p:cNvPr id="5" name="Content Placeholder 3"/>
          <p:cNvGraphicFramePr>
            <a:graphicFrameLocks/>
          </p:cNvGraphicFramePr>
          <p:nvPr>
            <p:extLst>
              <p:ext uri="{D42A27DB-BD31-4B8C-83A1-F6EECF244321}">
                <p14:mod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146971089"/>
              </p:ext>
            </p:extLst>
          </p:nvPr>
        </p:nvGraphicFramePr>
        <p:xfrm>
          <a:off x="0" y="1192213"/>
          <a:ext cx="9143999" cy="4535486"/>
        </p:xfrm>
        <a:graphic>
          <a:graphicData uri="http://schemas.openxmlformats.org/drawingml/2006/table">
            <a:tbl>
              <a:tblPr firstRow="1" bandRow="1">
                <a:tableStyleId>{E8B1032C-EA38-4F05-BA0D-38AFFFC7BED3}</a:tableStyleId>
              </a:tblPr>
              <a:tblGrid>
                <a:gridCol w="4305633"/>
                <a:gridCol w="1709321"/>
                <a:gridCol w="1581522"/>
                <a:gridCol w="1547523"/>
              </a:tblGrid>
              <a:tr h="395957">
                <a:tc>
                  <a:txBody>
                    <a:bodyPr/>
                    <a:lstStyle/>
                    <a:p>
                      <a:pPr algn="l"/>
                      <a:r>
                        <a:rPr lang="en-AU" sz="2000" b="1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Steroidi</a:t>
                      </a:r>
                      <a:r>
                        <a:rPr lang="en-AU" sz="20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AU" sz="2000" b="1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inalatori</a:t>
                      </a:r>
                      <a:endParaRPr lang="en-AU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0008" marR="90008" marT="71993" marB="0" anchor="ctr"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AU" sz="20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Dose </a:t>
                      </a:r>
                      <a:r>
                        <a:rPr lang="en-AU" sz="2000" b="1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giornaliera</a:t>
                      </a:r>
                      <a:r>
                        <a:rPr lang="en-AU" sz="20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AU" sz="2000" b="1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totale</a:t>
                      </a:r>
                      <a:r>
                        <a:rPr lang="en-AU" sz="20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(mcg)</a:t>
                      </a:r>
                      <a:endParaRPr lang="en-AU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0008" marR="90008" marT="71993" marB="0" anchor="ctr"/>
                </a:tc>
                <a:tc hMerge="1">
                  <a:txBody>
                    <a:bodyPr/>
                    <a:lstStyle/>
                    <a:p>
                      <a:endParaRPr lang="en-AU" dirty="0"/>
                    </a:p>
                  </a:txBody>
                  <a:tcPr marL="90000" marR="90000" marT="72000" marB="72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B47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AU" dirty="0"/>
                    </a:p>
                  </a:txBody>
                  <a:tcPr marL="90000" marR="90000" marT="72000" marB="72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B47B"/>
                    </a:solidFill>
                  </a:tcPr>
                </a:tc>
              </a:tr>
              <a:tr h="395957">
                <a:tc>
                  <a:txBody>
                    <a:bodyPr/>
                    <a:lstStyle/>
                    <a:p>
                      <a:pPr algn="l"/>
                      <a:endParaRPr lang="en-AU" sz="1800" baseline="0">
                        <a:solidFill>
                          <a:srgbClr val="134679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0008" marR="90008" marT="0" marB="7199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600" baseline="0" dirty="0" err="1" smtClean="0"/>
                        <a:t>Bassa</a:t>
                      </a:r>
                      <a:endParaRPr lang="en-AU" sz="1600" b="1" baseline="0" dirty="0">
                        <a:solidFill>
                          <a:srgbClr val="134679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0008" marR="90008" marT="0" marB="7199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600" baseline="0" dirty="0" smtClean="0"/>
                        <a:t>Media</a:t>
                      </a:r>
                      <a:endParaRPr lang="en-AU" sz="1600" b="1" baseline="0" dirty="0">
                        <a:solidFill>
                          <a:srgbClr val="134679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0008" marR="90008" marT="0" marB="7199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600" baseline="0" smtClean="0"/>
                        <a:t>Alta</a:t>
                      </a:r>
                      <a:endParaRPr lang="en-AU" sz="1600" b="1" baseline="0">
                        <a:solidFill>
                          <a:srgbClr val="134679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0008" marR="90008" marT="0" marB="71993" anchor="ctr"/>
                </a:tc>
              </a:tr>
              <a:tr h="107024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AU" sz="1700" dirty="0" err="1" smtClean="0"/>
                        <a:t>Beclometasone</a:t>
                      </a:r>
                      <a:r>
                        <a:rPr lang="en-AU" sz="1700" dirty="0" smtClean="0"/>
                        <a:t> </a:t>
                      </a:r>
                      <a:r>
                        <a:rPr lang="en-AU" sz="1700" dirty="0" err="1" smtClean="0"/>
                        <a:t>dipropionato</a:t>
                      </a:r>
                      <a:r>
                        <a:rPr lang="en-AU" sz="1700" baseline="0" dirty="0" smtClean="0"/>
                        <a:t> </a:t>
                      </a:r>
                      <a:r>
                        <a:rPr kumimoji="0" lang="en-AU" sz="1200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(spray </a:t>
                      </a:r>
                      <a:r>
                        <a:rPr kumimoji="0" lang="en-AU" sz="1200" u="none" strike="noStrike" kern="1200" cap="none" spc="0" normalizeH="0" baseline="0" noProof="0" dirty="0" err="1" smtClean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predosato</a:t>
                      </a:r>
                      <a:r>
                        <a:rPr kumimoji="0" lang="en-AU" sz="1200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;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en-AU" sz="1200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                                                              </a:t>
                      </a:r>
                      <a:r>
                        <a:rPr kumimoji="0" lang="en-AU" sz="1200" u="none" strike="noStrike" kern="1200" cap="none" spc="0" normalizeH="0" baseline="0" noProof="0" dirty="0" err="1" smtClean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polvere</a:t>
                      </a:r>
                      <a:r>
                        <a:rPr kumimoji="0" lang="en-AU" sz="1200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;“extra-fine”)*</a:t>
                      </a:r>
                      <a:endParaRPr kumimoji="0" lang="en-AU" sz="1700" u="none" strike="noStrike" kern="1200" cap="none" spc="0" normalizeH="0" baseline="0" noProof="0" dirty="0" smtClean="0">
                        <a:ln>
                          <a:noFill/>
                        </a:ln>
                        <a:effectLst/>
                        <a:uLnTx/>
                        <a:uFillTx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AU" sz="1700" kern="1200" dirty="0" err="1" smtClean="0"/>
                        <a:t>Beclometasone</a:t>
                      </a:r>
                      <a:r>
                        <a:rPr lang="en-AU" sz="1700" kern="1200" dirty="0" smtClean="0"/>
                        <a:t> </a:t>
                      </a:r>
                      <a:r>
                        <a:rPr lang="en-AU" sz="1700" kern="1200" dirty="0" err="1" smtClean="0"/>
                        <a:t>dipropionato</a:t>
                      </a:r>
                      <a:r>
                        <a:rPr lang="en-AU" sz="1700" kern="1200" dirty="0" smtClean="0"/>
                        <a:t> </a:t>
                      </a:r>
                      <a:r>
                        <a:rPr kumimoji="0" lang="en-AU" sz="1200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(spray </a:t>
                      </a:r>
                      <a:r>
                        <a:rPr kumimoji="0" lang="en-AU" sz="1200" u="none" strike="noStrike" kern="1200" cap="none" spc="0" normalizeH="0" baseline="0" noProof="0" dirty="0" err="1" smtClean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predosato</a:t>
                      </a:r>
                      <a:r>
                        <a:rPr kumimoji="0" lang="en-AU" sz="1200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;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en-AU" sz="1200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                                                                   )</a:t>
                      </a:r>
                      <a:endParaRPr lang="en-AU" sz="1400" dirty="0" smtClean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0008" marR="90008" marT="35996" marB="35996" anchor="ctr"/>
                </a:tc>
                <a:tc>
                  <a:txBody>
                    <a:bodyPr/>
                    <a:lstStyle/>
                    <a:p>
                      <a:pPr marL="0" indent="0" algn="ctr">
                        <a:spcBef>
                          <a:spcPts val="300"/>
                        </a:spcBef>
                        <a:buFont typeface="Arial" panose="020B0604020202020204" pitchFamily="34" charset="0"/>
                        <a:buNone/>
                      </a:pPr>
                      <a:r>
                        <a:rPr lang="en-AU" sz="1700" kern="1200" dirty="0" smtClean="0"/>
                        <a:t>100</a:t>
                      </a:r>
                      <a:r>
                        <a:rPr lang="en-AU" sz="17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r>
                        <a:rPr lang="en-AU" sz="1700" kern="1200" dirty="0" smtClean="0"/>
                        <a:t>200</a:t>
                      </a:r>
                    </a:p>
                    <a:p>
                      <a:pPr marL="0" indent="0" algn="ctr">
                        <a:spcBef>
                          <a:spcPts val="300"/>
                        </a:spcBef>
                        <a:buFont typeface="Arial" panose="020B0604020202020204" pitchFamily="34" charset="0"/>
                        <a:buNone/>
                      </a:pPr>
                      <a:endParaRPr lang="en-AU" sz="1700" kern="1200" dirty="0" smtClean="0"/>
                    </a:p>
                    <a:p>
                      <a:pPr marL="0" indent="0" algn="ctr">
                        <a:spcBef>
                          <a:spcPts val="300"/>
                        </a:spcBef>
                        <a:buFont typeface="Arial" panose="020B0604020202020204" pitchFamily="34" charset="0"/>
                        <a:buNone/>
                      </a:pPr>
                      <a:r>
                        <a:rPr lang="en-AU" sz="1700" kern="1200" dirty="0" smtClean="0"/>
                        <a:t>200-400</a:t>
                      </a:r>
                      <a:endParaRPr lang="en-AU" sz="1700" kern="1200" dirty="0" smtClean="0">
                        <a:solidFill>
                          <a:srgbClr val="134679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0008" marR="90008" marT="35996" marB="35996" anchor="ctr"/>
                </a:tc>
                <a:tc>
                  <a:txBody>
                    <a:bodyPr/>
                    <a:lstStyle/>
                    <a:p>
                      <a:pPr marL="0" indent="0" algn="ctr">
                        <a:spcBef>
                          <a:spcPts val="300"/>
                        </a:spcBef>
                        <a:buFont typeface="Arial" panose="020B0604020202020204" pitchFamily="34" charset="0"/>
                        <a:buNone/>
                      </a:pPr>
                      <a:r>
                        <a:rPr lang="en-AU" sz="1700" kern="1200" dirty="0" smtClean="0"/>
                        <a:t>&gt;200 </a:t>
                      </a:r>
                      <a:r>
                        <a:rPr lang="en-AU" sz="17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 </a:t>
                      </a:r>
                      <a:r>
                        <a:rPr lang="en-AU" sz="1700" kern="1200" dirty="0" smtClean="0"/>
                        <a:t>400</a:t>
                      </a:r>
                    </a:p>
                    <a:p>
                      <a:pPr marL="0" indent="0" algn="ctr">
                        <a:spcBef>
                          <a:spcPts val="300"/>
                        </a:spcBef>
                        <a:buFont typeface="Arial" panose="020B0604020202020204" pitchFamily="34" charset="0"/>
                        <a:buNone/>
                      </a:pPr>
                      <a:endParaRPr lang="en-AU" sz="1700" kern="1200" dirty="0" smtClean="0"/>
                    </a:p>
                    <a:p>
                      <a:pPr marL="0" indent="0" algn="ctr">
                        <a:spcBef>
                          <a:spcPts val="300"/>
                        </a:spcBef>
                        <a:buFont typeface="Arial" panose="020B0604020202020204" pitchFamily="34" charset="0"/>
                        <a:buNone/>
                      </a:pPr>
                      <a:r>
                        <a:rPr lang="en-AU" sz="1700" kern="1200" dirty="0" smtClean="0"/>
                        <a:t>&gt;400 - 800</a:t>
                      </a:r>
                      <a:endParaRPr lang="en-AU" sz="1700" kern="1200" dirty="0" smtClean="0">
                        <a:solidFill>
                          <a:srgbClr val="134679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0008" marR="90008" marT="35996" marB="35996" anchor="ctr"/>
                </a:tc>
                <a:tc>
                  <a:txBody>
                    <a:bodyPr/>
                    <a:lstStyle/>
                    <a:p>
                      <a:pPr marL="0" indent="0" algn="ctr">
                        <a:spcBef>
                          <a:spcPts val="300"/>
                        </a:spcBef>
                        <a:buFont typeface="Arial" panose="020B0604020202020204" pitchFamily="34" charset="0"/>
                        <a:buNone/>
                      </a:pPr>
                      <a:r>
                        <a:rPr lang="en-AU" sz="1700" kern="1200" dirty="0" smtClean="0"/>
                        <a:t>&gt;400</a:t>
                      </a:r>
                    </a:p>
                    <a:p>
                      <a:pPr marL="0" indent="0" algn="ctr">
                        <a:spcBef>
                          <a:spcPts val="300"/>
                        </a:spcBef>
                        <a:buFont typeface="Arial" panose="020B0604020202020204" pitchFamily="34" charset="0"/>
                        <a:buNone/>
                      </a:pPr>
                      <a:endParaRPr lang="en-AU" sz="1700" kern="1200" dirty="0" smtClean="0"/>
                    </a:p>
                    <a:p>
                      <a:pPr marL="0" indent="0" algn="ctr">
                        <a:spcBef>
                          <a:spcPts val="300"/>
                        </a:spcBef>
                        <a:buFont typeface="Arial" panose="020B0604020202020204" pitchFamily="34" charset="0"/>
                        <a:buNone/>
                      </a:pPr>
                      <a:r>
                        <a:rPr lang="en-AU" sz="1700" kern="1200" dirty="0" smtClean="0"/>
                        <a:t>&gt;800</a:t>
                      </a:r>
                      <a:endParaRPr lang="en-AU" sz="1700" kern="1200" dirty="0" smtClean="0">
                        <a:solidFill>
                          <a:srgbClr val="134679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0008" marR="90008" marT="35996" marB="35996" anchor="ctr"/>
                </a:tc>
              </a:tr>
              <a:tr h="552070">
                <a:tc>
                  <a:txBody>
                    <a:bodyPr/>
                    <a:lstStyle/>
                    <a:p>
                      <a:pPr marL="0" indent="0" algn="l" defTabSz="914400" rtl="0" eaLnBrk="1" latinLnBrk="0" hangingPunct="1">
                        <a:spcBef>
                          <a:spcPts val="300"/>
                        </a:spcBef>
                        <a:buFont typeface="Arial" panose="020B0604020202020204" pitchFamily="34" charset="0"/>
                        <a:buNone/>
                      </a:pPr>
                      <a:r>
                        <a:rPr kumimoji="0" lang="en-AU" sz="1700" u="none" strike="noStrike" kern="1200" cap="none" spc="0" normalizeH="0" baseline="0" noProof="0" dirty="0" err="1" smtClean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Budesonide</a:t>
                      </a:r>
                      <a:r>
                        <a:rPr kumimoji="0" lang="en-AU" sz="1700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 </a:t>
                      </a:r>
                      <a:r>
                        <a:rPr kumimoji="0" lang="en-AU" sz="1200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(spray </a:t>
                      </a:r>
                      <a:r>
                        <a:rPr kumimoji="0" lang="en-AU" sz="1200" u="none" strike="noStrike" kern="1200" cap="none" spc="0" normalizeH="0" baseline="0" noProof="0" dirty="0" err="1" smtClean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predosato</a:t>
                      </a:r>
                      <a:r>
                        <a:rPr kumimoji="0" lang="en-AU" sz="1200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; </a:t>
                      </a:r>
                      <a:r>
                        <a:rPr kumimoji="0" lang="en-AU" sz="1200" u="none" strike="noStrike" kern="1200" cap="none" spc="0" normalizeH="0" baseline="0" noProof="0" dirty="0" err="1" smtClean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polvere</a:t>
                      </a:r>
                      <a:r>
                        <a:rPr kumimoji="0" lang="en-AU" sz="1200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)</a:t>
                      </a:r>
                    </a:p>
                    <a:p>
                      <a:pPr marL="0" indent="0" algn="l" defTabSz="914400" rtl="0" eaLnBrk="1" latinLnBrk="0" hangingPunct="1">
                        <a:spcBef>
                          <a:spcPts val="300"/>
                        </a:spcBef>
                        <a:buFont typeface="Arial" panose="020B0604020202020204" pitchFamily="34" charset="0"/>
                        <a:buNone/>
                      </a:pPr>
                      <a:endParaRPr kumimoji="0" lang="en-AU" sz="12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134679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0008" marR="90008" marT="35996" marB="35996" anchor="ctr"/>
                </a:tc>
                <a:tc>
                  <a:txBody>
                    <a:bodyPr/>
                    <a:lstStyle/>
                    <a:p>
                      <a:pPr marL="0" indent="0" algn="ctr">
                        <a:spcBef>
                          <a:spcPts val="300"/>
                        </a:spcBef>
                        <a:buFont typeface="Arial" panose="020B0604020202020204" pitchFamily="34" charset="0"/>
                        <a:buNone/>
                      </a:pPr>
                      <a:r>
                        <a:rPr lang="en-AU" sz="1700" dirty="0" smtClean="0"/>
                        <a:t>200</a:t>
                      </a:r>
                      <a:r>
                        <a:rPr lang="en-AU" sz="17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r>
                        <a:rPr lang="en-AU" sz="1700" dirty="0" smtClean="0"/>
                        <a:t>400</a:t>
                      </a:r>
                      <a:endParaRPr lang="en-AU" sz="1700" dirty="0" smtClean="0">
                        <a:solidFill>
                          <a:srgbClr val="134679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0008" marR="90008" marT="35996" marB="35996" anchor="ctr"/>
                </a:tc>
                <a:tc>
                  <a:txBody>
                    <a:bodyPr/>
                    <a:lstStyle/>
                    <a:p>
                      <a:pPr marL="0" indent="0" algn="ctr">
                        <a:spcBef>
                          <a:spcPts val="300"/>
                        </a:spcBef>
                        <a:buFont typeface="Arial" panose="020B0604020202020204" pitchFamily="34" charset="0"/>
                        <a:buNone/>
                      </a:pPr>
                      <a:r>
                        <a:rPr lang="en-AU" sz="1700" dirty="0" smtClean="0"/>
                        <a:t>&gt;400 </a:t>
                      </a:r>
                      <a:r>
                        <a:rPr lang="en-AU" sz="17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 </a:t>
                      </a:r>
                      <a:r>
                        <a:rPr lang="en-AU" sz="1700" dirty="0" smtClean="0"/>
                        <a:t>800</a:t>
                      </a:r>
                      <a:endParaRPr lang="en-AU" sz="1700" dirty="0" smtClean="0">
                        <a:solidFill>
                          <a:srgbClr val="134679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0008" marR="90008" marT="35996" marB="35996" anchor="ctr"/>
                </a:tc>
                <a:tc>
                  <a:txBody>
                    <a:bodyPr/>
                    <a:lstStyle/>
                    <a:p>
                      <a:pPr marL="0" indent="0" algn="ctr">
                        <a:spcBef>
                          <a:spcPts val="300"/>
                        </a:spcBef>
                        <a:buFont typeface="Arial" panose="020B0604020202020204" pitchFamily="34" charset="0"/>
                        <a:buNone/>
                      </a:pPr>
                      <a:r>
                        <a:rPr lang="en-AU" sz="1700" dirty="0" smtClean="0"/>
                        <a:t>&gt;800</a:t>
                      </a:r>
                      <a:endParaRPr lang="en-AU" sz="1700" dirty="0" smtClean="0">
                        <a:solidFill>
                          <a:srgbClr val="134679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0008" marR="90008" marT="35996" marB="35996" anchor="ctr"/>
                </a:tc>
              </a:tr>
              <a:tr h="552070">
                <a:tc>
                  <a:txBody>
                    <a:bodyPr/>
                    <a:lstStyle/>
                    <a:p>
                      <a:pPr marL="0" indent="0">
                        <a:spcBef>
                          <a:spcPts val="300"/>
                        </a:spcBef>
                        <a:buFont typeface="Arial" panose="020B0604020202020204" pitchFamily="34" charset="0"/>
                        <a:buNone/>
                      </a:pPr>
                      <a:r>
                        <a:rPr lang="en-AU" sz="1700" dirty="0" err="1" smtClean="0"/>
                        <a:t>Ciclesonide</a:t>
                      </a:r>
                      <a:r>
                        <a:rPr lang="en-AU" sz="1700" dirty="0" smtClean="0"/>
                        <a:t> </a:t>
                      </a:r>
                      <a:r>
                        <a:rPr kumimoji="0" lang="en-AU" sz="1200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(spray </a:t>
                      </a:r>
                      <a:r>
                        <a:rPr kumimoji="0" lang="en-AU" sz="1200" u="none" strike="noStrike" kern="1200" cap="none" spc="0" normalizeH="0" baseline="0" noProof="0" dirty="0" err="1" smtClean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predosato</a:t>
                      </a:r>
                      <a:r>
                        <a:rPr kumimoji="0" lang="en-AU" sz="1200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)</a:t>
                      </a:r>
                    </a:p>
                    <a:p>
                      <a:pPr marL="0" indent="0">
                        <a:spcBef>
                          <a:spcPts val="300"/>
                        </a:spcBef>
                        <a:buFont typeface="Arial" panose="020B0604020202020204" pitchFamily="34" charset="0"/>
                        <a:buNone/>
                      </a:pPr>
                      <a:endParaRPr kumimoji="0" lang="en-AU" sz="12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134679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0008" marR="90008" marT="35996" marB="35996" anchor="ctr"/>
                </a:tc>
                <a:tc>
                  <a:txBody>
                    <a:bodyPr/>
                    <a:lstStyle/>
                    <a:p>
                      <a:pPr marL="0" indent="0" algn="ctr">
                        <a:spcBef>
                          <a:spcPts val="300"/>
                        </a:spcBef>
                        <a:buFont typeface="Arial" panose="020B0604020202020204" pitchFamily="34" charset="0"/>
                        <a:buNone/>
                      </a:pPr>
                      <a:r>
                        <a:rPr lang="en-AU" sz="1700" dirty="0" smtClean="0"/>
                        <a:t>80</a:t>
                      </a:r>
                      <a:r>
                        <a:rPr lang="en-AU" sz="17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r>
                        <a:rPr lang="en-AU" sz="1700" dirty="0" smtClean="0"/>
                        <a:t>160</a:t>
                      </a:r>
                      <a:endParaRPr lang="en-AU" sz="1700" dirty="0" smtClean="0">
                        <a:solidFill>
                          <a:srgbClr val="134679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0008" marR="90008" marT="35996" marB="35996" anchor="ctr"/>
                </a:tc>
                <a:tc>
                  <a:txBody>
                    <a:bodyPr/>
                    <a:lstStyle/>
                    <a:p>
                      <a:pPr marL="0" indent="0" algn="ctr">
                        <a:spcBef>
                          <a:spcPts val="300"/>
                        </a:spcBef>
                        <a:buFont typeface="Arial" panose="020B0604020202020204" pitchFamily="34" charset="0"/>
                        <a:buNone/>
                      </a:pPr>
                      <a:r>
                        <a:rPr lang="en-AU" sz="1700" dirty="0" smtClean="0"/>
                        <a:t>&gt;160 </a:t>
                      </a:r>
                      <a:r>
                        <a:rPr lang="en-AU" sz="17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 </a:t>
                      </a:r>
                      <a:r>
                        <a:rPr lang="en-AU" sz="1700" dirty="0" smtClean="0"/>
                        <a:t>320</a:t>
                      </a:r>
                      <a:endParaRPr lang="en-AU" sz="1700" dirty="0" smtClean="0">
                        <a:solidFill>
                          <a:srgbClr val="134679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0008" marR="90008" marT="35996" marB="35996" anchor="ctr"/>
                </a:tc>
                <a:tc>
                  <a:txBody>
                    <a:bodyPr/>
                    <a:lstStyle/>
                    <a:p>
                      <a:pPr marL="0" indent="0" algn="ctr">
                        <a:spcBef>
                          <a:spcPts val="300"/>
                        </a:spcBef>
                        <a:buFont typeface="Arial" panose="020B0604020202020204" pitchFamily="34" charset="0"/>
                        <a:buNone/>
                      </a:pPr>
                      <a:r>
                        <a:rPr lang="en-AU" sz="1700" smtClean="0"/>
                        <a:t>&gt;320</a:t>
                      </a:r>
                      <a:endParaRPr lang="en-AU" sz="1700" smtClean="0">
                        <a:solidFill>
                          <a:srgbClr val="134679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0008" marR="90008" marT="35996" marB="35996" anchor="ctr"/>
                </a:tc>
              </a:tr>
              <a:tr h="35996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AU" sz="1700" dirty="0" err="1" smtClean="0"/>
                        <a:t>Fluticasone</a:t>
                      </a:r>
                      <a:r>
                        <a:rPr lang="en-AU" sz="1700" dirty="0" smtClean="0"/>
                        <a:t> </a:t>
                      </a:r>
                      <a:r>
                        <a:rPr lang="en-AU" sz="1700" dirty="0" err="1" smtClean="0"/>
                        <a:t>propionato</a:t>
                      </a:r>
                      <a:r>
                        <a:rPr lang="en-AU" sz="1700" dirty="0" smtClean="0"/>
                        <a:t> </a:t>
                      </a:r>
                      <a:r>
                        <a:rPr kumimoji="0" lang="en-AU" sz="1200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(</a:t>
                      </a:r>
                      <a:r>
                        <a:rPr kumimoji="0" lang="en-AU" sz="1200" u="none" strike="noStrike" kern="1200" cap="none" spc="0" normalizeH="0" baseline="0" noProof="0" dirty="0" err="1" smtClean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polvere</a:t>
                      </a:r>
                      <a:r>
                        <a:rPr kumimoji="0" lang="en-AU" sz="1200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; spray </a:t>
                      </a:r>
                      <a:r>
                        <a:rPr kumimoji="0" lang="en-AU" sz="1200" u="none" strike="noStrike" kern="1200" cap="none" spc="0" normalizeH="0" baseline="0" noProof="0" dirty="0" err="1" smtClean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predosato</a:t>
                      </a:r>
                      <a:r>
                        <a:rPr kumimoji="0" lang="en-AU" sz="1200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)</a:t>
                      </a:r>
                      <a:endParaRPr kumimoji="0" lang="en-AU" sz="12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134679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0008" marR="90008" marT="35996" marB="35996" anchor="ctr"/>
                </a:tc>
                <a:tc>
                  <a:txBody>
                    <a:bodyPr/>
                    <a:lstStyle/>
                    <a:p>
                      <a:pPr marL="0" indent="0" algn="ctr">
                        <a:spcBef>
                          <a:spcPts val="300"/>
                        </a:spcBef>
                        <a:buFont typeface="Arial" panose="020B0604020202020204" pitchFamily="34" charset="0"/>
                        <a:buNone/>
                      </a:pPr>
                      <a:r>
                        <a:rPr lang="en-AU" sz="1700" dirty="0" smtClean="0"/>
                        <a:t>100</a:t>
                      </a:r>
                      <a:r>
                        <a:rPr lang="en-AU" sz="17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r>
                        <a:rPr lang="en-AU" sz="1700" dirty="0" smtClean="0"/>
                        <a:t>250</a:t>
                      </a:r>
                      <a:endParaRPr lang="en-AU" sz="1700" dirty="0" smtClean="0">
                        <a:solidFill>
                          <a:srgbClr val="134679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0008" marR="90008" marT="35996" marB="35996" anchor="ctr"/>
                </a:tc>
                <a:tc>
                  <a:txBody>
                    <a:bodyPr/>
                    <a:lstStyle/>
                    <a:p>
                      <a:pPr marL="0" indent="0" algn="ctr">
                        <a:spcBef>
                          <a:spcPts val="300"/>
                        </a:spcBef>
                        <a:buFont typeface="Arial" panose="020B0604020202020204" pitchFamily="34" charset="0"/>
                        <a:buNone/>
                      </a:pPr>
                      <a:r>
                        <a:rPr lang="en-AU" sz="1700" dirty="0" smtClean="0"/>
                        <a:t>&gt;250 </a:t>
                      </a:r>
                      <a:r>
                        <a:rPr lang="en-AU" sz="17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 </a:t>
                      </a:r>
                      <a:r>
                        <a:rPr lang="en-AU" sz="1700" dirty="0" smtClean="0"/>
                        <a:t>500</a:t>
                      </a:r>
                      <a:endParaRPr lang="en-AU" sz="1700" dirty="0" smtClean="0">
                        <a:solidFill>
                          <a:srgbClr val="134679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0008" marR="90008" marT="35996" marB="35996" anchor="ctr"/>
                </a:tc>
                <a:tc>
                  <a:txBody>
                    <a:bodyPr/>
                    <a:lstStyle/>
                    <a:p>
                      <a:pPr marL="0" indent="0" algn="ctr">
                        <a:spcBef>
                          <a:spcPts val="300"/>
                        </a:spcBef>
                        <a:buFont typeface="Arial" panose="020B0604020202020204" pitchFamily="34" charset="0"/>
                        <a:buNone/>
                      </a:pPr>
                      <a:r>
                        <a:rPr lang="en-AU" sz="1700" smtClean="0"/>
                        <a:t>&gt;500</a:t>
                      </a:r>
                      <a:endParaRPr lang="en-AU" sz="1700" smtClean="0">
                        <a:solidFill>
                          <a:srgbClr val="134679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0008" marR="90008" marT="35996" marB="35996" anchor="ctr"/>
                </a:tc>
              </a:tr>
              <a:tr h="84926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en-AU" sz="1700" dirty="0" smtClean="0"/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AU" sz="1700" dirty="0" err="1" smtClean="0"/>
                        <a:t>Fluticasone</a:t>
                      </a:r>
                      <a:r>
                        <a:rPr lang="en-AU" sz="1700" dirty="0" smtClean="0"/>
                        <a:t> </a:t>
                      </a:r>
                      <a:r>
                        <a:rPr lang="en-AU" sz="1700" dirty="0" err="1" smtClean="0"/>
                        <a:t>furoato</a:t>
                      </a:r>
                      <a:r>
                        <a:rPr lang="en-AU" sz="1700" dirty="0" smtClean="0"/>
                        <a:t> </a:t>
                      </a:r>
                      <a:r>
                        <a:rPr kumimoji="0" lang="en-AU" sz="1200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(</a:t>
                      </a:r>
                      <a:r>
                        <a:rPr kumimoji="0" lang="en-AU" sz="1200" u="none" strike="noStrike" kern="1200" cap="none" spc="0" normalizeH="0" baseline="0" noProof="0" dirty="0" err="1" smtClean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polvere</a:t>
                      </a:r>
                      <a:r>
                        <a:rPr kumimoji="0" lang="en-AU" sz="1200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)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kumimoji="0" lang="en-AU" sz="12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134679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0008" marR="90008" marT="35996" marB="35996" anchor="ctr"/>
                </a:tc>
                <a:tc>
                  <a:txBody>
                    <a:bodyPr/>
                    <a:lstStyle/>
                    <a:p>
                      <a:pPr marL="0" indent="0" algn="ctr">
                        <a:spcBef>
                          <a:spcPts val="300"/>
                        </a:spcBef>
                        <a:buFont typeface="Arial" panose="020B0604020202020204" pitchFamily="34" charset="0"/>
                        <a:buNone/>
                      </a:pPr>
                      <a:r>
                        <a:rPr lang="en-AU" sz="1700" dirty="0" smtClean="0">
                          <a:solidFill>
                            <a:schemeClr val="tx1"/>
                          </a:solidFill>
                          <a:latin typeface="+mn-lt"/>
                          <a:cs typeface="+mn-cs"/>
                        </a:rPr>
                        <a:t>100</a:t>
                      </a:r>
                      <a:endParaRPr lang="en-AU" sz="1700" dirty="0" smtClean="0">
                        <a:solidFill>
                          <a:srgbClr val="134679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0008" marR="90008" marT="35996" marB="35996" anchor="ctr"/>
                </a:tc>
                <a:tc>
                  <a:txBody>
                    <a:bodyPr/>
                    <a:lstStyle/>
                    <a:p>
                      <a:pPr marL="0" indent="0" algn="ctr">
                        <a:spcBef>
                          <a:spcPts val="300"/>
                        </a:spcBef>
                        <a:buFont typeface="Arial" panose="020B0604020202020204" pitchFamily="34" charset="0"/>
                        <a:buNone/>
                      </a:pPr>
                      <a:r>
                        <a:rPr lang="en-AU" sz="1700" dirty="0" smtClean="0"/>
                        <a:t>--</a:t>
                      </a:r>
                      <a:endParaRPr lang="en-AU" sz="1700" dirty="0" smtClean="0">
                        <a:solidFill>
                          <a:srgbClr val="134679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0008" marR="90008" marT="35996" marB="35996" anchor="ctr"/>
                </a:tc>
                <a:tc>
                  <a:txBody>
                    <a:bodyPr/>
                    <a:lstStyle/>
                    <a:p>
                      <a:pPr marL="0" indent="0" algn="ctr">
                        <a:spcBef>
                          <a:spcPts val="300"/>
                        </a:spcBef>
                        <a:buFont typeface="Arial" panose="020B0604020202020204" pitchFamily="34" charset="0"/>
                        <a:buNone/>
                      </a:pPr>
                      <a:r>
                        <a:rPr lang="en-AU" sz="1700" dirty="0" smtClean="0"/>
                        <a:t>200</a:t>
                      </a:r>
                      <a:endParaRPr lang="en-AU" sz="1700" dirty="0" smtClean="0">
                        <a:solidFill>
                          <a:srgbClr val="134679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0008" marR="90008" marT="35996" marB="35996" anchor="ctr"/>
                </a:tc>
              </a:tr>
              <a:tr h="35996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AU" sz="1700" dirty="0" err="1" smtClean="0"/>
                        <a:t>Mometasone</a:t>
                      </a:r>
                      <a:r>
                        <a:rPr lang="en-AU" sz="1700" dirty="0" smtClean="0"/>
                        <a:t> </a:t>
                      </a:r>
                      <a:r>
                        <a:rPr lang="en-AU" sz="1700" dirty="0" err="1" smtClean="0"/>
                        <a:t>furoato</a:t>
                      </a:r>
                      <a:r>
                        <a:rPr lang="en-AU" sz="1700" dirty="0" smtClean="0"/>
                        <a:t> </a:t>
                      </a:r>
                      <a:r>
                        <a:rPr kumimoji="0" lang="en-AU" sz="1200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(</a:t>
                      </a:r>
                      <a:r>
                        <a:rPr kumimoji="0" lang="en-AU" sz="1200" u="none" strike="noStrike" kern="1200" cap="none" spc="0" normalizeH="0" baseline="0" noProof="0" dirty="0" err="1" smtClean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polvere</a:t>
                      </a:r>
                      <a:r>
                        <a:rPr kumimoji="0" lang="en-AU" sz="1200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)</a:t>
                      </a:r>
                      <a:endParaRPr kumimoji="0" lang="en-AU" sz="12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134679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0008" marR="90008" marT="35996" marB="35996" anchor="ctr"/>
                </a:tc>
                <a:tc>
                  <a:txBody>
                    <a:bodyPr/>
                    <a:lstStyle/>
                    <a:p>
                      <a:pPr marL="0" indent="0" algn="ctr">
                        <a:spcBef>
                          <a:spcPts val="300"/>
                        </a:spcBef>
                        <a:buFont typeface="Arial" panose="020B0604020202020204" pitchFamily="34" charset="0"/>
                        <a:buNone/>
                      </a:pPr>
                      <a:r>
                        <a:rPr lang="en-AU" sz="1700" dirty="0" smtClean="0"/>
                        <a:t>110</a:t>
                      </a:r>
                      <a:r>
                        <a:rPr lang="en-AU" sz="17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r>
                        <a:rPr lang="en-AU" sz="1700" dirty="0" smtClean="0"/>
                        <a:t>220</a:t>
                      </a:r>
                      <a:endParaRPr lang="en-AU" sz="1700" dirty="0" smtClean="0">
                        <a:solidFill>
                          <a:srgbClr val="134679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0008" marR="90008" marT="35996" marB="35996" anchor="ctr"/>
                </a:tc>
                <a:tc>
                  <a:txBody>
                    <a:bodyPr/>
                    <a:lstStyle/>
                    <a:p>
                      <a:pPr marL="0" indent="0" algn="ctr">
                        <a:spcBef>
                          <a:spcPts val="300"/>
                        </a:spcBef>
                        <a:buFont typeface="Arial" panose="020B0604020202020204" pitchFamily="34" charset="0"/>
                        <a:buNone/>
                      </a:pPr>
                      <a:r>
                        <a:rPr lang="en-AU" sz="1700" dirty="0" smtClean="0"/>
                        <a:t>&gt;220 </a:t>
                      </a:r>
                      <a:r>
                        <a:rPr lang="en-AU" sz="17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 </a:t>
                      </a:r>
                      <a:r>
                        <a:rPr lang="en-AU" sz="1700" dirty="0" smtClean="0"/>
                        <a:t>440</a:t>
                      </a:r>
                      <a:endParaRPr lang="en-AU" sz="1700" dirty="0" smtClean="0">
                        <a:solidFill>
                          <a:srgbClr val="134679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0008" marR="90008" marT="35996" marB="35996" anchor="ctr"/>
                </a:tc>
                <a:tc>
                  <a:txBody>
                    <a:bodyPr/>
                    <a:lstStyle/>
                    <a:p>
                      <a:pPr marL="0" indent="0" algn="ctr">
                        <a:spcBef>
                          <a:spcPts val="300"/>
                        </a:spcBef>
                        <a:buFont typeface="Arial" panose="020B0604020202020204" pitchFamily="34" charset="0"/>
                        <a:buNone/>
                      </a:pPr>
                      <a:r>
                        <a:rPr lang="en-AU" sz="1700" dirty="0" smtClean="0"/>
                        <a:t>&gt;440</a:t>
                      </a:r>
                      <a:endParaRPr lang="en-AU" sz="1700" dirty="0" smtClean="0">
                        <a:solidFill>
                          <a:srgbClr val="134679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0008" marR="90008" marT="35996" marB="35996" anchor="ctr"/>
                </a:tc>
              </a:tr>
            </a:tbl>
          </a:graphicData>
        </a:graphic>
      </p:graphicFrame>
      <p:sp>
        <p:nvSpPr>
          <p:cNvPr id="197680" name="TextBox 5"/>
          <p:cNvSpPr txBox="1">
            <a:spLocks noChangeArrowheads="1"/>
          </p:cNvSpPr>
          <p:nvPr/>
        </p:nvSpPr>
        <p:spPr bwMode="auto">
          <a:xfrm>
            <a:off x="160338" y="6624638"/>
            <a:ext cx="2046287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AU" altLang="it-IT" sz="1200" i="1">
                <a:solidFill>
                  <a:srgbClr val="FFFFFF"/>
                </a:solidFill>
              </a:rPr>
              <a:t>GINA 2015, Box 3-6 (1/2)</a:t>
            </a:r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260159" y="33337"/>
            <a:ext cx="853281" cy="876300"/>
          </a:xfrm>
          <a:prstGeom prst="rect">
            <a:avLst/>
          </a:prstGeom>
          <a:noFill/>
          <a:ln w="12700" cap="rnd">
            <a:noFill/>
            <a:round/>
            <a:headEnd/>
            <a:tailEnd/>
          </a:ln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780590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l="18771" t="17345" r="15605" b="3906"/>
          <a:stretch>
            <a:fillRect/>
          </a:stretch>
        </p:blipFill>
        <p:spPr bwMode="auto">
          <a:xfrm>
            <a:off x="1116013" y="1268413"/>
            <a:ext cx="7331075" cy="4946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olo 1"/>
          <p:cNvSpPr txBox="1">
            <a:spLocks/>
          </p:cNvSpPr>
          <p:nvPr/>
        </p:nvSpPr>
        <p:spPr>
          <a:xfrm>
            <a:off x="457200" y="44450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it-IT" sz="3000" dirty="0" err="1">
                <a:latin typeface="+mj-lt"/>
                <a:ea typeface="+mj-ea"/>
                <a:cs typeface="+mj-cs"/>
              </a:rPr>
              <a:t>Symptom</a:t>
            </a:r>
            <a:r>
              <a:rPr lang="it-IT" sz="3000" dirty="0">
                <a:latin typeface="+mj-lt"/>
                <a:ea typeface="+mj-ea"/>
                <a:cs typeface="+mj-cs"/>
              </a:rPr>
              <a:t> </a:t>
            </a:r>
            <a:r>
              <a:rPr lang="en-US" sz="3000" dirty="0">
                <a:latin typeface="+mj-lt"/>
                <a:ea typeface="+mj-ea"/>
                <a:cs typeface="+mj-cs"/>
              </a:rPr>
              <a:t>perception may be measured by the Visual Analogue Scale (VAS) also in asthma </a:t>
            </a:r>
            <a:endParaRPr lang="it-IT" sz="3000" dirty="0">
              <a:latin typeface="+mj-lt"/>
              <a:ea typeface="+mj-ea"/>
              <a:cs typeface="+mj-cs"/>
            </a:endParaRPr>
          </a:p>
        </p:txBody>
      </p:sp>
      <p:sp>
        <p:nvSpPr>
          <p:cNvPr id="7" name="Rettangolo 6"/>
          <p:cNvSpPr/>
          <p:nvPr/>
        </p:nvSpPr>
        <p:spPr>
          <a:xfrm>
            <a:off x="3995738" y="3775075"/>
            <a:ext cx="4392612" cy="2592388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4078331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7" name="Rectangle 5"/>
          <p:cNvSpPr>
            <a:spLocks noChangeArrowheads="1"/>
          </p:cNvSpPr>
          <p:nvPr/>
        </p:nvSpPr>
        <p:spPr bwMode="auto">
          <a:xfrm>
            <a:off x="744538" y="6000750"/>
            <a:ext cx="7519987" cy="71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lnSpc>
                <a:spcPct val="70000"/>
              </a:lnSpc>
              <a:spcBef>
                <a:spcPct val="20000"/>
              </a:spcBef>
            </a:pPr>
            <a:r>
              <a:rPr lang="it-IT" altLang="it-IT" sz="1200" b="0" i="1">
                <a:latin typeface="Arial Narrow" pitchFamily="34" charset="0"/>
              </a:rPr>
              <a:t>CSI = corticosteroidi inalatori; LABA = long-acting </a:t>
            </a:r>
            <a:r>
              <a:rPr lang="el-GR" altLang="it-IT" sz="1200" b="0" i="1">
                <a:latin typeface="Arial Narrow" pitchFamily="34" charset="0"/>
              </a:rPr>
              <a:t>β</a:t>
            </a:r>
            <a:r>
              <a:rPr lang="it-IT" altLang="it-IT" sz="1200" b="0" i="1" baseline="-25000">
                <a:latin typeface="Arial Narrow" pitchFamily="34" charset="0"/>
              </a:rPr>
              <a:t>2</a:t>
            </a:r>
            <a:r>
              <a:rPr lang="it-IT" altLang="it-IT" sz="1200" b="0" i="1">
                <a:latin typeface="Arial Narrow" pitchFamily="34" charset="0"/>
              </a:rPr>
              <a:t>-agonisti; LR = a lento rilascio</a:t>
            </a:r>
          </a:p>
          <a:p>
            <a:pPr>
              <a:lnSpc>
                <a:spcPct val="70000"/>
              </a:lnSpc>
              <a:spcBef>
                <a:spcPct val="20000"/>
              </a:spcBef>
            </a:pPr>
            <a:r>
              <a:rPr lang="it-IT" altLang="it-IT" sz="1200" b="0" i="1">
                <a:latin typeface="Arial Narrow" pitchFamily="34" charset="0"/>
              </a:rPr>
              <a:t>* i pazienti con asma e rinite rispondono bene agli anti-leucotrieni</a:t>
            </a:r>
          </a:p>
          <a:p>
            <a:pPr>
              <a:lnSpc>
                <a:spcPct val="70000"/>
              </a:lnSpc>
              <a:spcBef>
                <a:spcPct val="20000"/>
              </a:spcBef>
            </a:pPr>
            <a:r>
              <a:rPr lang="it-IT" altLang="it-IT" sz="1200" b="0" i="1">
                <a:latin typeface="Arial Narrow" pitchFamily="34" charset="0"/>
              </a:rPr>
              <a:t>** nei pazienti allergici  ad acari, con rinite e asma lieve-moderata</a:t>
            </a:r>
          </a:p>
          <a:p>
            <a:pPr>
              <a:lnSpc>
                <a:spcPct val="70000"/>
              </a:lnSpc>
              <a:spcBef>
                <a:spcPct val="20000"/>
              </a:spcBef>
            </a:pPr>
            <a:r>
              <a:rPr lang="it-IT" altLang="it-IT" sz="1200" b="0" i="1">
                <a:latin typeface="Arial Narrow" pitchFamily="34" charset="0"/>
              </a:rPr>
              <a:t>*** la combinazione Budesonide/Formoterolo al bisogno può  essere usata nell’ambito della strategia SMART</a:t>
            </a:r>
          </a:p>
        </p:txBody>
      </p:sp>
      <p:sp>
        <p:nvSpPr>
          <p:cNvPr id="198658" name="Line 41"/>
          <p:cNvSpPr>
            <a:spLocks noChangeShapeType="1"/>
          </p:cNvSpPr>
          <p:nvPr/>
        </p:nvSpPr>
        <p:spPr bwMode="auto">
          <a:xfrm>
            <a:off x="323850" y="6632575"/>
            <a:ext cx="7519988" cy="0"/>
          </a:xfrm>
          <a:prstGeom prst="line">
            <a:avLst/>
          </a:prstGeom>
          <a:noFill/>
          <a:ln w="28575" cap="sq">
            <a:noFill/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198659" name="Line 59"/>
          <p:cNvSpPr>
            <a:spLocks noChangeShapeType="1"/>
          </p:cNvSpPr>
          <p:nvPr/>
        </p:nvSpPr>
        <p:spPr bwMode="auto">
          <a:xfrm>
            <a:off x="323850" y="5618163"/>
            <a:ext cx="0" cy="1014412"/>
          </a:xfrm>
          <a:prstGeom prst="line">
            <a:avLst/>
          </a:prstGeom>
          <a:noFill/>
          <a:ln w="28575" cap="sq">
            <a:noFill/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198661" name="Rectangle 77"/>
          <p:cNvSpPr>
            <a:spLocks noChangeArrowheads="1"/>
          </p:cNvSpPr>
          <p:nvPr/>
        </p:nvSpPr>
        <p:spPr bwMode="auto">
          <a:xfrm>
            <a:off x="1900238" y="3317875"/>
            <a:ext cx="6427787" cy="366713"/>
          </a:xfrm>
          <a:prstGeom prst="rect">
            <a:avLst/>
          </a:prstGeom>
          <a:solidFill>
            <a:srgbClr val="FFFFCC"/>
          </a:solidFill>
          <a:ln w="9525" algn="ctr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>
              <a:spcBef>
                <a:spcPct val="50000"/>
              </a:spcBef>
            </a:pPr>
            <a:endParaRPr lang="it-IT" altLang="it-IT">
              <a:solidFill>
                <a:srgbClr val="FFFF00"/>
              </a:solidFill>
            </a:endParaRPr>
          </a:p>
        </p:txBody>
      </p:sp>
      <p:sp>
        <p:nvSpPr>
          <p:cNvPr id="198662" name="Rectangle 76"/>
          <p:cNvSpPr>
            <a:spLocks noChangeArrowheads="1"/>
          </p:cNvSpPr>
          <p:nvPr/>
        </p:nvSpPr>
        <p:spPr bwMode="auto">
          <a:xfrm flipV="1">
            <a:off x="1914525" y="1568450"/>
            <a:ext cx="6410325" cy="365125"/>
          </a:xfrm>
          <a:prstGeom prst="rect">
            <a:avLst/>
          </a:prstGeom>
          <a:solidFill>
            <a:srgbClr val="FF9933"/>
          </a:solidFill>
          <a:ln w="9525" algn="ctr">
            <a:noFill/>
            <a:miter lim="800000"/>
            <a:headEnd/>
            <a:tailEnd/>
          </a:ln>
        </p:spPr>
        <p:txBody>
          <a:bodyPr rot="10800000" anchor="ctr">
            <a:spAutoFit/>
          </a:bodyPr>
          <a:lstStyle/>
          <a:p>
            <a:pPr>
              <a:spcBef>
                <a:spcPct val="50000"/>
              </a:spcBef>
            </a:pPr>
            <a:endParaRPr lang="it-IT" altLang="it-IT">
              <a:solidFill>
                <a:srgbClr val="FFFF00"/>
              </a:solidFill>
            </a:endParaRPr>
          </a:p>
        </p:txBody>
      </p:sp>
      <p:sp>
        <p:nvSpPr>
          <p:cNvPr id="198663" name="Rectangle 6"/>
          <p:cNvSpPr>
            <a:spLocks noChangeArrowheads="1"/>
          </p:cNvSpPr>
          <p:nvPr/>
        </p:nvSpPr>
        <p:spPr bwMode="auto">
          <a:xfrm>
            <a:off x="539552" y="527236"/>
            <a:ext cx="7500938" cy="39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spcBef>
                <a:spcPct val="20000"/>
              </a:spcBef>
            </a:pPr>
            <a:r>
              <a:rPr lang="it-IT" altLang="it-IT" sz="2600" b="1" dirty="0">
                <a:latin typeface="Arial "/>
                <a:ea typeface="+mj-ea"/>
              </a:rPr>
              <a:t>APPROCCIO PROGRESSIVO ALLA TERAPIA </a:t>
            </a:r>
            <a:r>
              <a:rPr lang="it-IT" altLang="it-IT" sz="2600" b="1" dirty="0" smtClean="0">
                <a:latin typeface="Arial "/>
                <a:ea typeface="+mj-ea"/>
              </a:rPr>
              <a:t>DELL’ASMA</a:t>
            </a:r>
            <a:endParaRPr lang="it-IT" altLang="it-IT" sz="2600" b="1" dirty="0">
              <a:latin typeface="Arial "/>
              <a:ea typeface="+mj-ea"/>
            </a:endParaRPr>
          </a:p>
        </p:txBody>
      </p:sp>
      <p:sp>
        <p:nvSpPr>
          <p:cNvPr id="198664" name="Rectangle 13"/>
          <p:cNvSpPr>
            <a:spLocks noChangeArrowheads="1"/>
          </p:cNvSpPr>
          <p:nvPr/>
        </p:nvSpPr>
        <p:spPr bwMode="auto">
          <a:xfrm>
            <a:off x="1911350" y="5605463"/>
            <a:ext cx="6430963" cy="303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spcBef>
                <a:spcPct val="20000"/>
              </a:spcBef>
            </a:pPr>
            <a:r>
              <a:rPr lang="it-IT" altLang="it-IT" sz="1400" b="0">
                <a:solidFill>
                  <a:srgbClr val="003399"/>
                </a:solidFill>
                <a:latin typeface="Arial Narrow" pitchFamily="34" charset="0"/>
              </a:rPr>
              <a:t>Controllo ambientale, Immunoterapia specifica **, Trattamento delle comorbilità</a:t>
            </a:r>
          </a:p>
        </p:txBody>
      </p:sp>
      <p:sp>
        <p:nvSpPr>
          <p:cNvPr id="198665" name="Rectangle 14"/>
          <p:cNvSpPr>
            <a:spLocks noChangeArrowheads="1"/>
          </p:cNvSpPr>
          <p:nvPr/>
        </p:nvSpPr>
        <p:spPr bwMode="auto">
          <a:xfrm>
            <a:off x="841375" y="5605463"/>
            <a:ext cx="1069975" cy="303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spcBef>
                <a:spcPct val="20000"/>
              </a:spcBef>
            </a:pPr>
            <a:endParaRPr lang="it-IT" altLang="it-IT" sz="1400" b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98666" name="Rectangle 15"/>
          <p:cNvSpPr>
            <a:spLocks noChangeArrowheads="1"/>
          </p:cNvSpPr>
          <p:nvPr/>
        </p:nvSpPr>
        <p:spPr bwMode="auto">
          <a:xfrm>
            <a:off x="1911350" y="5303838"/>
            <a:ext cx="6430963" cy="30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spcBef>
                <a:spcPct val="20000"/>
              </a:spcBef>
            </a:pPr>
            <a:r>
              <a:rPr lang="it-IT" altLang="it-IT" sz="1400" b="0">
                <a:solidFill>
                  <a:srgbClr val="003399"/>
                </a:solidFill>
                <a:latin typeface="Arial Narrow" pitchFamily="34" charset="0"/>
              </a:rPr>
              <a:t>Programma  personalizzato di educazione</a:t>
            </a:r>
          </a:p>
        </p:txBody>
      </p:sp>
      <p:sp>
        <p:nvSpPr>
          <p:cNvPr id="198667" name="Rectangle 16"/>
          <p:cNvSpPr>
            <a:spLocks noChangeArrowheads="1"/>
          </p:cNvSpPr>
          <p:nvPr/>
        </p:nvSpPr>
        <p:spPr bwMode="auto">
          <a:xfrm>
            <a:off x="841375" y="5303838"/>
            <a:ext cx="1069975" cy="30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spcBef>
                <a:spcPct val="20000"/>
              </a:spcBef>
            </a:pPr>
            <a:endParaRPr lang="it-IT" altLang="it-IT" sz="1400" b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98668" name="Rectangle 17"/>
          <p:cNvSpPr>
            <a:spLocks noChangeArrowheads="1"/>
          </p:cNvSpPr>
          <p:nvPr/>
        </p:nvSpPr>
        <p:spPr bwMode="auto">
          <a:xfrm>
            <a:off x="3341688" y="4968875"/>
            <a:ext cx="5000625" cy="334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spcBef>
                <a:spcPct val="20000"/>
              </a:spcBef>
            </a:pPr>
            <a:r>
              <a:rPr lang="el-GR" altLang="it-IT" sz="1400" b="0" i="1">
                <a:solidFill>
                  <a:srgbClr val="003399"/>
                </a:solidFill>
                <a:latin typeface="Arial Narrow" pitchFamily="34" charset="0"/>
              </a:rPr>
              <a:t>β</a:t>
            </a:r>
            <a:r>
              <a:rPr lang="it-IT" altLang="it-IT" sz="1400" b="0" i="1" baseline="-25000">
                <a:solidFill>
                  <a:srgbClr val="003399"/>
                </a:solidFill>
                <a:latin typeface="Arial Narrow" pitchFamily="34" charset="0"/>
              </a:rPr>
              <a:t>2</a:t>
            </a:r>
            <a:r>
              <a:rPr lang="it-IT" altLang="it-IT" sz="1400" b="0" i="1">
                <a:solidFill>
                  <a:srgbClr val="003399"/>
                </a:solidFill>
                <a:latin typeface="Arial Narrow" pitchFamily="34" charset="0"/>
              </a:rPr>
              <a:t>-agonisti a rapida azione al bisogno </a:t>
            </a:r>
            <a:r>
              <a:rPr lang="it-IT" altLang="it-IT" sz="1400" b="0" i="1">
                <a:latin typeface="Arial Narrow" pitchFamily="34" charset="0"/>
              </a:rPr>
              <a:t>***</a:t>
            </a:r>
          </a:p>
        </p:txBody>
      </p:sp>
      <p:sp>
        <p:nvSpPr>
          <p:cNvPr id="198669" name="Rectangle 18"/>
          <p:cNvSpPr>
            <a:spLocks noChangeArrowheads="1"/>
          </p:cNvSpPr>
          <p:nvPr/>
        </p:nvSpPr>
        <p:spPr bwMode="auto">
          <a:xfrm>
            <a:off x="1911350" y="4968875"/>
            <a:ext cx="1430338" cy="334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spcBef>
                <a:spcPct val="20000"/>
              </a:spcBef>
            </a:pPr>
            <a:endParaRPr lang="it-IT" altLang="it-IT" sz="1400" b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98670" name="Rectangle 19"/>
          <p:cNvSpPr>
            <a:spLocks noChangeArrowheads="1"/>
          </p:cNvSpPr>
          <p:nvPr/>
        </p:nvSpPr>
        <p:spPr bwMode="auto">
          <a:xfrm>
            <a:off x="841375" y="4968875"/>
            <a:ext cx="1069975" cy="334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spcBef>
                <a:spcPct val="20000"/>
              </a:spcBef>
            </a:pPr>
            <a:endParaRPr lang="it-IT" altLang="it-IT" sz="1400" b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98671" name="Rectangle 20"/>
          <p:cNvSpPr>
            <a:spLocks noChangeArrowheads="1"/>
          </p:cNvSpPr>
          <p:nvPr/>
        </p:nvSpPr>
        <p:spPr bwMode="auto">
          <a:xfrm>
            <a:off x="7091363" y="2840038"/>
            <a:ext cx="1250950" cy="2128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</a:pPr>
            <a:endParaRPr lang="it-IT" altLang="it-IT" sz="1400" b="0" i="1">
              <a:solidFill>
                <a:srgbClr val="003399"/>
              </a:solidFill>
              <a:latin typeface="Arial Narrow" pitchFamily="34" charset="0"/>
            </a:endParaRPr>
          </a:p>
          <a:p>
            <a:pPr>
              <a:spcBef>
                <a:spcPct val="20000"/>
              </a:spcBef>
            </a:pPr>
            <a:r>
              <a:rPr lang="it-IT" altLang="it-IT" sz="1400" b="0">
                <a:solidFill>
                  <a:srgbClr val="003399"/>
                </a:solidFill>
                <a:latin typeface="Arial Narrow" pitchFamily="34" charset="0"/>
              </a:rPr>
              <a:t>Anti-leucotrieni</a:t>
            </a:r>
          </a:p>
          <a:p>
            <a:pPr>
              <a:spcBef>
                <a:spcPct val="20000"/>
              </a:spcBef>
            </a:pPr>
            <a:r>
              <a:rPr lang="it-IT" altLang="it-IT" sz="1400" b="0">
                <a:solidFill>
                  <a:srgbClr val="003399"/>
                </a:solidFill>
                <a:latin typeface="Arial Narrow" pitchFamily="34" charset="0"/>
              </a:rPr>
              <a:t>Anti-IgE (omalizumab) </a:t>
            </a:r>
          </a:p>
          <a:p>
            <a:pPr>
              <a:spcBef>
                <a:spcPct val="20000"/>
              </a:spcBef>
            </a:pPr>
            <a:r>
              <a:rPr lang="it-IT" altLang="it-IT" sz="1400" b="0">
                <a:solidFill>
                  <a:srgbClr val="003399"/>
                </a:solidFill>
                <a:latin typeface="Arial Narrow" pitchFamily="34" charset="0"/>
              </a:rPr>
              <a:t>Anti-IL5 (mepolizumab)</a:t>
            </a:r>
          </a:p>
          <a:p>
            <a:pPr>
              <a:spcBef>
                <a:spcPct val="20000"/>
              </a:spcBef>
            </a:pPr>
            <a:r>
              <a:rPr lang="it-IT" altLang="it-IT" sz="1400" b="0">
                <a:solidFill>
                  <a:srgbClr val="003399"/>
                </a:solidFill>
                <a:latin typeface="Arial Narrow" pitchFamily="34" charset="0"/>
              </a:rPr>
              <a:t>Teofilline-LR</a:t>
            </a:r>
          </a:p>
          <a:p>
            <a:pPr>
              <a:spcBef>
                <a:spcPct val="20000"/>
              </a:spcBef>
            </a:pPr>
            <a:r>
              <a:rPr lang="it-IT" altLang="it-IT" sz="1400" b="0">
                <a:solidFill>
                  <a:srgbClr val="003399"/>
                </a:solidFill>
                <a:latin typeface="Arial Narrow" pitchFamily="34" charset="0"/>
              </a:rPr>
              <a:t>CS orali</a:t>
            </a:r>
          </a:p>
        </p:txBody>
      </p:sp>
      <p:sp>
        <p:nvSpPr>
          <p:cNvPr id="198672" name="Rectangle 21"/>
          <p:cNvSpPr>
            <a:spLocks noChangeArrowheads="1"/>
          </p:cNvSpPr>
          <p:nvPr/>
        </p:nvSpPr>
        <p:spPr bwMode="auto">
          <a:xfrm>
            <a:off x="5843588" y="2840038"/>
            <a:ext cx="1247775" cy="2128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</a:pPr>
            <a:endParaRPr lang="it-IT" altLang="it-IT" sz="1400" b="0" i="1">
              <a:solidFill>
                <a:srgbClr val="003399"/>
              </a:solidFill>
              <a:latin typeface="Arial Narrow" pitchFamily="34" charset="0"/>
            </a:endParaRPr>
          </a:p>
          <a:p>
            <a:pPr>
              <a:spcBef>
                <a:spcPct val="20000"/>
              </a:spcBef>
            </a:pPr>
            <a:r>
              <a:rPr lang="it-IT" altLang="it-IT" sz="1400" b="0">
                <a:solidFill>
                  <a:srgbClr val="003399"/>
                </a:solidFill>
                <a:latin typeface="Arial Narrow" pitchFamily="34" charset="0"/>
              </a:rPr>
              <a:t>Anti-leucotrieni</a:t>
            </a:r>
          </a:p>
          <a:p>
            <a:pPr>
              <a:spcBef>
                <a:spcPct val="20000"/>
              </a:spcBef>
            </a:pPr>
            <a:r>
              <a:rPr lang="it-IT" altLang="it-IT" sz="1400" b="0">
                <a:solidFill>
                  <a:srgbClr val="003399"/>
                </a:solidFill>
                <a:latin typeface="Arial Narrow" pitchFamily="34" charset="0"/>
              </a:rPr>
              <a:t>Teofilline-LR</a:t>
            </a:r>
          </a:p>
        </p:txBody>
      </p:sp>
      <p:sp>
        <p:nvSpPr>
          <p:cNvPr id="198673" name="Rectangle 22"/>
          <p:cNvSpPr>
            <a:spLocks noChangeArrowheads="1"/>
          </p:cNvSpPr>
          <p:nvPr/>
        </p:nvSpPr>
        <p:spPr bwMode="auto">
          <a:xfrm>
            <a:off x="4592638" y="3100388"/>
            <a:ext cx="1250950" cy="2128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</a:pPr>
            <a:r>
              <a:rPr lang="it-IT" altLang="it-IT" sz="1400" b="0">
                <a:solidFill>
                  <a:srgbClr val="003399"/>
                </a:solidFill>
                <a:latin typeface="Arial Narrow" pitchFamily="34" charset="0"/>
              </a:rPr>
              <a:t>CSI a bassa dose + </a:t>
            </a:r>
            <a:br>
              <a:rPr lang="it-IT" altLang="it-IT" sz="1400" b="0">
                <a:solidFill>
                  <a:srgbClr val="003399"/>
                </a:solidFill>
                <a:latin typeface="Arial Narrow" pitchFamily="34" charset="0"/>
              </a:rPr>
            </a:br>
            <a:r>
              <a:rPr lang="it-IT" altLang="it-IT" sz="1400" b="0">
                <a:solidFill>
                  <a:srgbClr val="003399"/>
                </a:solidFill>
                <a:latin typeface="Arial Narrow" pitchFamily="34" charset="0"/>
              </a:rPr>
              <a:t>anti-leucotrieni *</a:t>
            </a:r>
          </a:p>
          <a:p>
            <a:pPr>
              <a:spcBef>
                <a:spcPct val="20000"/>
              </a:spcBef>
            </a:pPr>
            <a:r>
              <a:rPr lang="it-IT" altLang="it-IT" sz="1400" b="0">
                <a:solidFill>
                  <a:srgbClr val="003399"/>
                </a:solidFill>
                <a:latin typeface="Arial Narrow" pitchFamily="34" charset="0"/>
              </a:rPr>
              <a:t>CSI a dose medio-alta</a:t>
            </a:r>
          </a:p>
          <a:p>
            <a:pPr>
              <a:spcBef>
                <a:spcPct val="20000"/>
              </a:spcBef>
            </a:pPr>
            <a:endParaRPr lang="it-IT" altLang="it-IT" sz="1400" b="0">
              <a:solidFill>
                <a:srgbClr val="003399"/>
              </a:solidFill>
              <a:latin typeface="Arial Narrow" pitchFamily="34" charset="0"/>
            </a:endParaRPr>
          </a:p>
        </p:txBody>
      </p:sp>
      <p:sp>
        <p:nvSpPr>
          <p:cNvPr id="198674" name="Rectangle 23"/>
          <p:cNvSpPr>
            <a:spLocks noChangeArrowheads="1"/>
          </p:cNvSpPr>
          <p:nvPr/>
        </p:nvSpPr>
        <p:spPr bwMode="auto">
          <a:xfrm>
            <a:off x="3341688" y="3100388"/>
            <a:ext cx="1250950" cy="2128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</a:pPr>
            <a:r>
              <a:rPr lang="it-IT" altLang="it-IT" sz="1400" b="0">
                <a:solidFill>
                  <a:srgbClr val="003399"/>
                </a:solidFill>
                <a:latin typeface="Arial Narrow" pitchFamily="34" charset="0"/>
              </a:rPr>
              <a:t>Anti-leucotrieni *</a:t>
            </a:r>
          </a:p>
          <a:p>
            <a:pPr>
              <a:spcBef>
                <a:spcPct val="20000"/>
              </a:spcBef>
            </a:pPr>
            <a:r>
              <a:rPr lang="it-IT" altLang="it-IT" sz="1400" b="0">
                <a:solidFill>
                  <a:srgbClr val="003399"/>
                </a:solidFill>
                <a:latin typeface="Arial Narrow" pitchFamily="34" charset="0"/>
              </a:rPr>
              <a:t>Cromoni</a:t>
            </a:r>
          </a:p>
        </p:txBody>
      </p:sp>
      <p:sp>
        <p:nvSpPr>
          <p:cNvPr id="198675" name="Rectangle 24"/>
          <p:cNvSpPr>
            <a:spLocks noChangeArrowheads="1"/>
          </p:cNvSpPr>
          <p:nvPr/>
        </p:nvSpPr>
        <p:spPr bwMode="auto">
          <a:xfrm>
            <a:off x="1911350" y="2840038"/>
            <a:ext cx="1430338" cy="2128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</a:pPr>
            <a:endParaRPr lang="it-IT" altLang="it-IT" sz="1400" b="0">
              <a:solidFill>
                <a:schemeClr val="tx1"/>
              </a:solidFill>
              <a:latin typeface="Arial Narrow" pitchFamily="34" charset="0"/>
            </a:endParaRPr>
          </a:p>
          <a:p>
            <a:pPr>
              <a:spcBef>
                <a:spcPct val="20000"/>
              </a:spcBef>
            </a:pPr>
            <a:endParaRPr lang="it-IT" altLang="it-IT" sz="1400" b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98676" name="Rectangle 25"/>
          <p:cNvSpPr>
            <a:spLocks noChangeArrowheads="1"/>
          </p:cNvSpPr>
          <p:nvPr/>
        </p:nvSpPr>
        <p:spPr bwMode="auto">
          <a:xfrm>
            <a:off x="841375" y="2840038"/>
            <a:ext cx="1069975" cy="2128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</a:pPr>
            <a:r>
              <a:rPr lang="it-IT" altLang="it-IT" sz="1400" b="0" i="1">
                <a:solidFill>
                  <a:srgbClr val="003399"/>
                </a:solidFill>
                <a:latin typeface="Arial Narrow" pitchFamily="34" charset="0"/>
              </a:rPr>
              <a:t>Altre opzioni</a:t>
            </a:r>
          </a:p>
          <a:p>
            <a:pPr>
              <a:spcBef>
                <a:spcPct val="20000"/>
              </a:spcBef>
            </a:pPr>
            <a:r>
              <a:rPr lang="it-IT" altLang="it-IT" sz="1400" b="0" i="1">
                <a:solidFill>
                  <a:srgbClr val="003399"/>
                </a:solidFill>
                <a:latin typeface="Arial Narrow" pitchFamily="34" charset="0"/>
              </a:rPr>
              <a:t>(in ordine decrescente di efficacia)</a:t>
            </a:r>
          </a:p>
        </p:txBody>
      </p:sp>
      <p:sp>
        <p:nvSpPr>
          <p:cNvPr id="198677" name="Rectangle 26"/>
          <p:cNvSpPr>
            <a:spLocks noChangeArrowheads="1"/>
          </p:cNvSpPr>
          <p:nvPr/>
        </p:nvSpPr>
        <p:spPr bwMode="auto">
          <a:xfrm>
            <a:off x="841375" y="2070100"/>
            <a:ext cx="1069975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spcBef>
                <a:spcPct val="20000"/>
              </a:spcBef>
            </a:pPr>
            <a:r>
              <a:rPr lang="it-IT" altLang="it-IT" sz="1400" i="1">
                <a:solidFill>
                  <a:srgbClr val="003399"/>
                </a:solidFill>
                <a:latin typeface="Arial Narrow" pitchFamily="34" charset="0"/>
              </a:rPr>
              <a:t>Opzione principale</a:t>
            </a:r>
          </a:p>
        </p:txBody>
      </p:sp>
      <p:sp>
        <p:nvSpPr>
          <p:cNvPr id="198678" name="Rectangle 28"/>
          <p:cNvSpPr>
            <a:spLocks noChangeArrowheads="1"/>
          </p:cNvSpPr>
          <p:nvPr/>
        </p:nvSpPr>
        <p:spPr bwMode="auto">
          <a:xfrm>
            <a:off x="7091363" y="2227263"/>
            <a:ext cx="1250950" cy="769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spcBef>
                <a:spcPct val="20000"/>
              </a:spcBef>
            </a:pPr>
            <a:r>
              <a:rPr lang="it-IT" altLang="it-IT" sz="1400" b="0" i="1">
                <a:solidFill>
                  <a:srgbClr val="FF0000"/>
                </a:solidFill>
                <a:latin typeface="Arial Narrow" pitchFamily="34" charset="0"/>
              </a:rPr>
              <a:t>Aggiungere in progressione:</a:t>
            </a:r>
          </a:p>
          <a:p>
            <a:pPr>
              <a:spcBef>
                <a:spcPct val="20000"/>
              </a:spcBef>
            </a:pPr>
            <a:r>
              <a:rPr lang="it-IT" altLang="it-IT" sz="1400">
                <a:solidFill>
                  <a:srgbClr val="003399"/>
                </a:solidFill>
                <a:latin typeface="Arial Narrow" pitchFamily="34" charset="0"/>
              </a:rPr>
              <a:t>CSI a alta dose + LABA</a:t>
            </a:r>
          </a:p>
        </p:txBody>
      </p:sp>
      <p:sp>
        <p:nvSpPr>
          <p:cNvPr id="198679" name="Rectangle 29"/>
          <p:cNvSpPr>
            <a:spLocks noChangeArrowheads="1"/>
          </p:cNvSpPr>
          <p:nvPr/>
        </p:nvSpPr>
        <p:spPr bwMode="auto">
          <a:xfrm>
            <a:off x="5843588" y="2205038"/>
            <a:ext cx="1247775" cy="769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spcBef>
                <a:spcPct val="20000"/>
              </a:spcBef>
            </a:pPr>
            <a:r>
              <a:rPr lang="it-IT" altLang="it-IT" sz="1200" b="0" i="1">
                <a:solidFill>
                  <a:srgbClr val="FF0000"/>
                </a:solidFill>
              </a:rPr>
              <a:t>Aggiungere </a:t>
            </a:r>
            <a:br>
              <a:rPr lang="it-IT" altLang="it-IT" sz="1200" b="0" i="1">
                <a:solidFill>
                  <a:srgbClr val="FF0000"/>
                </a:solidFill>
              </a:rPr>
            </a:br>
            <a:r>
              <a:rPr lang="it-IT" altLang="it-IT" sz="1200" b="0" i="1">
                <a:solidFill>
                  <a:srgbClr val="FF0000"/>
                </a:solidFill>
              </a:rPr>
              <a:t>1 o più:</a:t>
            </a:r>
            <a:endParaRPr lang="it-IT" altLang="it-IT" sz="1200">
              <a:solidFill>
                <a:srgbClr val="FF0000"/>
              </a:solidFill>
            </a:endParaRPr>
          </a:p>
          <a:p>
            <a:pPr>
              <a:spcBef>
                <a:spcPct val="20000"/>
              </a:spcBef>
            </a:pPr>
            <a:r>
              <a:rPr lang="it-IT" altLang="it-IT" sz="1400">
                <a:solidFill>
                  <a:srgbClr val="003399"/>
                </a:solidFill>
                <a:latin typeface="Arial Narrow" pitchFamily="34" charset="0"/>
              </a:rPr>
              <a:t>CSI a media dose + LABA</a:t>
            </a:r>
          </a:p>
        </p:txBody>
      </p:sp>
      <p:sp>
        <p:nvSpPr>
          <p:cNvPr id="198680" name="Rectangle 30"/>
          <p:cNvSpPr>
            <a:spLocks noChangeArrowheads="1"/>
          </p:cNvSpPr>
          <p:nvPr/>
        </p:nvSpPr>
        <p:spPr bwMode="auto">
          <a:xfrm>
            <a:off x="4592638" y="2070100"/>
            <a:ext cx="1250950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spcBef>
                <a:spcPct val="20000"/>
              </a:spcBef>
            </a:pPr>
            <a:r>
              <a:rPr lang="it-IT" altLang="it-IT" sz="1400" b="0" i="1">
                <a:solidFill>
                  <a:srgbClr val="FF0000"/>
                </a:solidFill>
                <a:latin typeface="Arial Narrow" pitchFamily="34" charset="0"/>
              </a:rPr>
              <a:t>Scegliere uno:</a:t>
            </a:r>
          </a:p>
          <a:p>
            <a:pPr>
              <a:spcBef>
                <a:spcPct val="20000"/>
              </a:spcBef>
            </a:pPr>
            <a:r>
              <a:rPr lang="it-IT" altLang="it-IT" sz="1400">
                <a:solidFill>
                  <a:srgbClr val="003399"/>
                </a:solidFill>
                <a:latin typeface="Arial Narrow" pitchFamily="34" charset="0"/>
              </a:rPr>
              <a:t>CSI a bassa dose + LABA</a:t>
            </a:r>
          </a:p>
        </p:txBody>
      </p:sp>
      <p:sp>
        <p:nvSpPr>
          <p:cNvPr id="198681" name="Rectangle 31"/>
          <p:cNvSpPr>
            <a:spLocks noChangeArrowheads="1"/>
          </p:cNvSpPr>
          <p:nvPr/>
        </p:nvSpPr>
        <p:spPr bwMode="auto">
          <a:xfrm>
            <a:off x="3341688" y="2205038"/>
            <a:ext cx="1250950" cy="769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spcBef>
                <a:spcPct val="20000"/>
              </a:spcBef>
            </a:pPr>
            <a:r>
              <a:rPr lang="it-IT" altLang="it-IT" sz="1400" b="0" i="1">
                <a:solidFill>
                  <a:srgbClr val="FF0000"/>
                </a:solidFill>
                <a:latin typeface="Arial Narrow" pitchFamily="34" charset="0"/>
              </a:rPr>
              <a:t>Scegliere uno:</a:t>
            </a:r>
          </a:p>
          <a:p>
            <a:pPr>
              <a:spcBef>
                <a:spcPct val="20000"/>
              </a:spcBef>
            </a:pPr>
            <a:r>
              <a:rPr lang="it-IT" altLang="it-IT" sz="1400">
                <a:solidFill>
                  <a:srgbClr val="003399"/>
                </a:solidFill>
                <a:latin typeface="Arial Narrow" pitchFamily="34" charset="0"/>
              </a:rPr>
              <a:t>CSI a bassa dose</a:t>
            </a:r>
          </a:p>
          <a:p>
            <a:pPr>
              <a:spcBef>
                <a:spcPct val="20000"/>
              </a:spcBef>
            </a:pPr>
            <a:endParaRPr lang="it-IT" altLang="it-IT" sz="1400">
              <a:solidFill>
                <a:srgbClr val="003399"/>
              </a:solidFill>
              <a:latin typeface="Arial Narrow" pitchFamily="34" charset="0"/>
            </a:endParaRPr>
          </a:p>
        </p:txBody>
      </p:sp>
      <p:sp>
        <p:nvSpPr>
          <p:cNvPr id="198682" name="Rectangle 32"/>
          <p:cNvSpPr>
            <a:spLocks noChangeArrowheads="1"/>
          </p:cNvSpPr>
          <p:nvPr/>
        </p:nvSpPr>
        <p:spPr bwMode="auto">
          <a:xfrm>
            <a:off x="1911350" y="2070100"/>
            <a:ext cx="1430338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spcBef>
                <a:spcPct val="20000"/>
              </a:spcBef>
            </a:pPr>
            <a:r>
              <a:rPr lang="el-GR" altLang="it-IT" sz="1400">
                <a:solidFill>
                  <a:srgbClr val="003399"/>
                </a:solidFill>
                <a:latin typeface="Arial Narrow" pitchFamily="34" charset="0"/>
              </a:rPr>
              <a:t>β</a:t>
            </a:r>
            <a:r>
              <a:rPr lang="it-IT" altLang="it-IT" sz="1400" baseline="-25000">
                <a:solidFill>
                  <a:srgbClr val="003399"/>
                </a:solidFill>
                <a:latin typeface="Arial Narrow" pitchFamily="34" charset="0"/>
              </a:rPr>
              <a:t>2</a:t>
            </a:r>
            <a:r>
              <a:rPr lang="it-IT" altLang="it-IT" sz="1400">
                <a:solidFill>
                  <a:srgbClr val="003399"/>
                </a:solidFill>
                <a:latin typeface="Arial Narrow" pitchFamily="34" charset="0"/>
              </a:rPr>
              <a:t>-agonisti a breve azione al bisogno</a:t>
            </a:r>
          </a:p>
        </p:txBody>
      </p:sp>
      <p:sp>
        <p:nvSpPr>
          <p:cNvPr id="198683" name="Rectangle 33"/>
          <p:cNvSpPr>
            <a:spLocks noChangeArrowheads="1"/>
          </p:cNvSpPr>
          <p:nvPr/>
        </p:nvSpPr>
        <p:spPr bwMode="auto">
          <a:xfrm>
            <a:off x="7091363" y="1423988"/>
            <a:ext cx="125095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spcBef>
                <a:spcPct val="20000"/>
              </a:spcBef>
            </a:pPr>
            <a:r>
              <a:rPr lang="it-IT" altLang="it-IT" sz="1600">
                <a:solidFill>
                  <a:schemeClr val="bg1"/>
                </a:solidFill>
                <a:latin typeface="Arial Narrow" pitchFamily="34" charset="0"/>
              </a:rPr>
              <a:t>STEP 5</a:t>
            </a:r>
          </a:p>
        </p:txBody>
      </p:sp>
      <p:sp>
        <p:nvSpPr>
          <p:cNvPr id="198684" name="Rectangle 34"/>
          <p:cNvSpPr>
            <a:spLocks noChangeArrowheads="1"/>
          </p:cNvSpPr>
          <p:nvPr/>
        </p:nvSpPr>
        <p:spPr bwMode="auto">
          <a:xfrm>
            <a:off x="5843588" y="1423988"/>
            <a:ext cx="1247775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spcBef>
                <a:spcPct val="20000"/>
              </a:spcBef>
            </a:pPr>
            <a:r>
              <a:rPr lang="it-IT" altLang="it-IT" sz="1600">
                <a:solidFill>
                  <a:schemeClr val="bg1"/>
                </a:solidFill>
                <a:latin typeface="Arial Narrow" pitchFamily="34" charset="0"/>
              </a:rPr>
              <a:t>STEP 4</a:t>
            </a:r>
          </a:p>
        </p:txBody>
      </p:sp>
      <p:sp>
        <p:nvSpPr>
          <p:cNvPr id="198685" name="Rectangle 35"/>
          <p:cNvSpPr>
            <a:spLocks noChangeArrowheads="1"/>
          </p:cNvSpPr>
          <p:nvPr/>
        </p:nvSpPr>
        <p:spPr bwMode="auto">
          <a:xfrm>
            <a:off x="4592638" y="1423988"/>
            <a:ext cx="125095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spcBef>
                <a:spcPct val="20000"/>
              </a:spcBef>
            </a:pPr>
            <a:r>
              <a:rPr lang="it-IT" altLang="it-IT" sz="1600">
                <a:solidFill>
                  <a:schemeClr val="bg1"/>
                </a:solidFill>
                <a:latin typeface="Arial Narrow" pitchFamily="34" charset="0"/>
              </a:rPr>
              <a:t>STEP 3</a:t>
            </a:r>
          </a:p>
        </p:txBody>
      </p:sp>
      <p:sp>
        <p:nvSpPr>
          <p:cNvPr id="198686" name="Rectangle 36"/>
          <p:cNvSpPr>
            <a:spLocks noChangeArrowheads="1"/>
          </p:cNvSpPr>
          <p:nvPr/>
        </p:nvSpPr>
        <p:spPr bwMode="auto">
          <a:xfrm>
            <a:off x="3341688" y="1423988"/>
            <a:ext cx="125095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spcBef>
                <a:spcPct val="20000"/>
              </a:spcBef>
            </a:pPr>
            <a:r>
              <a:rPr lang="it-IT" altLang="it-IT" sz="1600">
                <a:solidFill>
                  <a:schemeClr val="bg1"/>
                </a:solidFill>
                <a:latin typeface="Arial Narrow" pitchFamily="34" charset="0"/>
              </a:rPr>
              <a:t>STEP 2</a:t>
            </a:r>
          </a:p>
        </p:txBody>
      </p:sp>
      <p:sp>
        <p:nvSpPr>
          <p:cNvPr id="198687" name="Rectangle 37"/>
          <p:cNvSpPr>
            <a:spLocks noChangeArrowheads="1"/>
          </p:cNvSpPr>
          <p:nvPr/>
        </p:nvSpPr>
        <p:spPr bwMode="auto">
          <a:xfrm>
            <a:off x="1911350" y="1423988"/>
            <a:ext cx="1430338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spcBef>
                <a:spcPct val="20000"/>
              </a:spcBef>
            </a:pPr>
            <a:r>
              <a:rPr lang="it-IT" altLang="it-IT" sz="1600">
                <a:solidFill>
                  <a:schemeClr val="bg1"/>
                </a:solidFill>
                <a:latin typeface="Arial Narrow" pitchFamily="34" charset="0"/>
              </a:rPr>
              <a:t>STEP 1</a:t>
            </a:r>
          </a:p>
        </p:txBody>
      </p:sp>
      <p:sp>
        <p:nvSpPr>
          <p:cNvPr id="198689" name="Line 39"/>
          <p:cNvSpPr>
            <a:spLocks noChangeShapeType="1"/>
          </p:cNvSpPr>
          <p:nvPr/>
        </p:nvSpPr>
        <p:spPr bwMode="auto">
          <a:xfrm>
            <a:off x="841375" y="2060575"/>
            <a:ext cx="1069975" cy="0"/>
          </a:xfrm>
          <a:prstGeom prst="line">
            <a:avLst/>
          </a:prstGeom>
          <a:noFill/>
          <a:ln w="28575">
            <a:solidFill>
              <a:srgbClr val="003399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198690" name="Line 40"/>
          <p:cNvSpPr>
            <a:spLocks noChangeShapeType="1"/>
          </p:cNvSpPr>
          <p:nvPr/>
        </p:nvSpPr>
        <p:spPr bwMode="auto">
          <a:xfrm>
            <a:off x="841375" y="4959350"/>
            <a:ext cx="1069975" cy="0"/>
          </a:xfrm>
          <a:prstGeom prst="line">
            <a:avLst/>
          </a:prstGeom>
          <a:noFill/>
          <a:ln w="28575">
            <a:solidFill>
              <a:srgbClr val="003399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198693" name="Line 44"/>
          <p:cNvSpPr>
            <a:spLocks noChangeShapeType="1"/>
          </p:cNvSpPr>
          <p:nvPr/>
        </p:nvSpPr>
        <p:spPr bwMode="auto">
          <a:xfrm>
            <a:off x="841375" y="2830513"/>
            <a:ext cx="1069975" cy="0"/>
          </a:xfrm>
          <a:prstGeom prst="line">
            <a:avLst/>
          </a:prstGeom>
          <a:noFill/>
          <a:ln w="28575">
            <a:solidFill>
              <a:srgbClr val="003399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198694" name="Line 45"/>
          <p:cNvSpPr>
            <a:spLocks noChangeShapeType="1"/>
          </p:cNvSpPr>
          <p:nvPr/>
        </p:nvSpPr>
        <p:spPr bwMode="auto">
          <a:xfrm>
            <a:off x="1911350" y="4968875"/>
            <a:ext cx="0" cy="939800"/>
          </a:xfrm>
          <a:prstGeom prst="line">
            <a:avLst/>
          </a:prstGeom>
          <a:noFill/>
          <a:ln w="28575">
            <a:solidFill>
              <a:srgbClr val="003399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198695" name="Line 46"/>
          <p:cNvSpPr>
            <a:spLocks noChangeShapeType="1"/>
          </p:cNvSpPr>
          <p:nvPr/>
        </p:nvSpPr>
        <p:spPr bwMode="auto">
          <a:xfrm>
            <a:off x="3341688" y="4968875"/>
            <a:ext cx="0" cy="334963"/>
          </a:xfrm>
          <a:prstGeom prst="line">
            <a:avLst/>
          </a:prstGeom>
          <a:noFill/>
          <a:ln w="28575">
            <a:solidFill>
              <a:srgbClr val="003399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198696" name="Line 47"/>
          <p:cNvSpPr>
            <a:spLocks noChangeShapeType="1"/>
          </p:cNvSpPr>
          <p:nvPr/>
        </p:nvSpPr>
        <p:spPr bwMode="auto">
          <a:xfrm>
            <a:off x="1897063" y="1414463"/>
            <a:ext cx="0" cy="3544887"/>
          </a:xfrm>
          <a:prstGeom prst="line">
            <a:avLst/>
          </a:prstGeom>
          <a:noFill/>
          <a:ln w="28575">
            <a:solidFill>
              <a:srgbClr val="003399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198697" name="Line 48"/>
          <p:cNvSpPr>
            <a:spLocks noChangeShapeType="1"/>
          </p:cNvSpPr>
          <p:nvPr/>
        </p:nvSpPr>
        <p:spPr bwMode="auto">
          <a:xfrm>
            <a:off x="3341688" y="1423988"/>
            <a:ext cx="0" cy="646112"/>
          </a:xfrm>
          <a:prstGeom prst="line">
            <a:avLst/>
          </a:prstGeom>
          <a:noFill/>
          <a:ln w="28575">
            <a:solidFill>
              <a:srgbClr val="003399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198698" name="Line 49"/>
          <p:cNvSpPr>
            <a:spLocks noChangeShapeType="1"/>
          </p:cNvSpPr>
          <p:nvPr/>
        </p:nvSpPr>
        <p:spPr bwMode="auto">
          <a:xfrm>
            <a:off x="3341688" y="2070100"/>
            <a:ext cx="0" cy="2898775"/>
          </a:xfrm>
          <a:prstGeom prst="line">
            <a:avLst/>
          </a:prstGeom>
          <a:noFill/>
          <a:ln w="28575" cap="sq">
            <a:solidFill>
              <a:srgbClr val="003399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198699" name="Line 50"/>
          <p:cNvSpPr>
            <a:spLocks noChangeShapeType="1"/>
          </p:cNvSpPr>
          <p:nvPr/>
        </p:nvSpPr>
        <p:spPr bwMode="auto">
          <a:xfrm>
            <a:off x="4592638" y="1423988"/>
            <a:ext cx="0" cy="646112"/>
          </a:xfrm>
          <a:prstGeom prst="line">
            <a:avLst/>
          </a:prstGeom>
          <a:noFill/>
          <a:ln w="28575">
            <a:solidFill>
              <a:srgbClr val="003399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198700" name="Line 51"/>
          <p:cNvSpPr>
            <a:spLocks noChangeShapeType="1"/>
          </p:cNvSpPr>
          <p:nvPr/>
        </p:nvSpPr>
        <p:spPr bwMode="auto">
          <a:xfrm>
            <a:off x="4592638" y="2087563"/>
            <a:ext cx="0" cy="2844800"/>
          </a:xfrm>
          <a:prstGeom prst="line">
            <a:avLst/>
          </a:prstGeom>
          <a:noFill/>
          <a:ln w="28575" cap="sq">
            <a:solidFill>
              <a:srgbClr val="003399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198701" name="Line 52"/>
          <p:cNvSpPr>
            <a:spLocks noChangeShapeType="1"/>
          </p:cNvSpPr>
          <p:nvPr/>
        </p:nvSpPr>
        <p:spPr bwMode="auto">
          <a:xfrm>
            <a:off x="5843588" y="1423988"/>
            <a:ext cx="0" cy="646112"/>
          </a:xfrm>
          <a:prstGeom prst="line">
            <a:avLst/>
          </a:prstGeom>
          <a:noFill/>
          <a:ln w="28575">
            <a:solidFill>
              <a:srgbClr val="003399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198702" name="Line 53"/>
          <p:cNvSpPr>
            <a:spLocks noChangeShapeType="1"/>
          </p:cNvSpPr>
          <p:nvPr/>
        </p:nvSpPr>
        <p:spPr bwMode="auto">
          <a:xfrm>
            <a:off x="5843588" y="2055813"/>
            <a:ext cx="0" cy="2898775"/>
          </a:xfrm>
          <a:prstGeom prst="line">
            <a:avLst/>
          </a:prstGeom>
          <a:noFill/>
          <a:ln w="28575" cap="sq">
            <a:solidFill>
              <a:srgbClr val="003399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198703" name="Line 54"/>
          <p:cNvSpPr>
            <a:spLocks noChangeShapeType="1"/>
          </p:cNvSpPr>
          <p:nvPr/>
        </p:nvSpPr>
        <p:spPr bwMode="auto">
          <a:xfrm>
            <a:off x="7091363" y="1423988"/>
            <a:ext cx="0" cy="646112"/>
          </a:xfrm>
          <a:prstGeom prst="line">
            <a:avLst/>
          </a:prstGeom>
          <a:noFill/>
          <a:ln w="28575">
            <a:solidFill>
              <a:srgbClr val="003399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198704" name="Line 55"/>
          <p:cNvSpPr>
            <a:spLocks noChangeShapeType="1"/>
          </p:cNvSpPr>
          <p:nvPr/>
        </p:nvSpPr>
        <p:spPr bwMode="auto">
          <a:xfrm>
            <a:off x="7091363" y="2070100"/>
            <a:ext cx="0" cy="2898775"/>
          </a:xfrm>
          <a:prstGeom prst="line">
            <a:avLst/>
          </a:prstGeom>
          <a:noFill/>
          <a:ln w="28575" cap="sq">
            <a:solidFill>
              <a:srgbClr val="003399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198705" name="Line 56"/>
          <p:cNvSpPr>
            <a:spLocks noChangeShapeType="1"/>
          </p:cNvSpPr>
          <p:nvPr/>
        </p:nvSpPr>
        <p:spPr bwMode="auto">
          <a:xfrm>
            <a:off x="841375" y="5303838"/>
            <a:ext cx="0" cy="301625"/>
          </a:xfrm>
          <a:prstGeom prst="line">
            <a:avLst/>
          </a:prstGeom>
          <a:noFill/>
          <a:ln w="28575" cap="sq">
            <a:noFill/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198706" name="Line 57"/>
          <p:cNvSpPr>
            <a:spLocks noChangeShapeType="1"/>
          </p:cNvSpPr>
          <p:nvPr/>
        </p:nvSpPr>
        <p:spPr bwMode="auto">
          <a:xfrm>
            <a:off x="841375" y="4968875"/>
            <a:ext cx="0" cy="334963"/>
          </a:xfrm>
          <a:prstGeom prst="line">
            <a:avLst/>
          </a:prstGeom>
          <a:noFill/>
          <a:ln w="28575" cap="sq">
            <a:noFill/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198707" name="Line 58"/>
          <p:cNvSpPr>
            <a:spLocks noChangeShapeType="1"/>
          </p:cNvSpPr>
          <p:nvPr/>
        </p:nvSpPr>
        <p:spPr bwMode="auto">
          <a:xfrm>
            <a:off x="1911350" y="5294313"/>
            <a:ext cx="6430963" cy="0"/>
          </a:xfrm>
          <a:prstGeom prst="line">
            <a:avLst/>
          </a:prstGeom>
          <a:noFill/>
          <a:ln w="28575">
            <a:solidFill>
              <a:srgbClr val="003399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198708" name="Line 60"/>
          <p:cNvSpPr>
            <a:spLocks noChangeShapeType="1"/>
          </p:cNvSpPr>
          <p:nvPr/>
        </p:nvSpPr>
        <p:spPr bwMode="auto">
          <a:xfrm>
            <a:off x="1911350" y="5595938"/>
            <a:ext cx="6430963" cy="0"/>
          </a:xfrm>
          <a:prstGeom prst="line">
            <a:avLst/>
          </a:prstGeom>
          <a:noFill/>
          <a:ln w="28575">
            <a:solidFill>
              <a:srgbClr val="003399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198709" name="Line 61"/>
          <p:cNvSpPr>
            <a:spLocks noChangeShapeType="1"/>
          </p:cNvSpPr>
          <p:nvPr/>
        </p:nvSpPr>
        <p:spPr bwMode="auto">
          <a:xfrm>
            <a:off x="841375" y="2840038"/>
            <a:ext cx="0" cy="2128837"/>
          </a:xfrm>
          <a:prstGeom prst="line">
            <a:avLst/>
          </a:prstGeom>
          <a:noFill/>
          <a:ln w="28575" cap="sq">
            <a:noFill/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198710" name="Line 62"/>
          <p:cNvSpPr>
            <a:spLocks noChangeShapeType="1"/>
          </p:cNvSpPr>
          <p:nvPr/>
        </p:nvSpPr>
        <p:spPr bwMode="auto">
          <a:xfrm>
            <a:off x="841375" y="2070100"/>
            <a:ext cx="0" cy="769938"/>
          </a:xfrm>
          <a:prstGeom prst="line">
            <a:avLst/>
          </a:prstGeom>
          <a:noFill/>
          <a:ln w="28575" cap="sq">
            <a:noFill/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198711" name="Line 63"/>
          <p:cNvSpPr>
            <a:spLocks noChangeShapeType="1"/>
          </p:cNvSpPr>
          <p:nvPr/>
        </p:nvSpPr>
        <p:spPr bwMode="auto">
          <a:xfrm>
            <a:off x="1911350" y="4959350"/>
            <a:ext cx="6430963" cy="0"/>
          </a:xfrm>
          <a:prstGeom prst="line">
            <a:avLst/>
          </a:prstGeom>
          <a:noFill/>
          <a:ln w="28575" cap="sq">
            <a:solidFill>
              <a:srgbClr val="003399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198713" name="Line 65"/>
          <p:cNvSpPr>
            <a:spLocks noChangeShapeType="1"/>
          </p:cNvSpPr>
          <p:nvPr/>
        </p:nvSpPr>
        <p:spPr bwMode="auto">
          <a:xfrm>
            <a:off x="841375" y="1423988"/>
            <a:ext cx="0" cy="646112"/>
          </a:xfrm>
          <a:prstGeom prst="line">
            <a:avLst/>
          </a:prstGeom>
          <a:noFill/>
          <a:ln w="28575" cap="sq">
            <a:noFill/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198714" name="Line 66"/>
          <p:cNvSpPr>
            <a:spLocks noChangeShapeType="1"/>
          </p:cNvSpPr>
          <p:nvPr/>
        </p:nvSpPr>
        <p:spPr bwMode="auto">
          <a:xfrm>
            <a:off x="841375" y="1122363"/>
            <a:ext cx="0" cy="301625"/>
          </a:xfrm>
          <a:prstGeom prst="line">
            <a:avLst/>
          </a:prstGeom>
          <a:noFill/>
          <a:ln w="28575" cap="sq">
            <a:noFill/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198715" name="Line 67"/>
          <p:cNvSpPr>
            <a:spLocks noChangeShapeType="1"/>
          </p:cNvSpPr>
          <p:nvPr/>
        </p:nvSpPr>
        <p:spPr bwMode="auto">
          <a:xfrm>
            <a:off x="8342313" y="1409700"/>
            <a:ext cx="0" cy="4492625"/>
          </a:xfrm>
          <a:prstGeom prst="line">
            <a:avLst/>
          </a:prstGeom>
          <a:noFill/>
          <a:ln w="28575" cap="sq">
            <a:solidFill>
              <a:srgbClr val="003399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198716" name="Line 68"/>
          <p:cNvSpPr>
            <a:spLocks noChangeShapeType="1"/>
          </p:cNvSpPr>
          <p:nvPr/>
        </p:nvSpPr>
        <p:spPr bwMode="auto">
          <a:xfrm>
            <a:off x="8342313" y="1122363"/>
            <a:ext cx="0" cy="301625"/>
          </a:xfrm>
          <a:prstGeom prst="line">
            <a:avLst/>
          </a:prstGeom>
          <a:noFill/>
          <a:ln w="28575" cap="sq">
            <a:noFill/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198717" name="Line 69"/>
          <p:cNvSpPr>
            <a:spLocks noChangeShapeType="1"/>
          </p:cNvSpPr>
          <p:nvPr/>
        </p:nvSpPr>
        <p:spPr bwMode="auto">
          <a:xfrm>
            <a:off x="1897063" y="1414463"/>
            <a:ext cx="6430962" cy="0"/>
          </a:xfrm>
          <a:prstGeom prst="line">
            <a:avLst/>
          </a:prstGeom>
          <a:noFill/>
          <a:ln w="28575">
            <a:solidFill>
              <a:srgbClr val="003399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198718" name="Line 70"/>
          <p:cNvSpPr>
            <a:spLocks noChangeShapeType="1"/>
          </p:cNvSpPr>
          <p:nvPr/>
        </p:nvSpPr>
        <p:spPr bwMode="auto">
          <a:xfrm>
            <a:off x="1911350" y="2070100"/>
            <a:ext cx="6430963" cy="0"/>
          </a:xfrm>
          <a:prstGeom prst="line">
            <a:avLst/>
          </a:prstGeom>
          <a:noFill/>
          <a:ln w="28575" cap="sq">
            <a:solidFill>
              <a:srgbClr val="003399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198719" name="Line 71"/>
          <p:cNvSpPr>
            <a:spLocks noChangeShapeType="1"/>
          </p:cNvSpPr>
          <p:nvPr/>
        </p:nvSpPr>
        <p:spPr bwMode="auto">
          <a:xfrm>
            <a:off x="1911350" y="5899150"/>
            <a:ext cx="6430963" cy="0"/>
          </a:xfrm>
          <a:prstGeom prst="line">
            <a:avLst/>
          </a:prstGeom>
          <a:noFill/>
          <a:ln w="28575">
            <a:solidFill>
              <a:srgbClr val="003399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83977447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2438400" y="381000"/>
            <a:ext cx="41155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 smtClean="0"/>
              <a:t>Asma persistente o cronico</a:t>
            </a:r>
            <a:endParaRPr lang="it-IT" sz="2800" dirty="0"/>
          </a:p>
        </p:txBody>
      </p:sp>
      <p:sp>
        <p:nvSpPr>
          <p:cNvPr id="3" name="CasellaDiTesto 2"/>
          <p:cNvSpPr txBox="1"/>
          <p:nvPr/>
        </p:nvSpPr>
        <p:spPr>
          <a:xfrm>
            <a:off x="1143000" y="2438400"/>
            <a:ext cx="5904180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Tx/>
              <a:buChar char="-"/>
            </a:pPr>
            <a:r>
              <a:rPr lang="it-IT" sz="2400" dirty="0" smtClean="0"/>
              <a:t>Rappresenta circa il 30% di tutti i casi di asma</a:t>
            </a:r>
          </a:p>
          <a:p>
            <a:pPr>
              <a:buFontTx/>
              <a:buChar char="-"/>
            </a:pPr>
            <a:endParaRPr lang="it-IT" sz="2400" dirty="0" smtClean="0"/>
          </a:p>
          <a:p>
            <a:pPr>
              <a:buFontTx/>
              <a:buChar char="-"/>
            </a:pPr>
            <a:r>
              <a:rPr lang="it-IT" sz="2400" dirty="0" smtClean="0"/>
              <a:t> Può essere lieve, moderato, grave</a:t>
            </a:r>
            <a:endParaRPr lang="it-IT" sz="24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51520" y="620688"/>
            <a:ext cx="8229600" cy="1143000"/>
          </a:xfrm>
        </p:spPr>
        <p:txBody>
          <a:bodyPr>
            <a:normAutofit/>
          </a:bodyPr>
          <a:lstStyle/>
          <a:p>
            <a:r>
              <a:rPr lang="it-IT" sz="4000" b="1" dirty="0" smtClean="0"/>
              <a:t>Asma severo</a:t>
            </a:r>
            <a:endParaRPr lang="it-IT" sz="4000" b="1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37220" y="2276872"/>
            <a:ext cx="8229600" cy="2016224"/>
          </a:xfrm>
        </p:spPr>
        <p:txBody>
          <a:bodyPr>
            <a:normAutofit/>
          </a:bodyPr>
          <a:lstStyle/>
          <a:p>
            <a:r>
              <a:rPr lang="en-US" sz="2000" dirty="0" err="1" smtClean="0"/>
              <a:t>Interessa</a:t>
            </a:r>
            <a:r>
              <a:rPr lang="en-US" sz="2000" dirty="0" smtClean="0"/>
              <a:t>  </a:t>
            </a:r>
            <a:r>
              <a:rPr lang="en-US" sz="2000" dirty="0" err="1" smtClean="0"/>
              <a:t>il</a:t>
            </a:r>
            <a:r>
              <a:rPr lang="en-US" sz="2000" dirty="0" smtClean="0"/>
              <a:t> 4.5 % </a:t>
            </a:r>
            <a:r>
              <a:rPr lang="en-US" sz="2000" dirty="0" err="1" smtClean="0"/>
              <a:t>dei</a:t>
            </a:r>
            <a:r>
              <a:rPr lang="en-US" sz="2000" dirty="0" smtClean="0"/>
              <a:t> bambini con </a:t>
            </a:r>
            <a:r>
              <a:rPr lang="en-US" sz="2000" dirty="0" err="1" smtClean="0"/>
              <a:t>asma</a:t>
            </a:r>
            <a:r>
              <a:rPr lang="en-US" sz="2000" dirty="0" smtClean="0"/>
              <a:t>. </a:t>
            </a:r>
          </a:p>
          <a:p>
            <a:r>
              <a:rPr lang="en-US" sz="2000" dirty="0" err="1" smtClean="0"/>
              <a:t>L’asma</a:t>
            </a:r>
            <a:r>
              <a:rPr lang="en-US" sz="2000" dirty="0" smtClean="0"/>
              <a:t> </a:t>
            </a:r>
            <a:r>
              <a:rPr lang="en-US" sz="2000" dirty="0" err="1" smtClean="0"/>
              <a:t>severo</a:t>
            </a:r>
            <a:r>
              <a:rPr lang="en-US" sz="2000" dirty="0" smtClean="0"/>
              <a:t> è </a:t>
            </a:r>
            <a:r>
              <a:rPr lang="en-US" sz="2000" dirty="0" err="1" smtClean="0"/>
              <a:t>fortemente</a:t>
            </a:r>
            <a:r>
              <a:rPr lang="en-US" sz="2000" dirty="0" smtClean="0"/>
              <a:t> </a:t>
            </a:r>
            <a:r>
              <a:rPr lang="en-US" sz="2000" dirty="0" err="1" smtClean="0"/>
              <a:t>associato</a:t>
            </a:r>
            <a:r>
              <a:rPr lang="en-US" sz="2000" dirty="0" smtClean="0"/>
              <a:t> </a:t>
            </a:r>
            <a:r>
              <a:rPr lang="en-US" sz="2000" dirty="0" err="1" smtClean="0"/>
              <a:t>alla</a:t>
            </a:r>
            <a:r>
              <a:rPr lang="en-US" sz="2000" dirty="0" smtClean="0"/>
              <a:t> </a:t>
            </a:r>
            <a:r>
              <a:rPr lang="en-US" sz="2000" dirty="0" err="1" smtClean="0"/>
              <a:t>allergia</a:t>
            </a:r>
            <a:endParaRPr lang="en-US" sz="2000" dirty="0" smtClean="0"/>
          </a:p>
          <a:p>
            <a:r>
              <a:rPr lang="en-US" sz="2000" dirty="0" smtClean="0"/>
              <a:t> </a:t>
            </a:r>
            <a:r>
              <a:rPr lang="en-US" sz="2000" dirty="0" err="1" smtClean="0"/>
              <a:t>Rappresenta</a:t>
            </a:r>
            <a:r>
              <a:rPr lang="en-US" sz="2000" dirty="0" smtClean="0"/>
              <a:t> la </a:t>
            </a:r>
            <a:r>
              <a:rPr lang="en-US" sz="2000" dirty="0" err="1" smtClean="0"/>
              <a:t>maggior</a:t>
            </a:r>
            <a:r>
              <a:rPr lang="en-US" sz="2000" dirty="0" smtClean="0"/>
              <a:t> </a:t>
            </a:r>
            <a:r>
              <a:rPr lang="en-US" sz="2000" dirty="0" err="1" smtClean="0"/>
              <a:t>fonte</a:t>
            </a:r>
            <a:r>
              <a:rPr lang="en-US" sz="2000" dirty="0" smtClean="0"/>
              <a:t> di </a:t>
            </a:r>
            <a:r>
              <a:rPr lang="en-US" sz="2000" dirty="0" err="1" smtClean="0"/>
              <a:t>costi</a:t>
            </a:r>
            <a:r>
              <a:rPr lang="en-US" sz="2000" dirty="0" smtClean="0"/>
              <a:t> per la </a:t>
            </a:r>
            <a:r>
              <a:rPr lang="en-US" sz="2000" dirty="0" err="1" smtClean="0"/>
              <a:t>cura</a:t>
            </a:r>
            <a:r>
              <a:rPr lang="en-US" sz="2000" dirty="0" smtClean="0"/>
              <a:t> </a:t>
            </a:r>
            <a:r>
              <a:rPr lang="en-US" sz="2000" dirty="0" err="1" smtClean="0"/>
              <a:t>dell’asma</a:t>
            </a:r>
            <a:endParaRPr lang="en-US" sz="2000" dirty="0" smtClean="0"/>
          </a:p>
        </p:txBody>
      </p:sp>
      <p:sp>
        <p:nvSpPr>
          <p:cNvPr id="4" name="Rettangolo 3"/>
          <p:cNvSpPr/>
          <p:nvPr/>
        </p:nvSpPr>
        <p:spPr>
          <a:xfrm>
            <a:off x="2195736" y="4954349"/>
            <a:ext cx="511256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000" dirty="0" smtClean="0"/>
              <a:t>Lang A, et al. Severe </a:t>
            </a:r>
            <a:r>
              <a:rPr lang="it-IT" sz="1000" dirty="0" err="1" smtClean="0"/>
              <a:t>asthma</a:t>
            </a:r>
            <a:r>
              <a:rPr lang="it-IT" sz="1000" dirty="0" smtClean="0"/>
              <a:t> in </a:t>
            </a:r>
            <a:r>
              <a:rPr lang="it-IT" sz="1000" dirty="0" err="1" smtClean="0"/>
              <a:t>childhood</a:t>
            </a:r>
            <a:r>
              <a:rPr lang="it-IT" sz="1000" dirty="0" smtClean="0"/>
              <a:t>: </a:t>
            </a:r>
            <a:r>
              <a:rPr lang="it-IT" sz="1000" dirty="0" err="1" smtClean="0"/>
              <a:t>assessed</a:t>
            </a:r>
            <a:r>
              <a:rPr lang="it-IT" sz="1000" dirty="0" smtClean="0"/>
              <a:t> in 10 </a:t>
            </a:r>
            <a:r>
              <a:rPr lang="it-IT" sz="1000" dirty="0" err="1" smtClean="0"/>
              <a:t>year</a:t>
            </a:r>
            <a:r>
              <a:rPr lang="it-IT" sz="1000" dirty="0" smtClean="0"/>
              <a:t> </a:t>
            </a:r>
            <a:r>
              <a:rPr lang="it-IT" sz="1000" dirty="0" err="1" smtClean="0"/>
              <a:t>olds</a:t>
            </a:r>
            <a:r>
              <a:rPr lang="it-IT" sz="1000" dirty="0" smtClean="0"/>
              <a:t> in a </a:t>
            </a:r>
            <a:r>
              <a:rPr lang="it-IT" sz="1000" dirty="0" err="1" smtClean="0"/>
              <a:t>birth</a:t>
            </a:r>
            <a:r>
              <a:rPr lang="it-IT" sz="1000" dirty="0" smtClean="0"/>
              <a:t> </a:t>
            </a:r>
            <a:r>
              <a:rPr lang="it-IT" sz="1000" dirty="0" err="1" smtClean="0"/>
              <a:t>cohort</a:t>
            </a:r>
            <a:endParaRPr lang="it-IT" sz="1000" dirty="0" smtClean="0"/>
          </a:p>
          <a:p>
            <a:r>
              <a:rPr lang="it-IT" sz="1000" dirty="0" err="1" smtClean="0"/>
              <a:t>study</a:t>
            </a:r>
            <a:r>
              <a:rPr lang="it-IT" sz="1000" dirty="0" smtClean="0"/>
              <a:t>. </a:t>
            </a:r>
            <a:r>
              <a:rPr lang="it-IT" sz="1000" dirty="0" err="1" smtClean="0"/>
              <a:t>Allergy</a:t>
            </a:r>
            <a:r>
              <a:rPr lang="it-IT" sz="1000" dirty="0" smtClean="0"/>
              <a:t> 2008 Aug;63(8):1054–60.</a:t>
            </a:r>
          </a:p>
          <a:p>
            <a:endParaRPr lang="it-IT" sz="1000" dirty="0" smtClean="0"/>
          </a:p>
          <a:p>
            <a:r>
              <a:rPr lang="it-IT" sz="1000" dirty="0" smtClean="0"/>
              <a:t> </a:t>
            </a:r>
            <a:r>
              <a:rPr lang="it-IT" sz="1000" dirty="0" err="1" smtClean="0"/>
              <a:t>Haselkorn</a:t>
            </a:r>
            <a:r>
              <a:rPr lang="it-IT" sz="1000" dirty="0" smtClean="0"/>
              <a:t> T, </a:t>
            </a:r>
            <a:r>
              <a:rPr lang="it-IT" sz="1000" dirty="0" err="1" smtClean="0"/>
              <a:t>Borish</a:t>
            </a:r>
            <a:r>
              <a:rPr lang="it-IT" sz="1000" dirty="0" smtClean="0"/>
              <a:t> L, Miller DP, Weiss ST, </a:t>
            </a:r>
            <a:r>
              <a:rPr lang="it-IT" sz="1000" dirty="0" err="1" smtClean="0"/>
              <a:t>Wong</a:t>
            </a:r>
            <a:r>
              <a:rPr lang="it-IT" sz="1000" dirty="0" smtClean="0"/>
              <a:t> DA. High </a:t>
            </a:r>
            <a:r>
              <a:rPr lang="it-IT" sz="1000" dirty="0" err="1" smtClean="0"/>
              <a:t>prevalence</a:t>
            </a:r>
            <a:r>
              <a:rPr lang="it-IT" sz="1000" dirty="0" smtClean="0"/>
              <a:t> of </a:t>
            </a:r>
            <a:r>
              <a:rPr lang="it-IT" sz="1000" dirty="0" err="1" smtClean="0"/>
              <a:t>skin</a:t>
            </a:r>
            <a:endParaRPr lang="it-IT" sz="1000" dirty="0" smtClean="0"/>
          </a:p>
          <a:p>
            <a:r>
              <a:rPr lang="it-IT" sz="1000" dirty="0" smtClean="0"/>
              <a:t>test </a:t>
            </a:r>
            <a:r>
              <a:rPr lang="it-IT" sz="1000" dirty="0" err="1" smtClean="0"/>
              <a:t>positivity</a:t>
            </a:r>
            <a:r>
              <a:rPr lang="it-IT" sz="1000" dirty="0" smtClean="0"/>
              <a:t> in severe or </a:t>
            </a:r>
            <a:r>
              <a:rPr lang="it-IT" sz="1000" dirty="0" err="1" smtClean="0"/>
              <a:t>difficult</a:t>
            </a:r>
            <a:r>
              <a:rPr lang="it-IT" sz="1000" dirty="0" smtClean="0"/>
              <a:t>-to-</a:t>
            </a:r>
            <a:r>
              <a:rPr lang="it-IT" sz="1000" dirty="0" err="1" smtClean="0"/>
              <a:t>treat</a:t>
            </a:r>
            <a:r>
              <a:rPr lang="it-IT" sz="1000" dirty="0" smtClean="0"/>
              <a:t> </a:t>
            </a:r>
            <a:r>
              <a:rPr lang="it-IT" sz="1000" dirty="0" err="1" smtClean="0"/>
              <a:t>asthma</a:t>
            </a:r>
            <a:r>
              <a:rPr lang="it-IT" sz="1000" dirty="0" smtClean="0"/>
              <a:t>. J </a:t>
            </a:r>
            <a:r>
              <a:rPr lang="it-IT" sz="1000" dirty="0" err="1" smtClean="0"/>
              <a:t>Asthma</a:t>
            </a:r>
            <a:r>
              <a:rPr lang="it-IT" sz="1000" dirty="0" smtClean="0"/>
              <a:t> 2006 Dec;43(10):745–52.</a:t>
            </a:r>
          </a:p>
          <a:p>
            <a:endParaRPr lang="it-IT" sz="1000" dirty="0" smtClean="0"/>
          </a:p>
          <a:p>
            <a:r>
              <a:rPr lang="en-US" sz="1000" dirty="0"/>
              <a:t>Godard P</a:t>
            </a:r>
            <a:r>
              <a:rPr lang="en-US" sz="1000" dirty="0" smtClean="0"/>
              <a:t>,. </a:t>
            </a:r>
            <a:r>
              <a:rPr lang="en-US" sz="1000" dirty="0"/>
              <a:t>Costs of asthma are correlated with severity: a 1-yr prospective study. </a:t>
            </a:r>
            <a:endParaRPr lang="en-US" sz="1000" dirty="0" smtClean="0"/>
          </a:p>
          <a:p>
            <a:r>
              <a:rPr lang="en-US" sz="1000" dirty="0" err="1" smtClean="0"/>
              <a:t>Eur</a:t>
            </a:r>
            <a:r>
              <a:rPr lang="en-US" sz="1000" dirty="0" smtClean="0"/>
              <a:t> </a:t>
            </a:r>
            <a:r>
              <a:rPr lang="en-US" sz="1000" dirty="0" err="1"/>
              <a:t>Respir</a:t>
            </a:r>
            <a:r>
              <a:rPr lang="en-US" sz="1000" dirty="0"/>
              <a:t> J 2002 Jan;19(1):61–7 </a:t>
            </a:r>
            <a:endParaRPr lang="it-IT" sz="1000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871188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Immagin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81034" y="690563"/>
            <a:ext cx="4016022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5" name="Immagine 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1667" y="1628776"/>
            <a:ext cx="3935589" cy="4035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156" name="CasellaDiTesto 10"/>
          <p:cNvSpPr txBox="1">
            <a:spLocks noChangeArrowheads="1"/>
          </p:cNvSpPr>
          <p:nvPr/>
        </p:nvSpPr>
        <p:spPr bwMode="auto">
          <a:xfrm>
            <a:off x="3962400" y="228600"/>
            <a:ext cx="1016624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it-IT" sz="3200" b="1"/>
              <a:t>2017</a:t>
            </a:r>
          </a:p>
        </p:txBody>
      </p:sp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7696200" y="6324600"/>
            <a:ext cx="1066800" cy="304800"/>
            <a:chOff x="4848" y="3984"/>
            <a:chExt cx="672" cy="192"/>
          </a:xfrm>
        </p:grpSpPr>
        <p:pic>
          <p:nvPicPr>
            <p:cNvPr id="8" name="Picture 9"/>
            <p:cNvPicPr>
              <a:picLocks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4848" y="3984"/>
              <a:ext cx="288" cy="192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38099" dir="2700000" algn="ctr" rotWithShape="0">
                <a:srgbClr val="D0D0D0">
                  <a:alpha val="74997"/>
                </a:srgbClr>
              </a:outerShdw>
            </a:effectLst>
          </p:spPr>
        </p:pic>
        <p:pic>
          <p:nvPicPr>
            <p:cNvPr id="49159" name="Picture 10" descr="logoMeyer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5232" y="3984"/>
              <a:ext cx="288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Immagine 1" descr="IMG_3256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67656" y="0"/>
            <a:ext cx="38481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2302</TotalTime>
  <Words>3144</Words>
  <Application>Microsoft Macintosh PowerPoint</Application>
  <PresentationFormat>Presentazione su schermo (4:3)</PresentationFormat>
  <Paragraphs>591</Paragraphs>
  <Slides>45</Slides>
  <Notes>15</Notes>
  <HiddenSlides>0</HiddenSlides>
  <MMClips>0</MMClips>
  <ScaleCrop>false</ScaleCrop>
  <HeadingPairs>
    <vt:vector size="4" baseType="variant">
      <vt:variant>
        <vt:lpstr>Modello struttura</vt:lpstr>
      </vt:variant>
      <vt:variant>
        <vt:i4>1</vt:i4>
      </vt:variant>
      <vt:variant>
        <vt:lpstr>Titoli diapositive</vt:lpstr>
      </vt:variant>
      <vt:variant>
        <vt:i4>45</vt:i4>
      </vt:variant>
    </vt:vector>
  </HeadingPairs>
  <TitlesOfParts>
    <vt:vector size="46" baseType="lpstr">
      <vt:lpstr>Tema di Office</vt:lpstr>
      <vt:lpstr>Il bambino con asma </vt:lpstr>
      <vt:lpstr>Diapositiva 2</vt:lpstr>
      <vt:lpstr>MAPPA MONDIALE DELLA PREVALENZA DELL’ASMA DIAGNOSTICATA CLINICAMENTE </vt:lpstr>
      <vt:lpstr>Diapositiva 4</vt:lpstr>
      <vt:lpstr>Diapositiva 5</vt:lpstr>
      <vt:lpstr>Diapositiva 6</vt:lpstr>
      <vt:lpstr>Asma severo</vt:lpstr>
      <vt:lpstr>Diapositiva 8</vt:lpstr>
      <vt:lpstr>Diapositiva 9</vt:lpstr>
      <vt:lpstr>Diapositiva 10</vt:lpstr>
      <vt:lpstr>Diapositiva 11</vt:lpstr>
      <vt:lpstr>Epidemiologia e impatto socio-economico dell’asma</vt:lpstr>
      <vt:lpstr>Diapositiva 13</vt:lpstr>
      <vt:lpstr>Diapositiva 14</vt:lpstr>
      <vt:lpstr>Diapositiva 15</vt:lpstr>
      <vt:lpstr>Diapositiva 16</vt:lpstr>
      <vt:lpstr>Diapositiva 17</vt:lpstr>
      <vt:lpstr>Gestione delle patologie allergiche croniche</vt:lpstr>
      <vt:lpstr>Formazione medica (MMG e Pediatri)</vt:lpstr>
      <vt:lpstr>Diapositiva 20</vt:lpstr>
      <vt:lpstr>Diapositiva 21</vt:lpstr>
      <vt:lpstr>Managing exacerbations in primary care</vt:lpstr>
      <vt:lpstr>Diapositiva 23</vt:lpstr>
      <vt:lpstr>ISTRUZIONI AI GENITORI</vt:lpstr>
      <vt:lpstr>Allergy in asthma</vt:lpstr>
      <vt:lpstr>Diapositiva 26</vt:lpstr>
      <vt:lpstr>Diapositiva 27</vt:lpstr>
      <vt:lpstr>Diapositiva 28</vt:lpstr>
      <vt:lpstr>Diapositiva 29</vt:lpstr>
      <vt:lpstr>Diapositiva 30</vt:lpstr>
      <vt:lpstr>Educazione del paziente :  particolarità</vt:lpstr>
      <vt:lpstr>Diapositiva 32</vt:lpstr>
      <vt:lpstr>Diapositiva 33</vt:lpstr>
      <vt:lpstr>Diapositiva 34</vt:lpstr>
      <vt:lpstr>Diapositiva 35</vt:lpstr>
      <vt:lpstr>Diapositiva 36</vt:lpstr>
      <vt:lpstr>Diagnosis of asthma in children</vt:lpstr>
      <vt:lpstr>Ciclo di gestione dell’asma basato sul controllo  </vt:lpstr>
      <vt:lpstr>Terapia dell’asma: step- up/ down </vt:lpstr>
      <vt:lpstr>Diapositiva 40</vt:lpstr>
      <vt:lpstr>Diapositiva 41</vt:lpstr>
      <vt:lpstr>Diapositiva 42</vt:lpstr>
      <vt:lpstr>Asma severo: definizione</vt:lpstr>
      <vt:lpstr>Basse, medie e alte dosi di steroidi inalatori  Adulti e adolescenti (≥12 anni)</vt:lpstr>
      <vt:lpstr>Diapositiva 45</vt:lpstr>
    </vt:vector>
  </TitlesOfParts>
  <Company>Administrator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Asma cronico nel bambino</dc:title>
  <dc:creator>Administrator</dc:creator>
  <cp:lastModifiedBy>Elio Massimo Novembre</cp:lastModifiedBy>
  <cp:revision>100</cp:revision>
  <dcterms:created xsi:type="dcterms:W3CDTF">2019-03-30T08:04:03Z</dcterms:created>
  <dcterms:modified xsi:type="dcterms:W3CDTF">2019-03-30T08:09:09Z</dcterms:modified>
</cp:coreProperties>
</file>